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6.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7.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8.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72" r:id="rId6"/>
  </p:sldMasterIdLst>
  <p:notesMasterIdLst>
    <p:notesMasterId r:id="rId47"/>
  </p:notesMasterIdLst>
  <p:sldIdLst>
    <p:sldId id="256" r:id="rId7"/>
    <p:sldId id="257" r:id="rId8"/>
    <p:sldId id="1103" r:id="rId9"/>
    <p:sldId id="666" r:id="rId10"/>
    <p:sldId id="1106" r:id="rId11"/>
    <p:sldId id="1110" r:id="rId12"/>
    <p:sldId id="1138" r:id="rId13"/>
    <p:sldId id="1112" r:id="rId14"/>
    <p:sldId id="1139" r:id="rId15"/>
    <p:sldId id="1132" r:id="rId16"/>
    <p:sldId id="1105" r:id="rId17"/>
    <p:sldId id="1113" r:id="rId18"/>
    <p:sldId id="1133" r:id="rId19"/>
    <p:sldId id="1114" r:id="rId20"/>
    <p:sldId id="1115" r:id="rId21"/>
    <p:sldId id="1131" r:id="rId22"/>
    <p:sldId id="1100" r:id="rId23"/>
    <p:sldId id="1116" r:id="rId24"/>
    <p:sldId id="1130" r:id="rId25"/>
    <p:sldId id="1117" r:id="rId26"/>
    <p:sldId id="1140" r:id="rId27"/>
    <p:sldId id="1118" r:id="rId28"/>
    <p:sldId id="1134" r:id="rId29"/>
    <p:sldId id="1119" r:id="rId30"/>
    <p:sldId id="1135" r:id="rId31"/>
    <p:sldId id="1101" r:id="rId32"/>
    <p:sldId id="1120" r:id="rId33"/>
    <p:sldId id="1141" r:id="rId34"/>
    <p:sldId id="1102" r:id="rId35"/>
    <p:sldId id="1121" r:id="rId36"/>
    <p:sldId id="1128" r:id="rId37"/>
    <p:sldId id="1122" r:id="rId38"/>
    <p:sldId id="1123" r:id="rId39"/>
    <p:sldId id="1136" r:id="rId40"/>
    <p:sldId id="1137" r:id="rId41"/>
    <p:sldId id="1080" r:id="rId42"/>
    <p:sldId id="1108" r:id="rId43"/>
    <p:sldId id="1109" r:id="rId44"/>
    <p:sldId id="1124" r:id="rId45"/>
    <p:sldId id="1081" r:id="rId46"/>
  </p:sldIdLst>
  <p:sldSz cx="18288000" cy="10287000"/>
  <p:notesSz cx="6858000" cy="9144000"/>
  <p:embeddedFontLst>
    <p:embeddedFont>
      <p:font typeface="Aileron Heavy" panose="020B0604020202020204" charset="0"/>
      <p:regular r:id="rId48"/>
    </p:embeddedFont>
    <p:embeddedFont>
      <p:font typeface="Aileron Regular" panose="020B0604020202020204" charset="0"/>
      <p:regular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Kollektif Bold" panose="020B0604020202020204" charset="0"/>
      <p:regular r:id="rId56"/>
    </p:embeddedFont>
    <p:embeddedFont>
      <p:font typeface="Lato" panose="020F0502020204030203" pitchFamily="34" charset="0"/>
      <p:regular r:id="rId57"/>
      <p:bold r:id="rId58"/>
      <p:italic r:id="rId59"/>
      <p:boldItalic r:id="rId60"/>
    </p:embeddedFont>
    <p:embeddedFont>
      <p:font typeface="League Spartan"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C59D0B-6A26-E07A-40E1-00E045E8FE0C}" name="Patricia  Abad" initials="PA" userId="S::patricia.abad@gad3.com::887bd9ac-980e-4d36-a2c4-131f49053f55" providerId="AD"/>
  <p188:author id="{BF46A81D-0868-E88E-8096-B9A657A7BCD7}" name="Beatriz Losada" initials="BL" userId="S-1-5-21-3526352380-3910032261-1101067673-1118" providerId="AD"/>
  <p188:author id="{01D6EF1F-DB9D-EF36-D639-D2B47523D579}" name="Usuario invitado" initials="Ui" userId="S::urn:spo:anon#6f4a79c74e6788f4861a9b94c3dd0aa0b08c9e1e281b1ab70edab9e4455a2596::" providerId="AD"/>
  <p188:author id="{295C7D48-32AE-B81A-0537-C1473E7CDC6E}" name="Pilar Sánchez" initials="PS" userId="S::pilar.sanchez@gad3.com::e49acf20-4740-4307-afa0-1ee3d6da4b90" providerId="AD"/>
  <p188:author id="{DD36C461-6222-7516-3C51-3D92C4DB0C41}" name="Felix  Puebla" initials="FP" userId="S::felix.puebla@gad3.com::211bfc23-e1bd-420b-ad18-a5761aae5945" providerId="AD"/>
  <p188:author id="{7DA44662-D7A8-A537-FCFD-339D1906EDA3}" name="Sara Morais" initials="SM" userId="Sara Morais" providerId="None"/>
  <p188:author id="{299CEA7E-F911-AFA6-94FE-8CE6453C835C}" name="Beatriz  Losada" initials="BL" userId="S::beatriz.losada@gad3.com::55dbb46f-849e-4a1e-9739-4176c0b40db8" providerId="AD"/>
  <p188:author id="{C3CEB99A-CA75-AC64-1526-5C6874607457}" name="Itziar Francin" initials="IF" userId="S::itziar.francin@gad3.com::7a1d66a4-4bb7-4562-a263-127d5994f30f" providerId="AD"/>
  <p188:author id="{B6AC0DAC-1925-8C7A-8102-C828CE542F86}" name="Felix  Puebla" initials="FP" userId="Felix  Puebla" providerId="None"/>
  <p188:author id="{D2A266B3-2905-C5EC-D2AB-9B4339655905}" name="Elvira Maisto" initials="EM" userId="S::elvira.maisto@gad3.com::b9dc5d39-b04d-4f86-acbe-9c3839b5f194" providerId="AD"/>
  <p188:author id="{F4A150B9-5DC2-E2AC-3D3E-53B9AABB109A}" name="Javier Sánchez" initials="JS" userId="S::javier.sanchez@gad3.com::92d1590a-3507-4b88-af23-cacf5d29709d" providerId="AD"/>
  <p188:author id="{A0D6E6BA-9F89-EB3A-0004-81FB79719BAB}" name="Sara Morais" initials="SM" userId="S::sara.morais@gad3.com::fba7d628-4c63-4b9a-ba72-59d222e815e9" providerId="AD"/>
  <p188:author id="{F177E7EC-BBB3-7DB9-6A75-9CA2EE901651}" name="Pilar Sanchez" initials="PS" userId="S-1-5-21-3526352380-3910032261-1101067673-1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389"/>
    <a:srgbClr val="208C44"/>
    <a:srgbClr val="FF9999"/>
    <a:srgbClr val="192954"/>
    <a:srgbClr val="9BBB59"/>
    <a:srgbClr val="4F6228"/>
    <a:srgbClr val="008000"/>
    <a:srgbClr val="FFD54F"/>
    <a:srgbClr val="FF7171"/>
    <a:srgbClr val="D86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1D477-3382-4B6E-B2D3-BB9FEC6ACAFA}" v="4" dt="2022-04-22T08:39:40.554"/>
    <p1510:client id="{D931FDA2-888B-4CCB-B7DA-5D856D5E95AE}" v="26" dt="2022-04-21T15:12:49.157"/>
    <p1510:client id="{E947AC5D-7651-48F5-85FE-654156639A00}" v="501" dt="2022-04-22T08:50:46.3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0" y="4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2.fntdata"/><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96497954037062"/>
          <c:y val="5.2469180668266703E-2"/>
          <c:w val="0.57082230097514275"/>
          <c:h val="0.91449466854060246"/>
        </c:manualLayout>
      </c:layout>
      <c:barChart>
        <c:barDir val="bar"/>
        <c:grouping val="clustered"/>
        <c:varyColors val="0"/>
        <c:ser>
          <c:idx val="0"/>
          <c:order val="0"/>
          <c:tx>
            <c:strRef>
              <c:f>Hoja1!$B$1</c:f>
              <c:strCache>
                <c:ptCount val="1"/>
                <c:pt idx="0">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chemeClr val="accent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CE3-4197-8F7A-2326303A90CD}"/>
              </c:ext>
            </c:extLst>
          </c:dPt>
          <c:dPt>
            <c:idx val="1"/>
            <c:invertIfNegative val="0"/>
            <c:bubble3D val="0"/>
            <c:extLst>
              <c:ext xmlns:c16="http://schemas.microsoft.com/office/drawing/2014/chart" uri="{C3380CC4-5D6E-409C-BE32-E72D297353CC}">
                <c16:uniqueId val="{00000003-CCE3-4197-8F7A-2326303A90CD}"/>
              </c:ext>
            </c:extLst>
          </c:dPt>
          <c:dPt>
            <c:idx val="2"/>
            <c:invertIfNegative val="0"/>
            <c:bubble3D val="0"/>
            <c:extLst>
              <c:ext xmlns:c16="http://schemas.microsoft.com/office/drawing/2014/chart" uri="{C3380CC4-5D6E-409C-BE32-E72D297353CC}">
                <c16:uniqueId val="{00000005-CCE3-4197-8F7A-2326303A90CD}"/>
              </c:ext>
            </c:extLst>
          </c:dPt>
          <c:dPt>
            <c:idx val="3"/>
            <c:invertIfNegative val="0"/>
            <c:bubble3D val="0"/>
            <c:extLst>
              <c:ext xmlns:c16="http://schemas.microsoft.com/office/drawing/2014/chart" uri="{C3380CC4-5D6E-409C-BE32-E72D297353CC}">
                <c16:uniqueId val="{00000007-CCE3-4197-8F7A-2326303A90CD}"/>
              </c:ext>
            </c:extLst>
          </c:dPt>
          <c:dPt>
            <c:idx val="4"/>
            <c:invertIfNegative val="0"/>
            <c:bubble3D val="0"/>
            <c:extLst>
              <c:ext xmlns:c16="http://schemas.microsoft.com/office/drawing/2014/chart" uri="{C3380CC4-5D6E-409C-BE32-E72D297353CC}">
                <c16:uniqueId val="{00000009-CCE3-4197-8F7A-2326303A90CD}"/>
              </c:ext>
            </c:extLst>
          </c:dPt>
          <c:dPt>
            <c:idx val="9"/>
            <c:invertIfNegative val="0"/>
            <c:bubble3D val="0"/>
            <c:spPr>
              <a:solidFill>
                <a:schemeClr val="bg1">
                  <a:lumMod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A-3F5F-4D55-9CA4-88B9488842F3}"/>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CCE3-4197-8F7A-2326303A90CD}"/>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5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A-3F5F-4D55-9CA4-88B9488842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Vivo con mis padres </c:v>
                </c:pt>
                <c:pt idx="1">
                  <c:v>Vivo en pareja con hijos </c:v>
                </c:pt>
                <c:pt idx="2">
                  <c:v>Vivo en pareja sin hijos</c:v>
                </c:pt>
                <c:pt idx="3">
                  <c:v>Vivo solo/a  </c:v>
                </c:pt>
                <c:pt idx="4">
                  <c:v>Comparto piso con amigo/as</c:v>
                </c:pt>
                <c:pt idx="5">
                  <c:v>Vivo en pareja con hijos + otros parientes</c:v>
                </c:pt>
                <c:pt idx="6">
                  <c:v>Vivo solo/a con mi/s hijo/as</c:v>
                </c:pt>
                <c:pt idx="7">
                  <c:v>Vivo con otra familia (sin relación familiar)</c:v>
                </c:pt>
                <c:pt idx="8">
                  <c:v>Otro</c:v>
                </c:pt>
                <c:pt idx="9">
                  <c:v>NS/NC</c:v>
                </c:pt>
              </c:strCache>
            </c:strRef>
          </c:cat>
          <c:val>
            <c:numRef>
              <c:f>Hoja1!$B$2:$B$11</c:f>
              <c:numCache>
                <c:formatCode>0.0</c:formatCode>
                <c:ptCount val="10"/>
                <c:pt idx="0">
                  <c:v>21.551724137931</c:v>
                </c:pt>
                <c:pt idx="1">
                  <c:v>34.283819628647215</c:v>
                </c:pt>
                <c:pt idx="2">
                  <c:v>18.567639257294431</c:v>
                </c:pt>
                <c:pt idx="3">
                  <c:v>10.610079575596817</c:v>
                </c:pt>
                <c:pt idx="4">
                  <c:v>6.2997347480106107</c:v>
                </c:pt>
                <c:pt idx="5">
                  <c:v>2.7851458885941645</c:v>
                </c:pt>
                <c:pt idx="6">
                  <c:v>2.7188328912466844</c:v>
                </c:pt>
                <c:pt idx="7">
                  <c:v>0.9946949602122015</c:v>
                </c:pt>
                <c:pt idx="8">
                  <c:v>1.5915119363395225</c:v>
                </c:pt>
                <c:pt idx="9">
                  <c:v>0.59681697612732099</c:v>
                </c:pt>
              </c:numCache>
            </c:numRef>
          </c:val>
          <c:extLst>
            <c:ext xmlns:c16="http://schemas.microsoft.com/office/drawing/2014/chart" uri="{C3380CC4-5D6E-409C-BE32-E72D297353CC}">
              <c16:uniqueId val="{0000000A-CCE3-4197-8F7A-2326303A90CD}"/>
            </c:ext>
          </c:extLst>
        </c:ser>
        <c:dLbls>
          <c:showLegendKey val="0"/>
          <c:showVal val="0"/>
          <c:showCatName val="0"/>
          <c:showSerName val="0"/>
          <c:showPercent val="0"/>
          <c:showBubbleSize val="0"/>
        </c:dLbls>
        <c:gapWidth val="100"/>
        <c:axId val="1700289840"/>
        <c:axId val="1700286096"/>
      </c:barChart>
      <c:valAx>
        <c:axId val="1700286096"/>
        <c:scaling>
          <c:orientation val="minMax"/>
        </c:scaling>
        <c:delete val="1"/>
        <c:axPos val="t"/>
        <c:numFmt formatCode="0.0" sourceLinked="1"/>
        <c:majorTickMark val="none"/>
        <c:minorTickMark val="none"/>
        <c:tickLblPos val="nextTo"/>
        <c:crossAx val="1700289840"/>
        <c:crosses val="autoZero"/>
        <c:crossBetween val="between"/>
      </c:valAx>
      <c:catAx>
        <c:axId val="17002898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17002860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44943085839804"/>
          <c:y val="7.10616009037182E-2"/>
          <c:w val="0.7535505691416019"/>
          <c:h val="0.91641051903734705"/>
        </c:manualLayout>
      </c:layout>
      <c:barChart>
        <c:barDir val="bar"/>
        <c:grouping val="percentStacked"/>
        <c:varyColors val="0"/>
        <c:ser>
          <c:idx val="0"/>
          <c:order val="0"/>
          <c:tx>
            <c:strRef>
              <c:f>Hoja1!$B$1</c:f>
              <c:strCache>
                <c:ptCount val="1"/>
                <c:pt idx="0">
                  <c:v>Sí</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Hombre</c:v>
                </c:pt>
                <c:pt idx="1">
                  <c:v>Mujer</c:v>
                </c:pt>
                <c:pt idx="2">
                  <c:v>18-24</c:v>
                </c:pt>
                <c:pt idx="3">
                  <c:v>25-34</c:v>
                </c:pt>
                <c:pt idx="4">
                  <c:v>35-45</c:v>
                </c:pt>
                <c:pt idx="5">
                  <c:v>España</c:v>
                </c:pt>
                <c:pt idx="6">
                  <c:v>Fuera de España</c:v>
                </c:pt>
              </c:strCache>
            </c:strRef>
          </c:cat>
          <c:val>
            <c:numRef>
              <c:f>Hoja1!$B$2:$B$8</c:f>
              <c:numCache>
                <c:formatCode>####.0</c:formatCode>
                <c:ptCount val="7"/>
                <c:pt idx="0">
                  <c:v>42.441054091539527</c:v>
                </c:pt>
                <c:pt idx="1">
                  <c:v>42.185514612452351</c:v>
                </c:pt>
                <c:pt idx="2" formatCode="0.0">
                  <c:v>10.264900662251655</c:v>
                </c:pt>
                <c:pt idx="3" formatCode="0.0">
                  <c:v>43.086172344689381</c:v>
                </c:pt>
                <c:pt idx="4" formatCode="0.0">
                  <c:v>55.445544554455452</c:v>
                </c:pt>
                <c:pt idx="5">
                  <c:v>43.840271877655056</c:v>
                </c:pt>
                <c:pt idx="6">
                  <c:v>36.875</c:v>
                </c:pt>
              </c:numCache>
            </c:numRef>
          </c:val>
          <c:extLst>
            <c:ext xmlns:c16="http://schemas.microsoft.com/office/drawing/2014/chart" uri="{C3380CC4-5D6E-409C-BE32-E72D297353CC}">
              <c16:uniqueId val="{00000000-7524-4B16-910A-6D05691845C0}"/>
            </c:ext>
          </c:extLst>
        </c:ser>
        <c:ser>
          <c:idx val="1"/>
          <c:order val="1"/>
          <c:tx>
            <c:strRef>
              <c:f>Hoja1!$C$1</c:f>
              <c:strCache>
                <c:ptCount val="1"/>
                <c:pt idx="0">
                  <c:v>No</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Hombre</c:v>
                </c:pt>
                <c:pt idx="1">
                  <c:v>Mujer</c:v>
                </c:pt>
                <c:pt idx="2">
                  <c:v>18-24</c:v>
                </c:pt>
                <c:pt idx="3">
                  <c:v>25-34</c:v>
                </c:pt>
                <c:pt idx="4">
                  <c:v>35-45</c:v>
                </c:pt>
                <c:pt idx="5">
                  <c:v>España</c:v>
                </c:pt>
                <c:pt idx="6">
                  <c:v>Fuera de España</c:v>
                </c:pt>
              </c:strCache>
            </c:strRef>
          </c:cat>
          <c:val>
            <c:numRef>
              <c:f>Hoja1!$C$2:$C$8</c:f>
              <c:numCache>
                <c:formatCode>####.0</c:formatCode>
                <c:ptCount val="7"/>
                <c:pt idx="0">
                  <c:v>57.558945908460466</c:v>
                </c:pt>
                <c:pt idx="1">
                  <c:v>57.814485387547656</c:v>
                </c:pt>
                <c:pt idx="2" formatCode="0.0">
                  <c:v>89.735099337748338</c:v>
                </c:pt>
                <c:pt idx="3" formatCode="0.0">
                  <c:v>56.913827655310619</c:v>
                </c:pt>
                <c:pt idx="4" formatCode="0.0">
                  <c:v>44.554455445544555</c:v>
                </c:pt>
                <c:pt idx="5">
                  <c:v>56.159728122344944</c:v>
                </c:pt>
                <c:pt idx="6">
                  <c:v>63.125</c:v>
                </c:pt>
              </c:numCache>
            </c:numRef>
          </c:val>
          <c:extLst>
            <c:ext xmlns:c16="http://schemas.microsoft.com/office/drawing/2014/chart" uri="{C3380CC4-5D6E-409C-BE32-E72D297353CC}">
              <c16:uniqueId val="{00000001-7524-4B16-910A-6D05691845C0}"/>
            </c:ext>
          </c:extLst>
        </c:ser>
        <c:dLbls>
          <c:showLegendKey val="0"/>
          <c:showVal val="0"/>
          <c:showCatName val="0"/>
          <c:showSerName val="0"/>
          <c:showPercent val="0"/>
          <c:showBubbleSize val="0"/>
        </c:dLbls>
        <c:gapWidth val="94"/>
        <c:overlap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24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 sourceLinked="1"/>
        <c:majorTickMark val="none"/>
        <c:minorTickMark val="none"/>
        <c:tickLblPos val="nextTo"/>
        <c:crossAx val="1291793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rgbClr val="208C44"/>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ayout>
        <c:manualLayout>
          <c:xMode val="edge"/>
          <c:yMode val="edge"/>
          <c:x val="0.46064770837680935"/>
          <c:y val="1.1240162612589432E-2"/>
          <c:w val="0.36023007874320301"/>
          <c:h val="5.576076865081983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145959817348453E-2"/>
          <c:y val="0.18549175094501447"/>
          <c:w val="0.30898745305412917"/>
          <c:h val="0.77916778404037956"/>
        </c:manualLayout>
      </c:layout>
      <c:pieChart>
        <c:varyColors val="1"/>
        <c:ser>
          <c:idx val="0"/>
          <c:order val="0"/>
          <c:tx>
            <c:strRef>
              <c:f>Hoja1!$B$1</c:f>
              <c:strCache>
                <c:ptCount val="1"/>
                <c:pt idx="0">
                  <c:v>%</c:v>
                </c:pt>
              </c:strCache>
            </c:strRef>
          </c:tx>
          <c:dPt>
            <c:idx val="0"/>
            <c:bubble3D val="0"/>
            <c:spPr>
              <a:solidFill>
                <a:schemeClr val="accent5">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2F0-4C93-9C4F-85DE46FC0673}"/>
              </c:ext>
            </c:extLst>
          </c:dPt>
          <c:dPt>
            <c:idx val="1"/>
            <c:bubble3D val="0"/>
            <c:spPr>
              <a:solidFill>
                <a:schemeClr val="accent1">
                  <a:lumMod val="60000"/>
                  <a:lumOff val="4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2F0-4C93-9C4F-85DE46FC0673}"/>
              </c:ext>
            </c:extLst>
          </c:dPt>
          <c:dPt>
            <c:idx val="2"/>
            <c:bubble3D val="0"/>
            <c:spPr>
              <a:solidFill>
                <a:schemeClr val="accent1">
                  <a:shade val="8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2F0-4C93-9C4F-85DE46FC0673}"/>
              </c:ext>
            </c:extLst>
          </c:dPt>
          <c:dPt>
            <c:idx val="3"/>
            <c:bubble3D val="0"/>
            <c:spPr>
              <a:solidFill>
                <a:schemeClr val="accent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2F0-4C93-9C4F-85DE46FC0673}"/>
              </c:ext>
            </c:extLst>
          </c:dPt>
          <c:dPt>
            <c:idx val="4"/>
            <c:bubble3D val="0"/>
            <c:spPr>
              <a:solidFill>
                <a:schemeClr val="accent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2F0-4C93-9C4F-85DE46FC0673}"/>
              </c:ext>
            </c:extLst>
          </c:dPt>
          <c:dLbls>
            <c:dLbl>
              <c:idx val="0"/>
              <c:tx>
                <c:rich>
                  <a:bodyPr/>
                  <a:lstStyle/>
                  <a:p>
                    <a:fld id="{7F87FCB4-E6DE-4EB4-8D69-3139902524CA}"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F0-4C93-9C4F-85DE46FC0673}"/>
                </c:ext>
              </c:extLst>
            </c:dLbl>
            <c:dLbl>
              <c:idx val="1"/>
              <c:tx>
                <c:rich>
                  <a:bodyPr/>
                  <a:lstStyle/>
                  <a:p>
                    <a:fld id="{96C5FFF8-8317-485A-9EF4-FD1E58EB6DAD}"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2F0-4C93-9C4F-85DE46FC0673}"/>
                </c:ext>
              </c:extLst>
            </c:dLbl>
            <c:dLbl>
              <c:idx val="2"/>
              <c:tx>
                <c:rich>
                  <a:bodyPr/>
                  <a:lstStyle/>
                  <a:p>
                    <a:fld id="{5BD805A3-CBE6-4CBD-BBE3-B64FA801BE5F}"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2F0-4C93-9C4F-85DE46FC0673}"/>
                </c:ext>
              </c:extLst>
            </c:dLbl>
            <c:dLbl>
              <c:idx val="3"/>
              <c:tx>
                <c:rich>
                  <a:bodyPr/>
                  <a:lstStyle/>
                  <a:p>
                    <a:fld id="{BF6585D4-665D-4B2E-B117-10971FA9F4B0}"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2F0-4C93-9C4F-85DE46FC0673}"/>
                </c:ext>
              </c:extLst>
            </c:dLbl>
            <c:dLbl>
              <c:idx val="4"/>
              <c:tx>
                <c:rich>
                  <a:bodyPr/>
                  <a:lstStyle/>
                  <a:p>
                    <a:fld id="{7916D819-A308-4433-8F94-9D24403CB7C2}"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2F0-4C93-9C4F-85DE46FC067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Hoja1!$A$2:$A$5</c:f>
              <c:strCache>
                <c:ptCount val="4"/>
                <c:pt idx="0">
                  <c:v>Menos de 1 hora</c:v>
                </c:pt>
                <c:pt idx="1">
                  <c:v>De 1 a 3 horas</c:v>
                </c:pt>
                <c:pt idx="2">
                  <c:v>De 3 a 6 horas </c:v>
                </c:pt>
                <c:pt idx="3">
                  <c:v>Más de 6 horas </c:v>
                </c:pt>
              </c:strCache>
            </c:strRef>
          </c:cat>
          <c:val>
            <c:numRef>
              <c:f>Hoja1!$B$2:$B$5</c:f>
              <c:numCache>
                <c:formatCode>####.0</c:formatCode>
                <c:ptCount val="4"/>
                <c:pt idx="0">
                  <c:v>4.5454545454545459</c:v>
                </c:pt>
                <c:pt idx="1">
                  <c:v>15.830721003134796</c:v>
                </c:pt>
                <c:pt idx="2">
                  <c:v>36.050156739811911</c:v>
                </c:pt>
                <c:pt idx="3">
                  <c:v>43.573667711598745</c:v>
                </c:pt>
              </c:numCache>
            </c:numRef>
          </c:val>
          <c:extLst>
            <c:ext xmlns:c16="http://schemas.microsoft.com/office/drawing/2014/chart" uri="{C3380CC4-5D6E-409C-BE32-E72D297353CC}">
              <c16:uniqueId val="{0000000A-52F0-4C93-9C4F-85DE46FC067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chemeClr val="accent5">
                    <a:lumMod val="60000"/>
                    <a:lumOff val="40000"/>
                  </a:schemeClr>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chemeClr val="accent1">
                    <a:lumMod val="60000"/>
                    <a:lumOff val="40000"/>
                  </a:schemeClr>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accent1"/>
                </a:solidFill>
                <a:latin typeface="+mn-lt"/>
                <a:ea typeface="+mn-ea"/>
                <a:cs typeface="+mn-cs"/>
              </a:defRPr>
            </a:pPr>
            <a:endParaRPr lang="es-ES"/>
          </a:p>
        </c:txPr>
      </c:legendEntry>
      <c:legendEntry>
        <c:idx val="3"/>
        <c:txPr>
          <a:bodyPr rot="0" spcFirstLastPara="1" vertOverflow="ellipsis" vert="horz" wrap="square" anchor="ctr" anchorCtr="1"/>
          <a:lstStyle/>
          <a:p>
            <a:pPr>
              <a:defRPr sz="2000" b="1" i="0" u="none" strike="noStrike" kern="1200" baseline="0">
                <a:solidFill>
                  <a:schemeClr val="accent1">
                    <a:lumMod val="50000"/>
                  </a:schemeClr>
                </a:solidFill>
                <a:latin typeface="+mn-lt"/>
                <a:ea typeface="+mn-ea"/>
                <a:cs typeface="+mn-cs"/>
              </a:defRPr>
            </a:pPr>
            <a:endParaRPr lang="es-ES"/>
          </a:p>
        </c:txPr>
      </c:legendEntry>
      <c:layout>
        <c:manualLayout>
          <c:xMode val="edge"/>
          <c:yMode val="edge"/>
          <c:x val="6.9041923794373322E-2"/>
          <c:y val="0"/>
          <c:w val="0.90209986977400314"/>
          <c:h val="0.1832572523775423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u="sng">
                <a:solidFill>
                  <a:schemeClr val="tx1">
                    <a:lumMod val="65000"/>
                    <a:lumOff val="35000"/>
                  </a:schemeClr>
                </a:solidFill>
              </a:rPr>
              <a:t>Por</a:t>
            </a:r>
            <a:r>
              <a:rPr lang="es-ES" sz="2400" b="1" u="sng" baseline="0">
                <a:solidFill>
                  <a:schemeClr val="tx1">
                    <a:lumMod val="65000"/>
                    <a:lumOff val="35000"/>
                  </a:schemeClr>
                </a:solidFill>
              </a:rPr>
              <a:t> sexo</a:t>
            </a:r>
            <a:endParaRPr lang="it-IT" sz="2400" b="1" u="sng">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3.6719252986866527E-2"/>
          <c:y val="0.17231827817900902"/>
          <c:w val="0.91500086122063673"/>
          <c:h val="0.6449800582084726"/>
        </c:manualLayout>
      </c:layout>
      <c:barChart>
        <c:barDir val="col"/>
        <c:grouping val="clustered"/>
        <c:varyColors val="0"/>
        <c:ser>
          <c:idx val="0"/>
          <c:order val="0"/>
          <c:tx>
            <c:strRef>
              <c:f>Hoja1!$B$1</c:f>
              <c:strCache>
                <c:ptCount val="1"/>
                <c:pt idx="0">
                  <c:v>Menos de 1 hora</c:v>
                </c:pt>
              </c:strCache>
            </c:strRef>
          </c:tx>
          <c:spPr>
            <a:solidFill>
              <a:srgbClr val="4BACC6">
                <a:lumMod val="60000"/>
                <a:lumOff val="40000"/>
              </a:srgbClr>
            </a:solidFill>
            <a:ln>
              <a:solidFill>
                <a:srgbClr val="4472C4">
                  <a:lumMod val="20000"/>
                  <a:lumOff val="80000"/>
                </a:srgbClr>
              </a:solid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E5-4D13-850E-2AF76A0C3D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60000"/>
                        <a:lumOff val="4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c:formatCode>
                <c:ptCount val="2"/>
                <c:pt idx="0">
                  <c:v>5.5555555555555554</c:v>
                </c:pt>
                <c:pt idx="1">
                  <c:v>3.6144578313253009</c:v>
                </c:pt>
              </c:numCache>
            </c:numRef>
          </c:val>
          <c:extLst>
            <c:ext xmlns:c16="http://schemas.microsoft.com/office/drawing/2014/chart" uri="{C3380CC4-5D6E-409C-BE32-E72D297353CC}">
              <c16:uniqueId val="{00000001-0FE5-4D13-850E-2AF76A0C3D8F}"/>
            </c:ext>
          </c:extLst>
        </c:ser>
        <c:ser>
          <c:idx val="5"/>
          <c:order val="1"/>
          <c:tx>
            <c:strRef>
              <c:f>Hoja1!$C$1</c:f>
              <c:strCache>
                <c:ptCount val="1"/>
                <c:pt idx="0">
                  <c:v>De 1 a 3 horas</c:v>
                </c:pt>
              </c:strCache>
            </c:strRef>
          </c:tx>
          <c:spPr>
            <a:solidFill>
              <a:srgbClr val="4F81BD">
                <a:lumMod val="60000"/>
                <a:lumOff val="40000"/>
              </a:srgbClr>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E5-4D13-850E-2AF76A0C3D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60000"/>
                        <a:lumOff val="4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c:formatCode>
                <c:ptCount val="2"/>
                <c:pt idx="0">
                  <c:v>20.588235294117649</c:v>
                </c:pt>
                <c:pt idx="1">
                  <c:v>11.445783132530121</c:v>
                </c:pt>
              </c:numCache>
            </c:numRef>
          </c:val>
          <c:extLst>
            <c:ext xmlns:c16="http://schemas.microsoft.com/office/drawing/2014/chart" uri="{C3380CC4-5D6E-409C-BE32-E72D297353CC}">
              <c16:uniqueId val="{00000003-0FE5-4D13-850E-2AF76A0C3D8F}"/>
            </c:ext>
          </c:extLst>
        </c:ser>
        <c:ser>
          <c:idx val="1"/>
          <c:order val="2"/>
          <c:tx>
            <c:strRef>
              <c:f>Hoja1!$D$1</c:f>
              <c:strCache>
                <c:ptCount val="1"/>
                <c:pt idx="0">
                  <c:v>De 3 a 6 horas</c:v>
                </c:pt>
              </c:strCache>
            </c:strRef>
          </c:tx>
          <c:spPr>
            <a:solidFill>
              <a:srgbClr val="4F81BD"/>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E5-4D13-850E-2AF76A0C3D8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0.0</c:formatCode>
                <c:ptCount val="2"/>
                <c:pt idx="0">
                  <c:v>43.790849673202615</c:v>
                </c:pt>
                <c:pt idx="1">
                  <c:v>28.915662650602407</c:v>
                </c:pt>
              </c:numCache>
            </c:numRef>
          </c:val>
          <c:extLst>
            <c:ext xmlns:c16="http://schemas.microsoft.com/office/drawing/2014/chart" uri="{C3380CC4-5D6E-409C-BE32-E72D297353CC}">
              <c16:uniqueId val="{00000005-0FE5-4D13-850E-2AF76A0C3D8F}"/>
            </c:ext>
          </c:extLst>
        </c:ser>
        <c:ser>
          <c:idx val="2"/>
          <c:order val="3"/>
          <c:tx>
            <c:strRef>
              <c:f>Hoja1!$E$1</c:f>
              <c:strCache>
                <c:ptCount val="1"/>
                <c:pt idx="0">
                  <c:v>Más de 6 horas</c:v>
                </c:pt>
              </c:strCache>
            </c:strRef>
          </c:tx>
          <c:spPr>
            <a:solidFill>
              <a:srgbClr val="4F81BD">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Hoja1!$E$2:$E$3</c:f>
              <c:numCache>
                <c:formatCode>0.0</c:formatCode>
                <c:ptCount val="2"/>
                <c:pt idx="0">
                  <c:v>30.065359477124183</c:v>
                </c:pt>
                <c:pt idx="1">
                  <c:v>56.024096385542165</c:v>
                </c:pt>
              </c:numCache>
            </c:numRef>
          </c:val>
          <c:extLst>
            <c:ext xmlns:c16="http://schemas.microsoft.com/office/drawing/2014/chart" uri="{C3380CC4-5D6E-409C-BE32-E72D297353CC}">
              <c16:uniqueId val="{00000006-0FE5-4D13-850E-2AF76A0C3D8F}"/>
            </c:ext>
          </c:extLst>
        </c:ser>
        <c:dLbls>
          <c:dLblPos val="outEnd"/>
          <c:showLegendKey val="0"/>
          <c:showVal val="1"/>
          <c:showCatName val="0"/>
          <c:showSerName val="0"/>
          <c:showPercent val="0"/>
          <c:showBubbleSize val="0"/>
        </c:dLbls>
        <c:gapWidth val="15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0.0" sourceLinked="1"/>
        <c:majorTickMark val="none"/>
        <c:minorTickMark val="none"/>
        <c:tickLblPos val="nextTo"/>
        <c:crossAx val="389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i="0" u="sng">
                <a:solidFill>
                  <a:schemeClr val="tx1">
                    <a:lumMod val="65000"/>
                    <a:lumOff val="35000"/>
                  </a:schemeClr>
                </a:solidFill>
              </a:rPr>
              <a:t>Por</a:t>
            </a:r>
            <a:r>
              <a:rPr lang="es-ES" sz="2400" b="1" i="0" u="sng" baseline="0">
                <a:solidFill>
                  <a:schemeClr val="tx1">
                    <a:lumMod val="65000"/>
                    <a:lumOff val="35000"/>
                  </a:schemeClr>
                </a:solidFill>
              </a:rPr>
              <a:t> edad</a:t>
            </a:r>
            <a:endParaRPr lang="it-IT" sz="2400" b="1" i="0" u="sng">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3.6719252986866527E-2"/>
          <c:y val="0.17231827817900902"/>
          <c:w val="0.91500086122063673"/>
          <c:h val="0.6449800582084726"/>
        </c:manualLayout>
      </c:layout>
      <c:barChart>
        <c:barDir val="col"/>
        <c:grouping val="clustered"/>
        <c:varyColors val="0"/>
        <c:ser>
          <c:idx val="0"/>
          <c:order val="0"/>
          <c:tx>
            <c:strRef>
              <c:f>Hoja1!$B$1</c:f>
              <c:strCache>
                <c:ptCount val="1"/>
                <c:pt idx="0">
                  <c:v>Menos de 1 hora</c:v>
                </c:pt>
              </c:strCache>
            </c:strRef>
          </c:tx>
          <c:spPr>
            <a:solidFill>
              <a:srgbClr val="4BACC6">
                <a:lumMod val="60000"/>
                <a:lumOff val="40000"/>
              </a:srgbClr>
            </a:solidFill>
            <a:ln>
              <a:solidFill>
                <a:srgbClr val="4472C4">
                  <a:lumMod val="20000"/>
                  <a:lumOff val="80000"/>
                </a:srgbClr>
              </a:solid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3-402F-A633-E491F370313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5">
                        <a:lumMod val="60000"/>
                        <a:lumOff val="4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Hoja1!$B$2:$B$3</c:f>
              <c:numCache>
                <c:formatCode>0.0</c:formatCode>
                <c:ptCount val="2"/>
                <c:pt idx="0">
                  <c:v>6.0975609756097562</c:v>
                </c:pt>
                <c:pt idx="1">
                  <c:v>3.5714285714285721</c:v>
                </c:pt>
              </c:numCache>
            </c:numRef>
          </c:val>
          <c:extLst>
            <c:ext xmlns:c16="http://schemas.microsoft.com/office/drawing/2014/chart" uri="{C3380CC4-5D6E-409C-BE32-E72D297353CC}">
              <c16:uniqueId val="{00000001-3733-402F-A633-E491F3703133}"/>
            </c:ext>
          </c:extLst>
        </c:ser>
        <c:ser>
          <c:idx val="5"/>
          <c:order val="1"/>
          <c:tx>
            <c:strRef>
              <c:f>Hoja1!$C$1</c:f>
              <c:strCache>
                <c:ptCount val="1"/>
                <c:pt idx="0">
                  <c:v>De 1 a 3 horas</c:v>
                </c:pt>
              </c:strCache>
            </c:strRef>
          </c:tx>
          <c:spPr>
            <a:solidFill>
              <a:srgbClr val="4F81BD">
                <a:lumMod val="60000"/>
                <a:lumOff val="40000"/>
              </a:srgbClr>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3-402F-A633-E491F370313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60000"/>
                        <a:lumOff val="4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Hoja1!$C$2:$C$3</c:f>
              <c:numCache>
                <c:formatCode>0.0</c:formatCode>
                <c:ptCount val="2"/>
                <c:pt idx="0">
                  <c:v>12.195121951219512</c:v>
                </c:pt>
                <c:pt idx="1">
                  <c:v>18.112244897959183</c:v>
                </c:pt>
              </c:numCache>
            </c:numRef>
          </c:val>
          <c:extLst>
            <c:ext xmlns:c16="http://schemas.microsoft.com/office/drawing/2014/chart" uri="{C3380CC4-5D6E-409C-BE32-E72D297353CC}">
              <c16:uniqueId val="{00000003-3733-402F-A633-E491F3703133}"/>
            </c:ext>
          </c:extLst>
        </c:ser>
        <c:ser>
          <c:idx val="1"/>
          <c:order val="2"/>
          <c:tx>
            <c:strRef>
              <c:f>Hoja1!$D$1</c:f>
              <c:strCache>
                <c:ptCount val="1"/>
                <c:pt idx="0">
                  <c:v>De 3 a 6 horas</c:v>
                </c:pt>
              </c:strCache>
            </c:strRef>
          </c:tx>
          <c:spPr>
            <a:solidFill>
              <a:srgbClr val="4F81BD"/>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3-402F-A633-E491F370313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Hoja1!$D$2:$D$3</c:f>
              <c:numCache>
                <c:formatCode>0.0</c:formatCode>
                <c:ptCount val="2"/>
                <c:pt idx="0">
                  <c:v>31.707317073170731</c:v>
                </c:pt>
                <c:pt idx="1">
                  <c:v>38.775510204081634</c:v>
                </c:pt>
              </c:numCache>
            </c:numRef>
          </c:val>
          <c:extLst>
            <c:ext xmlns:c16="http://schemas.microsoft.com/office/drawing/2014/chart" uri="{C3380CC4-5D6E-409C-BE32-E72D297353CC}">
              <c16:uniqueId val="{00000005-3733-402F-A633-E491F3703133}"/>
            </c:ext>
          </c:extLst>
        </c:ser>
        <c:ser>
          <c:idx val="2"/>
          <c:order val="3"/>
          <c:tx>
            <c:strRef>
              <c:f>Hoja1!$E$1</c:f>
              <c:strCache>
                <c:ptCount val="1"/>
                <c:pt idx="0">
                  <c:v>Más de 6 horas</c:v>
                </c:pt>
              </c:strCache>
            </c:strRef>
          </c:tx>
          <c:spPr>
            <a:solidFill>
              <a:srgbClr val="4F81BD">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50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Hoja1!$E$2:$E$3</c:f>
              <c:numCache>
                <c:formatCode>0.0</c:formatCode>
                <c:ptCount val="2"/>
                <c:pt idx="0">
                  <c:v>50</c:v>
                </c:pt>
                <c:pt idx="1">
                  <c:v>39.54081632653061</c:v>
                </c:pt>
              </c:numCache>
            </c:numRef>
          </c:val>
          <c:extLst>
            <c:ext xmlns:c16="http://schemas.microsoft.com/office/drawing/2014/chart" uri="{C3380CC4-5D6E-409C-BE32-E72D297353CC}">
              <c16:uniqueId val="{00000006-3733-402F-A633-E491F3703133}"/>
            </c:ext>
          </c:extLst>
        </c:ser>
        <c:dLbls>
          <c:dLblPos val="outEnd"/>
          <c:showLegendKey val="0"/>
          <c:showVal val="1"/>
          <c:showCatName val="0"/>
          <c:showSerName val="0"/>
          <c:showPercent val="0"/>
          <c:showBubbleSize val="0"/>
        </c:dLbls>
        <c:gapWidth val="15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0.0" sourceLinked="1"/>
        <c:majorTickMark val="none"/>
        <c:minorTickMark val="none"/>
        <c:tickLblPos val="nextTo"/>
        <c:crossAx val="389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0953415924076"/>
          <c:y val="7.10616009037182E-2"/>
          <c:w val="0.65719046584075913"/>
          <c:h val="0.91641051903734705"/>
        </c:manualLayout>
      </c:layout>
      <c:barChart>
        <c:barDir val="bar"/>
        <c:grouping val="percentStacked"/>
        <c:varyColors val="0"/>
        <c:ser>
          <c:idx val="0"/>
          <c:order val="0"/>
          <c:tx>
            <c:strRef>
              <c:f>Hoja1!$B$1</c:f>
              <c:strCache>
                <c:ptCount val="1"/>
                <c:pt idx="0">
                  <c:v>Sí</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Hoja1!$A$2:$A$7</c:f>
              <c:strCache>
                <c:ptCount val="6"/>
                <c:pt idx="0">
                  <c:v>Contó con el apoyo de su familia</c:v>
                </c:pt>
                <c:pt idx="1">
                  <c:v>Contó con baja de maternidad/paternidad</c:v>
                </c:pt>
                <c:pt idx="2">
                  <c:v>Tuvo que reducir su actividad/horario laboral</c:v>
                </c:pt>
                <c:pt idx="3">
                  <c:v>Sus oportunidades de promoción se vieron limitadas</c:v>
                </c:pt>
                <c:pt idx="4">
                  <c:v>Optó por dejar de trabajar temporalmente</c:v>
                </c:pt>
                <c:pt idx="5">
                  <c:v>Le causó problemas en su trabajo </c:v>
                </c:pt>
              </c:strCache>
            </c:strRef>
          </c:cat>
          <c:val>
            <c:numRef>
              <c:f>Hoja1!$B$2:$B$7</c:f>
              <c:numCache>
                <c:formatCode>####.0</c:formatCode>
                <c:ptCount val="6"/>
                <c:pt idx="0">
                  <c:v>86.36363636363636</c:v>
                </c:pt>
                <c:pt idx="1">
                  <c:v>75.391849529780558</c:v>
                </c:pt>
                <c:pt idx="2">
                  <c:v>52.978056426332287</c:v>
                </c:pt>
                <c:pt idx="3">
                  <c:v>52.821316614420063</c:v>
                </c:pt>
                <c:pt idx="4">
                  <c:v>37.774294670846395</c:v>
                </c:pt>
                <c:pt idx="5">
                  <c:v>28.526645768025077</c:v>
                </c:pt>
              </c:numCache>
            </c:numRef>
          </c:val>
          <c:extLst>
            <c:ext xmlns:c16="http://schemas.microsoft.com/office/drawing/2014/chart" uri="{C3380CC4-5D6E-409C-BE32-E72D297353CC}">
              <c16:uniqueId val="{00000000-02BF-49FD-9A20-01BF7BC5DA9A}"/>
            </c:ext>
          </c:extLst>
        </c:ser>
        <c:ser>
          <c:idx val="1"/>
          <c:order val="1"/>
          <c:tx>
            <c:strRef>
              <c:f>Hoja1!$C$1</c:f>
              <c:strCache>
                <c:ptCount val="1"/>
                <c:pt idx="0">
                  <c:v>No</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Hoja1!$A$2:$A$7</c:f>
              <c:strCache>
                <c:ptCount val="6"/>
                <c:pt idx="0">
                  <c:v>Contó con el apoyo de su familia</c:v>
                </c:pt>
                <c:pt idx="1">
                  <c:v>Contó con baja de maternidad/paternidad</c:v>
                </c:pt>
                <c:pt idx="2">
                  <c:v>Tuvo que reducir su actividad/horario laboral</c:v>
                </c:pt>
                <c:pt idx="3">
                  <c:v>Sus oportunidades de promoción se vieron limitadas</c:v>
                </c:pt>
                <c:pt idx="4">
                  <c:v>Optó por dejar de trabajar temporalmente</c:v>
                </c:pt>
                <c:pt idx="5">
                  <c:v>Le causó problemas en su trabajo </c:v>
                </c:pt>
              </c:strCache>
            </c:strRef>
          </c:cat>
          <c:val>
            <c:numRef>
              <c:f>Hoja1!$C$2:$C$7</c:f>
              <c:numCache>
                <c:formatCode>####.0</c:formatCode>
                <c:ptCount val="6"/>
                <c:pt idx="0">
                  <c:v>13.636363636363637</c:v>
                </c:pt>
                <c:pt idx="1">
                  <c:v>24.608150470219435</c:v>
                </c:pt>
                <c:pt idx="2">
                  <c:v>47.021943573667713</c:v>
                </c:pt>
                <c:pt idx="3">
                  <c:v>47.178683385579937</c:v>
                </c:pt>
                <c:pt idx="4">
                  <c:v>62.225705329153605</c:v>
                </c:pt>
                <c:pt idx="5">
                  <c:v>71.473354231974923</c:v>
                </c:pt>
              </c:numCache>
            </c:numRef>
          </c:val>
          <c:extLst>
            <c:ext xmlns:c16="http://schemas.microsoft.com/office/drawing/2014/chart" uri="{C3380CC4-5D6E-409C-BE32-E72D297353CC}">
              <c16:uniqueId val="{00000001-02BF-49FD-9A20-01BF7BC5DA9A}"/>
            </c:ext>
          </c:extLst>
        </c:ser>
        <c:dLbls>
          <c:showLegendKey val="0"/>
          <c:showVal val="0"/>
          <c:showCatName val="0"/>
          <c:showSerName val="0"/>
          <c:showPercent val="0"/>
          <c:showBubbleSize val="0"/>
        </c:dLbls>
        <c:gapWidth val="94"/>
        <c:overlap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20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 sourceLinked="1"/>
        <c:majorTickMark val="none"/>
        <c:minorTickMark val="none"/>
        <c:tickLblPos val="nextTo"/>
        <c:crossAx val="1291793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rgbClr val="208C44"/>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ayout>
        <c:manualLayout>
          <c:xMode val="edge"/>
          <c:yMode val="edge"/>
          <c:x val="0.46064770837680935"/>
          <c:y val="1.1240162612589432E-2"/>
          <c:w val="0.36023007874320301"/>
          <c:h val="5.576076865081983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0838722917502E-2"/>
          <c:y val="0.11402520307849684"/>
          <c:w val="0.9749945231029804"/>
          <c:h val="0.70567975417131479"/>
        </c:manualLayout>
      </c:layout>
      <c:barChart>
        <c:barDir val="col"/>
        <c:grouping val="clustered"/>
        <c:varyColors val="0"/>
        <c:ser>
          <c:idx val="0"/>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Hoja1!$A$2:$A$7</c:f>
              <c:strCache>
                <c:ptCount val="6"/>
                <c:pt idx="0">
                  <c:v>Contó con el apoyo de su familia</c:v>
                </c:pt>
                <c:pt idx="1">
                  <c:v>Contó con baja de maternidad/paternidad</c:v>
                </c:pt>
                <c:pt idx="2">
                  <c:v>Tuvo que reducir su actividad/horario laboral</c:v>
                </c:pt>
                <c:pt idx="3">
                  <c:v>Sus oportunidades de promoción se vieron limitadas</c:v>
                </c:pt>
                <c:pt idx="4">
                  <c:v>Optó por dejar de trabajar temporalmente</c:v>
                </c:pt>
                <c:pt idx="5">
                  <c:v>Le causó problemas en su trabajo </c:v>
                </c:pt>
              </c:strCache>
            </c:strRef>
          </c:cat>
          <c:val>
            <c:numRef>
              <c:f>Hoja1!$B$2:$B$7</c:f>
              <c:numCache>
                <c:formatCode>####.0</c:formatCode>
                <c:ptCount val="6"/>
                <c:pt idx="0">
                  <c:v>87.3</c:v>
                </c:pt>
                <c:pt idx="1">
                  <c:v>71.599999999999994</c:v>
                </c:pt>
                <c:pt idx="2">
                  <c:v>41.2</c:v>
                </c:pt>
                <c:pt idx="3">
                  <c:v>43.1</c:v>
                </c:pt>
                <c:pt idx="4">
                  <c:v>28.1</c:v>
                </c:pt>
                <c:pt idx="5">
                  <c:v>25.2</c:v>
                </c:pt>
              </c:numCache>
            </c:numRef>
          </c:val>
          <c:extLst>
            <c:ext xmlns:c16="http://schemas.microsoft.com/office/drawing/2014/chart" uri="{C3380CC4-5D6E-409C-BE32-E72D297353CC}">
              <c16:uniqueId val="{00000000-02BF-49FD-9A20-01BF7BC5DA9A}"/>
            </c:ext>
          </c:extLst>
        </c:ser>
        <c:ser>
          <c:idx val="1"/>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Hoja1!$A$2:$A$7</c:f>
              <c:strCache>
                <c:ptCount val="6"/>
                <c:pt idx="0">
                  <c:v>Contó con el apoyo de su familia</c:v>
                </c:pt>
                <c:pt idx="1">
                  <c:v>Contó con baja de maternidad/paternidad</c:v>
                </c:pt>
                <c:pt idx="2">
                  <c:v>Tuvo que reducir su actividad/horario laboral</c:v>
                </c:pt>
                <c:pt idx="3">
                  <c:v>Sus oportunidades de promoción se vieron limitadas</c:v>
                </c:pt>
                <c:pt idx="4">
                  <c:v>Optó por dejar de trabajar temporalmente</c:v>
                </c:pt>
                <c:pt idx="5">
                  <c:v>Le causó problemas en su trabajo </c:v>
                </c:pt>
              </c:strCache>
            </c:strRef>
          </c:cat>
          <c:val>
            <c:numRef>
              <c:f>Hoja1!$C$2:$C$7</c:f>
              <c:numCache>
                <c:formatCode>####.0</c:formatCode>
                <c:ptCount val="6"/>
                <c:pt idx="0">
                  <c:v>85.5</c:v>
                </c:pt>
                <c:pt idx="1">
                  <c:v>78.900000000000006</c:v>
                </c:pt>
                <c:pt idx="2">
                  <c:v>63.9</c:v>
                </c:pt>
                <c:pt idx="3">
                  <c:v>61.8</c:v>
                </c:pt>
                <c:pt idx="4">
                  <c:v>46.7</c:v>
                </c:pt>
                <c:pt idx="5">
                  <c:v>31.6</c:v>
                </c:pt>
              </c:numCache>
            </c:numRef>
          </c:val>
          <c:extLst>
            <c:ext xmlns:c16="http://schemas.microsoft.com/office/drawing/2014/chart" uri="{C3380CC4-5D6E-409C-BE32-E72D297353CC}">
              <c16:uniqueId val="{00000001-02BF-49FD-9A20-01BF7BC5DA9A}"/>
            </c:ext>
          </c:extLst>
        </c:ser>
        <c:dLbls>
          <c:showLegendKey val="0"/>
          <c:showVal val="0"/>
          <c:showCatName val="0"/>
          <c:showSerName val="0"/>
          <c:showPercent val="0"/>
          <c:showBubbleSize val="0"/>
        </c:dLbls>
        <c:gapWidth val="155"/>
        <c:axId val="1291793984"/>
        <c:axId val="1291796480"/>
      </c:barChart>
      <c:catAx>
        <c:axId val="1291793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9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l"/>
        <c:numFmt formatCode="####.0" sourceLinked="1"/>
        <c:majorTickMark val="none"/>
        <c:minorTickMark val="none"/>
        <c:tickLblPos val="nextTo"/>
        <c:crossAx val="1291793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ayout>
        <c:manualLayout>
          <c:xMode val="edge"/>
          <c:yMode val="edge"/>
          <c:x val="0.38586749863546604"/>
          <c:y val="1.1240162612589432E-2"/>
          <c:w val="0.21729106179065524"/>
          <c:h val="6.172603633463953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2950250300316"/>
          <c:y val="0.28298983659217347"/>
          <c:w val="0.54723931526896952"/>
          <c:h val="0.68062569963957531"/>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463-4341-957A-ACC884B240C9}"/>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463-4341-957A-ACC884B240C9}"/>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463-4341-957A-ACC884B240C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463-4341-957A-ACC884B240C9}"/>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63-4341-957A-ACC884B240C9}"/>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63-4341-957A-ACC884B240C9}"/>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63-4341-957A-ACC884B240C9}"/>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Sí</c:v>
                </c:pt>
                <c:pt idx="1">
                  <c:v>No</c:v>
                </c:pt>
                <c:pt idx="2">
                  <c:v>No sabe</c:v>
                </c:pt>
              </c:strCache>
            </c:strRef>
          </c:cat>
          <c:val>
            <c:numRef>
              <c:f>Hoja1!$B$2:$B$4</c:f>
              <c:numCache>
                <c:formatCode>####.0</c:formatCode>
                <c:ptCount val="3"/>
                <c:pt idx="0">
                  <c:v>44.514106583072099</c:v>
                </c:pt>
                <c:pt idx="1">
                  <c:v>40.438871473354233</c:v>
                </c:pt>
                <c:pt idx="2">
                  <c:v>15.047021943573668</c:v>
                </c:pt>
              </c:numCache>
            </c:numRef>
          </c:val>
          <c:extLst>
            <c:ext xmlns:c16="http://schemas.microsoft.com/office/drawing/2014/chart" uri="{C3380CC4-5D6E-409C-BE32-E72D297353CC}">
              <c16:uniqueId val="{00000008-F463-4341-957A-ACC884B240C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28811513146756584"/>
          <c:y val="0.1797940739052544"/>
          <c:w val="0.47529843364150609"/>
          <c:h val="8.306144354606262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42950250300316"/>
          <c:y val="0.28298983659217347"/>
          <c:w val="0.54723931526896952"/>
          <c:h val="0.68062569963957531"/>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EC-420F-952A-32F59B95B84C}"/>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EC-420F-952A-32F59B95B84C}"/>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EC-420F-952A-32F59B95B8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EC-420F-952A-32F59B95B84C}"/>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EC-420F-952A-32F59B95B84C}"/>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8EC-420F-952A-32F59B95B84C}"/>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8EC-420F-952A-32F59B95B84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Sí</c:v>
                </c:pt>
                <c:pt idx="1">
                  <c:v>No</c:v>
                </c:pt>
                <c:pt idx="2">
                  <c:v>No sabe</c:v>
                </c:pt>
              </c:strCache>
            </c:strRef>
          </c:cat>
          <c:val>
            <c:numRef>
              <c:f>Hoja1!$B$2:$B$4</c:f>
              <c:numCache>
                <c:formatCode>0.0</c:formatCode>
                <c:ptCount val="3"/>
                <c:pt idx="0">
                  <c:v>51.7</c:v>
                </c:pt>
                <c:pt idx="1">
                  <c:v>27.699999999999996</c:v>
                </c:pt>
                <c:pt idx="2">
                  <c:v>20.7</c:v>
                </c:pt>
              </c:numCache>
            </c:numRef>
          </c:val>
          <c:extLst>
            <c:ext xmlns:c16="http://schemas.microsoft.com/office/drawing/2014/chart" uri="{C3380CC4-5D6E-409C-BE32-E72D297353CC}">
              <c16:uniqueId val="{00000008-08EC-420F-952A-32F59B95B84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28811513146756584"/>
          <c:y val="0.18904731275743317"/>
          <c:w val="0.47529843364150609"/>
          <c:h val="7.380820469388391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u="sng">
                <a:solidFill>
                  <a:schemeClr val="tx1">
                    <a:lumMod val="65000"/>
                    <a:lumOff val="35000"/>
                  </a:schemeClr>
                </a:solidFill>
              </a:rPr>
              <a:t>Por</a:t>
            </a:r>
            <a:r>
              <a:rPr lang="es-ES" sz="2400" b="1" u="sng" baseline="0">
                <a:solidFill>
                  <a:schemeClr val="tx1">
                    <a:lumMod val="65000"/>
                    <a:lumOff val="35000"/>
                  </a:schemeClr>
                </a:solidFill>
              </a:rPr>
              <a:t> sexo</a:t>
            </a:r>
            <a:endParaRPr lang="it-IT" sz="2400" b="1" u="sng">
              <a:solidFill>
                <a:schemeClr val="tx1">
                  <a:lumMod val="65000"/>
                  <a:lumOff val="35000"/>
                </a:schemeClr>
              </a:solidFill>
            </a:endParaRPr>
          </a:p>
        </c:rich>
      </c:tx>
      <c:layout>
        <c:manualLayout>
          <c:xMode val="edge"/>
          <c:yMode val="edge"/>
          <c:x val="0.46185147686444911"/>
          <c:y val="5.5867335672164266E-2"/>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7259657344633475"/>
          <c:y val="0.23084683729763256"/>
          <c:w val="0.71408522197441948"/>
          <c:h val="0.56694221858660121"/>
        </c:manualLayout>
      </c:layout>
      <c:barChart>
        <c:barDir val="col"/>
        <c:grouping val="clustered"/>
        <c:varyColors val="0"/>
        <c:ser>
          <c:idx val="0"/>
          <c:order val="0"/>
          <c:tx>
            <c:strRef>
              <c:f>Hoja1!$B$1</c:f>
              <c:strCache>
                <c:ptCount val="1"/>
                <c:pt idx="0">
                  <c:v>Si</c:v>
                </c:pt>
              </c:strCache>
            </c:strRef>
          </c:tx>
          <c:spPr>
            <a:solidFill>
              <a:srgbClr val="00B050"/>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2E-494A-AEC5-A66962876ED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General</c:formatCode>
                <c:ptCount val="2"/>
                <c:pt idx="0">
                  <c:v>46.400000000000006</c:v>
                </c:pt>
                <c:pt idx="1">
                  <c:v>42.8</c:v>
                </c:pt>
              </c:numCache>
            </c:numRef>
          </c:val>
          <c:extLst>
            <c:ext xmlns:c16="http://schemas.microsoft.com/office/drawing/2014/chart" uri="{C3380CC4-5D6E-409C-BE32-E72D297353CC}">
              <c16:uniqueId val="{00000001-212E-494A-AEC5-A66962876ED1}"/>
            </c:ext>
          </c:extLst>
        </c:ser>
        <c:ser>
          <c:idx val="5"/>
          <c:order val="1"/>
          <c:tx>
            <c:strRef>
              <c:f>Hoja1!$C$1</c:f>
              <c:strCache>
                <c:ptCount val="1"/>
                <c:pt idx="0">
                  <c:v>No</c:v>
                </c:pt>
              </c:strCache>
            </c:strRef>
          </c:tx>
          <c:spPr>
            <a:solidFill>
              <a:srgbClr val="C00000"/>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2E-494A-AEC5-A66962876ED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General</c:formatCode>
                <c:ptCount val="2"/>
                <c:pt idx="0">
                  <c:v>38.9</c:v>
                </c:pt>
                <c:pt idx="1">
                  <c:v>41.9</c:v>
                </c:pt>
              </c:numCache>
            </c:numRef>
          </c:val>
          <c:extLst>
            <c:ext xmlns:c16="http://schemas.microsoft.com/office/drawing/2014/chart" uri="{C3380CC4-5D6E-409C-BE32-E72D297353CC}">
              <c16:uniqueId val="{00000003-212E-494A-AEC5-A66962876ED1}"/>
            </c:ext>
          </c:extLst>
        </c:ser>
        <c:ser>
          <c:idx val="1"/>
          <c:order val="2"/>
          <c:tx>
            <c:strRef>
              <c:f>Hoja1!$D$1</c:f>
              <c:strCache>
                <c:ptCount val="1"/>
                <c:pt idx="0">
                  <c:v>No sabe</c:v>
                </c:pt>
              </c:strCache>
            </c:strRef>
          </c:tx>
          <c:spPr>
            <a:solidFill>
              <a:sysClr val="window" lastClr="FFFFFF">
                <a:lumMod val="65000"/>
              </a:sysClr>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2E-494A-AEC5-A66962876ED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General</c:formatCode>
                <c:ptCount val="2"/>
                <c:pt idx="0">
                  <c:v>14.7</c:v>
                </c:pt>
                <c:pt idx="1">
                  <c:v>15.299999999999999</c:v>
                </c:pt>
              </c:numCache>
            </c:numRef>
          </c:val>
          <c:extLst>
            <c:ext xmlns:c16="http://schemas.microsoft.com/office/drawing/2014/chart" uri="{C3380CC4-5D6E-409C-BE32-E72D297353CC}">
              <c16:uniqueId val="{00000005-212E-494A-AEC5-A66962876ED1}"/>
            </c:ext>
          </c:extLst>
        </c:ser>
        <c:dLbls>
          <c:dLblPos val="outEnd"/>
          <c:showLegendKey val="0"/>
          <c:showVal val="1"/>
          <c:showCatName val="0"/>
          <c:showSerName val="0"/>
          <c:showPercent val="0"/>
          <c:showBubbleSize val="0"/>
        </c:dLbls>
        <c:gapWidth val="30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General" sourceLinked="1"/>
        <c:majorTickMark val="none"/>
        <c:minorTickMark val="none"/>
        <c:tickLblPos val="nextTo"/>
        <c:crossAx val="389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i="0" u="sng">
                <a:solidFill>
                  <a:schemeClr val="tx1">
                    <a:lumMod val="65000"/>
                    <a:lumOff val="35000"/>
                  </a:schemeClr>
                </a:solidFill>
              </a:rPr>
              <a:t>Por</a:t>
            </a:r>
            <a:r>
              <a:rPr lang="es-ES" sz="2400" b="1" i="0" u="sng" baseline="0">
                <a:solidFill>
                  <a:schemeClr val="tx1">
                    <a:lumMod val="65000"/>
                    <a:lumOff val="35000"/>
                  </a:schemeClr>
                </a:solidFill>
              </a:rPr>
              <a:t> edad</a:t>
            </a:r>
            <a:endParaRPr lang="it-IT" sz="2400" b="1" i="0" u="sng">
              <a:solidFill>
                <a:schemeClr val="tx1">
                  <a:lumMod val="65000"/>
                  <a:lumOff val="35000"/>
                </a:schemeClr>
              </a:solidFill>
            </a:endParaRPr>
          </a:p>
        </c:rich>
      </c:tx>
      <c:layout>
        <c:manualLayout>
          <c:xMode val="edge"/>
          <c:yMode val="edge"/>
          <c:x val="0.42856239690022374"/>
          <c:y val="0.27618990202621235"/>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1.2655363913063534E-2"/>
          <c:y val="0.41305373136002416"/>
          <c:w val="0.91500086122063673"/>
          <c:h val="0.41711859668532553"/>
        </c:manualLayout>
      </c:layout>
      <c:barChart>
        <c:barDir val="col"/>
        <c:grouping val="clustered"/>
        <c:varyColors val="0"/>
        <c:ser>
          <c:idx val="0"/>
          <c:order val="0"/>
          <c:tx>
            <c:strRef>
              <c:f>Hoja1!$B$1</c:f>
              <c:strCache>
                <c:ptCount val="1"/>
                <c:pt idx="0">
                  <c:v>Sí</c:v>
                </c:pt>
              </c:strCache>
            </c:strRef>
          </c:tx>
          <c:spPr>
            <a:solidFill>
              <a:srgbClr val="00B050"/>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05-4FF6-86F4-A1A9F153D5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Hoja1!$B$2:$B$3</c:f>
              <c:numCache>
                <c:formatCode>####.0</c:formatCode>
                <c:ptCount val="2"/>
                <c:pt idx="0">
                  <c:v>58.536585365853668</c:v>
                </c:pt>
                <c:pt idx="1">
                  <c:v>35.714285714285715</c:v>
                </c:pt>
              </c:numCache>
            </c:numRef>
          </c:val>
          <c:extLst>
            <c:ext xmlns:c16="http://schemas.microsoft.com/office/drawing/2014/chart" uri="{C3380CC4-5D6E-409C-BE32-E72D297353CC}">
              <c16:uniqueId val="{00000001-DA05-4FF6-86F4-A1A9F153D51A}"/>
            </c:ext>
          </c:extLst>
        </c:ser>
        <c:ser>
          <c:idx val="5"/>
          <c:order val="1"/>
          <c:tx>
            <c:strRef>
              <c:f>Hoja1!$C$1</c:f>
              <c:strCache>
                <c:ptCount val="1"/>
                <c:pt idx="0">
                  <c:v>No</c:v>
                </c:pt>
              </c:strCache>
            </c:strRef>
          </c:tx>
          <c:spPr>
            <a:solidFill>
              <a:srgbClr val="C00000"/>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05-4FF6-86F4-A1A9F153D5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Hoja1!$C$2:$C$3</c:f>
              <c:numCache>
                <c:formatCode>####.0</c:formatCode>
                <c:ptCount val="2"/>
                <c:pt idx="0">
                  <c:v>24.390243902439025</c:v>
                </c:pt>
                <c:pt idx="1">
                  <c:v>50.510204081632651</c:v>
                </c:pt>
              </c:numCache>
            </c:numRef>
          </c:val>
          <c:extLst>
            <c:ext xmlns:c16="http://schemas.microsoft.com/office/drawing/2014/chart" uri="{C3380CC4-5D6E-409C-BE32-E72D297353CC}">
              <c16:uniqueId val="{00000003-DA05-4FF6-86F4-A1A9F153D51A}"/>
            </c:ext>
          </c:extLst>
        </c:ser>
        <c:ser>
          <c:idx val="1"/>
          <c:order val="2"/>
          <c:tx>
            <c:strRef>
              <c:f>Hoja1!$D$1</c:f>
              <c:strCache>
                <c:ptCount val="1"/>
                <c:pt idx="0">
                  <c:v>No sabe</c:v>
                </c:pt>
              </c:strCache>
            </c:strRef>
          </c:tx>
          <c:spPr>
            <a:solidFill>
              <a:sysClr val="window" lastClr="FFFFFF">
                <a:lumMod val="65000"/>
              </a:sysClr>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05-4FF6-86F4-A1A9F153D51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18-34</c:v>
                </c:pt>
                <c:pt idx="1">
                  <c:v>35-45</c:v>
                </c:pt>
              </c:strCache>
            </c:strRef>
          </c:cat>
          <c:val>
            <c:numRef>
              <c:f>Hoja1!$D$2:$D$3</c:f>
              <c:numCache>
                <c:formatCode>####.0</c:formatCode>
                <c:ptCount val="2"/>
                <c:pt idx="0">
                  <c:v>17.073170731707318</c:v>
                </c:pt>
                <c:pt idx="1">
                  <c:v>13.77551020408163</c:v>
                </c:pt>
              </c:numCache>
            </c:numRef>
          </c:val>
          <c:extLst>
            <c:ext xmlns:c16="http://schemas.microsoft.com/office/drawing/2014/chart" uri="{C3380CC4-5D6E-409C-BE32-E72D297353CC}">
              <c16:uniqueId val="{00000005-DA05-4FF6-86F4-A1A9F153D51A}"/>
            </c:ext>
          </c:extLst>
        </c:ser>
        <c:dLbls>
          <c:dLblPos val="outEnd"/>
          <c:showLegendKey val="0"/>
          <c:showVal val="1"/>
          <c:showCatName val="0"/>
          <c:showSerName val="0"/>
          <c:showPercent val="0"/>
          <c:showBubbleSize val="0"/>
        </c:dLbls>
        <c:gapWidth val="20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0" sourceLinked="1"/>
        <c:majorTickMark val="none"/>
        <c:minorTickMark val="none"/>
        <c:tickLblPos val="nextTo"/>
        <c:crossAx val="38975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bg1">
                    <a:lumMod val="65000"/>
                  </a:schemeClr>
                </a:solidFill>
                <a:latin typeface="+mn-lt"/>
                <a:ea typeface="+mn-ea"/>
                <a:cs typeface="+mn-cs"/>
              </a:defRPr>
            </a:pPr>
            <a:endParaRPr lang="es-ES"/>
          </a:p>
        </c:txPr>
      </c:legendEntry>
      <c:layout>
        <c:manualLayout>
          <c:xMode val="edge"/>
          <c:yMode val="edge"/>
          <c:x val="5.2565282790196051E-3"/>
          <c:y val="6.0539612927829153E-2"/>
          <c:w val="0.98940020890245883"/>
          <c:h val="0.2114099925412056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096547643461567"/>
          <c:y val="0.23858815526129223"/>
          <c:w val="0.64537893891053588"/>
          <c:h val="0.71658987895333792"/>
        </c:manualLayout>
      </c:layout>
      <c:pieChart>
        <c:varyColors val="1"/>
        <c:ser>
          <c:idx val="0"/>
          <c:order val="0"/>
          <c:tx>
            <c:strRef>
              <c:f>Hoja1!$B$1</c:f>
              <c:strCache>
                <c:ptCount val="1"/>
                <c:pt idx="0">
                  <c:v>%</c:v>
                </c:pt>
              </c:strCache>
            </c:strRef>
          </c:tx>
          <c:dPt>
            <c:idx val="0"/>
            <c:bubble3D val="0"/>
            <c:spPr>
              <a:solidFill>
                <a:srgbClr val="FFC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EF-4F80-A014-755A09693136}"/>
              </c:ext>
            </c:extLst>
          </c:dPt>
          <c:dPt>
            <c:idx val="1"/>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EF-4F80-A014-755A09693136}"/>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3EF-4F80-A014-755A09693136}"/>
              </c:ext>
            </c:extLst>
          </c:dPt>
          <c:dPt>
            <c:idx val="3"/>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3EF-4F80-A014-755A09693136}"/>
              </c:ext>
            </c:extLst>
          </c:dPt>
          <c:dPt>
            <c:idx val="4"/>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3EF-4F80-A014-755A09693136}"/>
              </c:ext>
            </c:extLst>
          </c:dPt>
          <c:dLbls>
            <c:dLbl>
              <c:idx val="0"/>
              <c:tx>
                <c:rich>
                  <a:bodyPr/>
                  <a:lstStyle/>
                  <a:p>
                    <a:fld id="{7F87FCB4-E6DE-4EB4-8D69-3139902524CA}"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EF-4F80-A014-755A09693136}"/>
                </c:ext>
              </c:extLst>
            </c:dLbl>
            <c:dLbl>
              <c:idx val="1"/>
              <c:tx>
                <c:rich>
                  <a:bodyPr/>
                  <a:lstStyle/>
                  <a:p>
                    <a:fld id="{96C5FFF8-8317-485A-9EF4-FD1E58EB6DAD}"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EF-4F80-A014-755A09693136}"/>
                </c:ext>
              </c:extLst>
            </c:dLbl>
            <c:dLbl>
              <c:idx val="2"/>
              <c:tx>
                <c:rich>
                  <a:bodyPr/>
                  <a:lstStyle/>
                  <a:p>
                    <a:fld id="{5BD805A3-CBE6-4CBD-BBE3-B64FA801BE5F}"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3EF-4F80-A014-755A09693136}"/>
                </c:ext>
              </c:extLst>
            </c:dLbl>
            <c:dLbl>
              <c:idx val="3"/>
              <c:tx>
                <c:rich>
                  <a:bodyPr/>
                  <a:lstStyle/>
                  <a:p>
                    <a:fld id="{BF6585D4-665D-4B2E-B117-10971FA9F4B0}"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3EF-4F80-A014-755A09693136}"/>
                </c:ext>
              </c:extLst>
            </c:dLbl>
            <c:dLbl>
              <c:idx val="4"/>
              <c:layout>
                <c:manualLayout>
                  <c:x val="1.2860154177690902E-2"/>
                  <c:y val="0.10977300631868954"/>
                </c:manualLayout>
              </c:layout>
              <c:tx>
                <c:rich>
                  <a:bodyPr/>
                  <a:lstStyle/>
                  <a:p>
                    <a:fld id="{7916D819-A308-4433-8F94-9D24403CB7C2}" type="VALUE">
                      <a:rPr lang="en-US" smtClean="0"/>
                      <a:pPr/>
                      <a:t>[VALOR]</a:t>
                    </a:fld>
                    <a:endParaRPr lang="es-E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3EF-4F80-A014-755A09693136}"/>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Hoja1!$A$2:$A$6</c:f>
              <c:strCache>
                <c:ptCount val="5"/>
                <c:pt idx="0">
                  <c:v>En alquiler</c:v>
                </c:pt>
                <c:pt idx="1">
                  <c:v>En propiedad (con pagos pendientes)</c:v>
                </c:pt>
                <c:pt idx="2">
                  <c:v>En propiedad (totalmente pagada o heredada)</c:v>
                </c:pt>
                <c:pt idx="3">
                  <c:v>Otro tipo: cesión </c:v>
                </c:pt>
                <c:pt idx="4">
                  <c:v>NS/NC</c:v>
                </c:pt>
              </c:strCache>
            </c:strRef>
          </c:cat>
          <c:val>
            <c:numRef>
              <c:f>Hoja1!$B$2:$B$6</c:f>
              <c:numCache>
                <c:formatCode>0.0</c:formatCode>
                <c:ptCount val="5"/>
                <c:pt idx="0">
                  <c:v>46.407438715131022</c:v>
                </c:pt>
                <c:pt idx="1">
                  <c:v>26.627218934911241</c:v>
                </c:pt>
                <c:pt idx="2">
                  <c:v>23.837700760777683</c:v>
                </c:pt>
                <c:pt idx="3">
                  <c:v>1.6060862214708367</c:v>
                </c:pt>
                <c:pt idx="4">
                  <c:v>1.521555367709214</c:v>
                </c:pt>
              </c:numCache>
            </c:numRef>
          </c:val>
          <c:extLst>
            <c:ext xmlns:c16="http://schemas.microsoft.com/office/drawing/2014/chart" uri="{C3380CC4-5D6E-409C-BE32-E72D297353CC}">
              <c16:uniqueId val="{0000000A-63EF-4F80-A014-755A0969313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rgbClr val="FFC00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egendEntry>
        <c:idx val="3"/>
        <c:txPr>
          <a:bodyPr rot="0" spcFirstLastPara="1" vertOverflow="ellipsis" vert="horz" wrap="square" anchor="ctr" anchorCtr="1"/>
          <a:lstStyle/>
          <a:p>
            <a:pPr>
              <a:defRPr sz="1800" b="1" i="0" u="none" strike="noStrike" kern="1200" baseline="0">
                <a:solidFill>
                  <a:schemeClr val="accent3"/>
                </a:solidFill>
                <a:latin typeface="+mn-lt"/>
                <a:ea typeface="+mn-ea"/>
                <a:cs typeface="+mn-cs"/>
              </a:defRPr>
            </a:pPr>
            <a:endParaRPr lang="es-ES"/>
          </a:p>
        </c:txPr>
      </c:legendEntry>
      <c:legendEntry>
        <c:idx val="4"/>
        <c:txPr>
          <a:bodyPr rot="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11340982823946288"/>
          <c:y val="0"/>
          <c:w val="0.76373213559299247"/>
          <c:h val="0.2875537608559451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u="sng">
                <a:solidFill>
                  <a:schemeClr val="tx1">
                    <a:lumMod val="65000"/>
                    <a:lumOff val="35000"/>
                  </a:schemeClr>
                </a:solidFill>
              </a:rPr>
              <a:t>Por</a:t>
            </a:r>
            <a:r>
              <a:rPr lang="es-ES" sz="2400" b="1" u="sng" baseline="0">
                <a:solidFill>
                  <a:schemeClr val="tx1">
                    <a:lumMod val="65000"/>
                    <a:lumOff val="35000"/>
                  </a:schemeClr>
                </a:solidFill>
              </a:rPr>
              <a:t> sexo</a:t>
            </a:r>
            <a:endParaRPr lang="it-IT" sz="2400" b="1" u="sng">
              <a:solidFill>
                <a:schemeClr val="tx1">
                  <a:lumMod val="65000"/>
                  <a:lumOff val="35000"/>
                </a:schemeClr>
              </a:solidFill>
            </a:endParaRPr>
          </a:p>
        </c:rich>
      </c:tx>
      <c:layout>
        <c:manualLayout>
          <c:xMode val="edge"/>
          <c:yMode val="edge"/>
          <c:x val="0.46185147686444911"/>
          <c:y val="5.5867335672164266E-2"/>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7259657344633475"/>
          <c:y val="0.23084683729763256"/>
          <c:w val="0.71408522197441948"/>
          <c:h val="0.56694221858660121"/>
        </c:manualLayout>
      </c:layout>
      <c:barChart>
        <c:barDir val="col"/>
        <c:grouping val="clustered"/>
        <c:varyColors val="0"/>
        <c:ser>
          <c:idx val="0"/>
          <c:order val="0"/>
          <c:tx>
            <c:strRef>
              <c:f>Hoja1!$B$1</c:f>
              <c:strCache>
                <c:ptCount val="1"/>
                <c:pt idx="0">
                  <c:v>Si</c:v>
                </c:pt>
              </c:strCache>
            </c:strRef>
          </c:tx>
          <c:spPr>
            <a:solidFill>
              <a:srgbClr val="00B050"/>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AC-4D86-8B5F-53BEF042F1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General</c:formatCode>
                <c:ptCount val="2"/>
                <c:pt idx="0">
                  <c:v>47.099999999999994</c:v>
                </c:pt>
                <c:pt idx="1">
                  <c:v>55.800000000000004</c:v>
                </c:pt>
              </c:numCache>
            </c:numRef>
          </c:val>
          <c:extLst>
            <c:ext xmlns:c16="http://schemas.microsoft.com/office/drawing/2014/chart" uri="{C3380CC4-5D6E-409C-BE32-E72D297353CC}">
              <c16:uniqueId val="{00000001-40AC-4D86-8B5F-53BEF042F1B1}"/>
            </c:ext>
          </c:extLst>
        </c:ser>
        <c:ser>
          <c:idx val="5"/>
          <c:order val="1"/>
          <c:tx>
            <c:strRef>
              <c:f>Hoja1!$C$1</c:f>
              <c:strCache>
                <c:ptCount val="1"/>
                <c:pt idx="0">
                  <c:v>No</c:v>
                </c:pt>
              </c:strCache>
            </c:strRef>
          </c:tx>
          <c:spPr>
            <a:solidFill>
              <a:srgbClr val="C00000"/>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AC-4D86-8B5F-53BEF042F1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General</c:formatCode>
                <c:ptCount val="2"/>
                <c:pt idx="0">
                  <c:v>31.7</c:v>
                </c:pt>
                <c:pt idx="1">
                  <c:v>24</c:v>
                </c:pt>
              </c:numCache>
            </c:numRef>
          </c:val>
          <c:extLst>
            <c:ext xmlns:c16="http://schemas.microsoft.com/office/drawing/2014/chart" uri="{C3380CC4-5D6E-409C-BE32-E72D297353CC}">
              <c16:uniqueId val="{00000003-40AC-4D86-8B5F-53BEF042F1B1}"/>
            </c:ext>
          </c:extLst>
        </c:ser>
        <c:ser>
          <c:idx val="1"/>
          <c:order val="2"/>
          <c:tx>
            <c:strRef>
              <c:f>Hoja1!$D$1</c:f>
              <c:strCache>
                <c:ptCount val="1"/>
                <c:pt idx="0">
                  <c:v>No sabe</c:v>
                </c:pt>
              </c:strCache>
            </c:strRef>
          </c:tx>
          <c:spPr>
            <a:solidFill>
              <a:sysClr val="window" lastClr="FFFFFF">
                <a:lumMod val="65000"/>
              </a:sysClr>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C-4D86-8B5F-53BEF042F1B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Hoja1!$D$2:$D$3</c:f>
              <c:numCache>
                <c:formatCode>General</c:formatCode>
                <c:ptCount val="2"/>
                <c:pt idx="0">
                  <c:v>21.2</c:v>
                </c:pt>
                <c:pt idx="1">
                  <c:v>20.200000000000003</c:v>
                </c:pt>
              </c:numCache>
            </c:numRef>
          </c:val>
          <c:extLst>
            <c:ext xmlns:c16="http://schemas.microsoft.com/office/drawing/2014/chart" uri="{C3380CC4-5D6E-409C-BE32-E72D297353CC}">
              <c16:uniqueId val="{00000005-40AC-4D86-8B5F-53BEF042F1B1}"/>
            </c:ext>
          </c:extLst>
        </c:ser>
        <c:dLbls>
          <c:dLblPos val="outEnd"/>
          <c:showLegendKey val="0"/>
          <c:showVal val="1"/>
          <c:showCatName val="0"/>
          <c:showSerName val="0"/>
          <c:showPercent val="0"/>
          <c:showBubbleSize val="0"/>
        </c:dLbls>
        <c:gapWidth val="30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General" sourceLinked="1"/>
        <c:majorTickMark val="none"/>
        <c:minorTickMark val="none"/>
        <c:tickLblPos val="nextTo"/>
        <c:crossAx val="389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i="0" u="sng">
                <a:solidFill>
                  <a:schemeClr val="tx1">
                    <a:lumMod val="65000"/>
                    <a:lumOff val="35000"/>
                  </a:schemeClr>
                </a:solidFill>
              </a:rPr>
              <a:t>Por</a:t>
            </a:r>
            <a:r>
              <a:rPr lang="es-ES" sz="2400" b="1" i="0" u="sng" baseline="0">
                <a:solidFill>
                  <a:schemeClr val="tx1">
                    <a:lumMod val="65000"/>
                    <a:lumOff val="35000"/>
                  </a:schemeClr>
                </a:solidFill>
              </a:rPr>
              <a:t> edad</a:t>
            </a:r>
            <a:endParaRPr lang="it-IT" sz="2400" b="1" i="0" u="sng">
              <a:solidFill>
                <a:schemeClr val="tx1">
                  <a:lumMod val="65000"/>
                  <a:lumOff val="35000"/>
                </a:schemeClr>
              </a:solidFill>
            </a:endParaRPr>
          </a:p>
        </c:rich>
      </c:tx>
      <c:layout>
        <c:manualLayout>
          <c:xMode val="edge"/>
          <c:yMode val="edge"/>
          <c:x val="0.42856239690022374"/>
          <c:y val="0.27618990202621235"/>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1.2655363913063534E-2"/>
          <c:y val="0.41305373136002416"/>
          <c:w val="0.91500086122063673"/>
          <c:h val="0.41711859668532553"/>
        </c:manualLayout>
      </c:layout>
      <c:barChart>
        <c:barDir val="col"/>
        <c:grouping val="clustered"/>
        <c:varyColors val="0"/>
        <c:ser>
          <c:idx val="0"/>
          <c:order val="0"/>
          <c:tx>
            <c:strRef>
              <c:f>Hoja1!$B$1</c:f>
              <c:strCache>
                <c:ptCount val="1"/>
                <c:pt idx="0">
                  <c:v>Sí</c:v>
                </c:pt>
              </c:strCache>
            </c:strRef>
          </c:tx>
          <c:spPr>
            <a:solidFill>
              <a:srgbClr val="00B050"/>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67-4176-817E-C88492AE7B1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18-24</c:v>
                </c:pt>
                <c:pt idx="1">
                  <c:v>25-34</c:v>
                </c:pt>
                <c:pt idx="2">
                  <c:v>35-45</c:v>
                </c:pt>
              </c:strCache>
            </c:strRef>
          </c:cat>
          <c:val>
            <c:numRef>
              <c:f>Hoja1!$B$2:$B$4</c:f>
              <c:numCache>
                <c:formatCode>General</c:formatCode>
                <c:ptCount val="3"/>
                <c:pt idx="0">
                  <c:v>50.2</c:v>
                </c:pt>
                <c:pt idx="1">
                  <c:v>62.5</c:v>
                </c:pt>
                <c:pt idx="2">
                  <c:v>43.2</c:v>
                </c:pt>
              </c:numCache>
            </c:numRef>
          </c:val>
          <c:extLst>
            <c:ext xmlns:c16="http://schemas.microsoft.com/office/drawing/2014/chart" uri="{C3380CC4-5D6E-409C-BE32-E72D297353CC}">
              <c16:uniqueId val="{00000001-0A67-4176-817E-C88492AE7B15}"/>
            </c:ext>
          </c:extLst>
        </c:ser>
        <c:ser>
          <c:idx val="5"/>
          <c:order val="1"/>
          <c:tx>
            <c:strRef>
              <c:f>Hoja1!$C$1</c:f>
              <c:strCache>
                <c:ptCount val="1"/>
                <c:pt idx="0">
                  <c:v>No</c:v>
                </c:pt>
              </c:strCache>
            </c:strRef>
          </c:tx>
          <c:spPr>
            <a:solidFill>
              <a:srgbClr val="C00000"/>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67-4176-817E-C88492AE7B1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18-24</c:v>
                </c:pt>
                <c:pt idx="1">
                  <c:v>25-34</c:v>
                </c:pt>
                <c:pt idx="2">
                  <c:v>35-45</c:v>
                </c:pt>
              </c:strCache>
            </c:strRef>
          </c:cat>
          <c:val>
            <c:numRef>
              <c:f>Hoja1!$C$2:$C$4</c:f>
              <c:numCache>
                <c:formatCode>General</c:formatCode>
                <c:ptCount val="3"/>
                <c:pt idx="0">
                  <c:v>26.900000000000002</c:v>
                </c:pt>
                <c:pt idx="1">
                  <c:v>17.5</c:v>
                </c:pt>
                <c:pt idx="2">
                  <c:v>37.5</c:v>
                </c:pt>
              </c:numCache>
            </c:numRef>
          </c:val>
          <c:extLst>
            <c:ext xmlns:c16="http://schemas.microsoft.com/office/drawing/2014/chart" uri="{C3380CC4-5D6E-409C-BE32-E72D297353CC}">
              <c16:uniqueId val="{00000003-0A67-4176-817E-C88492AE7B15}"/>
            </c:ext>
          </c:extLst>
        </c:ser>
        <c:ser>
          <c:idx val="1"/>
          <c:order val="2"/>
          <c:tx>
            <c:strRef>
              <c:f>Hoja1!$D$1</c:f>
              <c:strCache>
                <c:ptCount val="1"/>
                <c:pt idx="0">
                  <c:v>No sabe</c:v>
                </c:pt>
              </c:strCache>
            </c:strRef>
          </c:tx>
          <c:spPr>
            <a:solidFill>
              <a:sysClr val="window" lastClr="FFFFFF">
                <a:lumMod val="65000"/>
              </a:sysClr>
            </a:solidFill>
            <a:ln>
              <a:noFill/>
            </a:ln>
            <a:effectLst/>
          </c:spPr>
          <c:invertIfNegative val="0"/>
          <c:dLbls>
            <c:dLbl>
              <c:idx val="0"/>
              <c:layout>
                <c:manualLayout>
                  <c:x val="4.6065189497499093E-3"/>
                  <c:y val="9.12651359994250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67-4176-817E-C88492AE7B1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18-24</c:v>
                </c:pt>
                <c:pt idx="1">
                  <c:v>25-34</c:v>
                </c:pt>
                <c:pt idx="2">
                  <c:v>35-45</c:v>
                </c:pt>
              </c:strCache>
            </c:strRef>
          </c:cat>
          <c:val>
            <c:numRef>
              <c:f>Hoja1!$D$2:$D$4</c:f>
              <c:numCache>
                <c:formatCode>General</c:formatCode>
                <c:ptCount val="3"/>
                <c:pt idx="0">
                  <c:v>22.900000000000002</c:v>
                </c:pt>
                <c:pt idx="1">
                  <c:v>20</c:v>
                </c:pt>
                <c:pt idx="2">
                  <c:v>19.400000000000002</c:v>
                </c:pt>
              </c:numCache>
            </c:numRef>
          </c:val>
          <c:extLst>
            <c:ext xmlns:c16="http://schemas.microsoft.com/office/drawing/2014/chart" uri="{C3380CC4-5D6E-409C-BE32-E72D297353CC}">
              <c16:uniqueId val="{00000005-0A67-4176-817E-C88492AE7B15}"/>
            </c:ext>
          </c:extLst>
        </c:ser>
        <c:dLbls>
          <c:dLblPos val="outEnd"/>
          <c:showLegendKey val="0"/>
          <c:showVal val="1"/>
          <c:showCatName val="0"/>
          <c:showSerName val="0"/>
          <c:showPercent val="0"/>
          <c:showBubbleSize val="0"/>
        </c:dLbls>
        <c:gapWidth val="200"/>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General" sourceLinked="1"/>
        <c:majorTickMark val="none"/>
        <c:minorTickMark val="none"/>
        <c:tickLblPos val="nextTo"/>
        <c:crossAx val="38975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bg1">
                    <a:lumMod val="65000"/>
                  </a:schemeClr>
                </a:solidFill>
                <a:latin typeface="+mn-lt"/>
                <a:ea typeface="+mn-ea"/>
                <a:cs typeface="+mn-cs"/>
              </a:defRPr>
            </a:pPr>
            <a:endParaRPr lang="es-ES"/>
          </a:p>
        </c:txPr>
      </c:legendEntry>
      <c:layout>
        <c:manualLayout>
          <c:xMode val="edge"/>
          <c:yMode val="edge"/>
          <c:x val="5.2565282790196051E-3"/>
          <c:y val="6.0539612927829153E-2"/>
          <c:w val="0.98940020890245883"/>
          <c:h val="0.2114099925412056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2008745257953143"/>
          <c:w val="0.97546859246703166"/>
          <c:h val="0.42508453986161038"/>
        </c:manualLayout>
      </c:layout>
      <c:barChart>
        <c:barDir val="col"/>
        <c:grouping val="clustered"/>
        <c:varyColors val="0"/>
        <c:ser>
          <c:idx val="1"/>
          <c:order val="0"/>
          <c:tx>
            <c:strRef>
              <c:f>Hoja1!$B$1</c:f>
              <c:strCache>
                <c:ptCount val="1"/>
                <c:pt idx="0">
                  <c:v>Columna2</c:v>
                </c:pt>
              </c:strCache>
            </c:strRef>
          </c:tx>
          <c:spPr>
            <a:solidFill>
              <a:schemeClr val="accent6"/>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17FA-4BBA-9281-3604EC0C04D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Dificultades económicas</c:v>
                </c:pt>
                <c:pt idx="1">
                  <c:v>Soy demasiado joven</c:v>
                </c:pt>
                <c:pt idx="2">
                  <c:v>Cuestiones laborales </c:v>
                </c:pt>
                <c:pt idx="3">
                  <c:v>Cuestiones relativas a la pareja </c:v>
                </c:pt>
                <c:pt idx="4">
                  <c:v>Soy demasiado mayor </c:v>
                </c:pt>
                <c:pt idx="5">
                  <c:v>Cuestiones de salud</c:v>
                </c:pt>
                <c:pt idx="6">
                  <c:v>No sabe</c:v>
                </c:pt>
              </c:strCache>
            </c:strRef>
          </c:cat>
          <c:val>
            <c:numRef>
              <c:f>Hoja1!$B$2:$B$8</c:f>
              <c:numCache>
                <c:formatCode>0.0</c:formatCode>
                <c:ptCount val="7"/>
                <c:pt idx="0">
                  <c:v>45.874587458745872</c:v>
                </c:pt>
                <c:pt idx="1">
                  <c:v>44.884488448844884</c:v>
                </c:pt>
                <c:pt idx="2">
                  <c:v>33.333333333333329</c:v>
                </c:pt>
                <c:pt idx="3">
                  <c:v>24.422442244224424</c:v>
                </c:pt>
                <c:pt idx="4">
                  <c:v>10.891089108910892</c:v>
                </c:pt>
                <c:pt idx="5">
                  <c:v>5.9405940594059405</c:v>
                </c:pt>
                <c:pt idx="6">
                  <c:v>4.6204620462046204</c:v>
                </c:pt>
              </c:numCache>
            </c:numRef>
          </c:val>
          <c:extLst>
            <c:ext xmlns:c16="http://schemas.microsoft.com/office/drawing/2014/chart" uri="{C3380CC4-5D6E-409C-BE32-E72D297353CC}">
              <c16:uniqueId val="{00000002-17FA-4BBA-9281-3604EC0C04D9}"/>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681142574345822E-2"/>
          <c:y val="0.28669113213304498"/>
          <c:w val="0.4639132753073848"/>
          <c:h val="0.57698942449517387"/>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8C7-42A6-98BB-2C2A875305FF}"/>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8C7-42A6-98BB-2C2A875305FF}"/>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8C7-42A6-98BB-2C2A875305F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8C7-42A6-98BB-2C2A875305FF}"/>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C7-42A6-98BB-2C2A875305FF}"/>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C7-42A6-98BB-2C2A875305FF}"/>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C7-42A6-98BB-2C2A875305F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Sí</c:v>
                </c:pt>
                <c:pt idx="1">
                  <c:v>No</c:v>
                </c:pt>
                <c:pt idx="2">
                  <c:v>No sabe</c:v>
                </c:pt>
              </c:strCache>
            </c:strRef>
          </c:cat>
          <c:val>
            <c:numRef>
              <c:f>Hoja1!$B$2:$B$4</c:f>
              <c:numCache>
                <c:formatCode>General</c:formatCode>
                <c:ptCount val="3"/>
                <c:pt idx="0">
                  <c:v>58.7</c:v>
                </c:pt>
                <c:pt idx="1">
                  <c:v>20.6</c:v>
                </c:pt>
                <c:pt idx="2">
                  <c:v>20.7</c:v>
                </c:pt>
              </c:numCache>
            </c:numRef>
          </c:val>
          <c:extLst>
            <c:ext xmlns:c16="http://schemas.microsoft.com/office/drawing/2014/chart" uri="{C3380CC4-5D6E-409C-BE32-E72D297353CC}">
              <c16:uniqueId val="{00000008-58C7-42A6-98BB-2C2A875305F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59761185132488037"/>
          <c:y val="0.4499886483888727"/>
          <c:w val="0.15836188878762134"/>
          <c:h val="0.349554722488809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9333722598325165"/>
          <c:w val="0.97546859246703166"/>
          <c:h val="0.35183461336845417"/>
        </c:manualLayout>
      </c:layout>
      <c:barChart>
        <c:barDir val="col"/>
        <c:grouping val="clustered"/>
        <c:varyColors val="0"/>
        <c:ser>
          <c:idx val="1"/>
          <c:order val="0"/>
          <c:tx>
            <c:strRef>
              <c:f>Hoja1!$B$1</c:f>
              <c:strCache>
                <c:ptCount val="1"/>
                <c:pt idx="0">
                  <c:v>Cliente BBDD Invisalign</c:v>
                </c:pt>
              </c:strCache>
            </c:strRef>
          </c:tx>
          <c:spPr>
            <a:solidFill>
              <a:srgbClr val="00B050"/>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1D63-4553-AF05-260C1E6F961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Tener hijos/as siempre ha estado en mi proyecto de vida</c:v>
                </c:pt>
                <c:pt idx="1">
                  <c:v>Quiero ser madre/padre</c:v>
                </c:pt>
                <c:pt idx="2">
                  <c:v>Conveniencia de que los/as hijos/as tengan hermanos/as</c:v>
                </c:pt>
                <c:pt idx="3">
                  <c:v>Quiero tener un/a hijo/a de sexo distinto al que tengo</c:v>
                </c:pt>
                <c:pt idx="4">
                  <c:v>Los/as hijos/as unen más a la pareja</c:v>
                </c:pt>
                <c:pt idx="5">
                  <c:v>Para tener en el futuro quien se ocupe de mí</c:v>
                </c:pt>
                <c:pt idx="6">
                  <c:v>Otros</c:v>
                </c:pt>
              </c:strCache>
            </c:strRef>
          </c:cat>
          <c:val>
            <c:numRef>
              <c:f>Hoja1!$B$2:$B$8</c:f>
              <c:numCache>
                <c:formatCode>0.0</c:formatCode>
                <c:ptCount val="7"/>
                <c:pt idx="0">
                  <c:v>47.563805104408353</c:v>
                </c:pt>
                <c:pt idx="1">
                  <c:v>42.459396751740144</c:v>
                </c:pt>
                <c:pt idx="2">
                  <c:v>19.721577726218097</c:v>
                </c:pt>
                <c:pt idx="3">
                  <c:v>19.257540603248259</c:v>
                </c:pt>
                <c:pt idx="4">
                  <c:v>9.0487238979118327</c:v>
                </c:pt>
                <c:pt idx="5">
                  <c:v>5.1044083526682131</c:v>
                </c:pt>
                <c:pt idx="6">
                  <c:v>9.5127610208816709</c:v>
                </c:pt>
              </c:numCache>
            </c:numRef>
          </c:val>
          <c:extLst>
            <c:ext xmlns:c16="http://schemas.microsoft.com/office/drawing/2014/chart" uri="{C3380CC4-5D6E-409C-BE32-E72D297353CC}">
              <c16:uniqueId val="{00000002-1D63-4553-AF05-260C1E6F9618}"/>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008745257953143"/>
          <c:w val="1"/>
          <c:h val="0.42508453986161038"/>
        </c:manualLayout>
      </c:layout>
      <c:barChart>
        <c:barDir val="col"/>
        <c:grouping val="clustered"/>
        <c:varyColors val="0"/>
        <c:ser>
          <c:idx val="1"/>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17FA-4BBA-9281-3604EC0C04D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Dificultades económicas</c:v>
                </c:pt>
                <c:pt idx="1">
                  <c:v>Soy demasiado joven</c:v>
                </c:pt>
                <c:pt idx="2">
                  <c:v>Cuestiones laborales </c:v>
                </c:pt>
                <c:pt idx="3">
                  <c:v>Cuestiones relativas a la pareja </c:v>
                </c:pt>
                <c:pt idx="4">
                  <c:v>Soy demasiado mayor </c:v>
                </c:pt>
                <c:pt idx="5">
                  <c:v>Cuestiones de salud</c:v>
                </c:pt>
                <c:pt idx="6">
                  <c:v>No sabe</c:v>
                </c:pt>
              </c:strCache>
            </c:strRef>
          </c:cat>
          <c:val>
            <c:numRef>
              <c:f>Hoja1!$B$2:$B$8</c:f>
              <c:numCache>
                <c:formatCode>0.0</c:formatCode>
                <c:ptCount val="7"/>
                <c:pt idx="0">
                  <c:v>43.07692307692308</c:v>
                </c:pt>
                <c:pt idx="1">
                  <c:v>43.846153846153847</c:v>
                </c:pt>
                <c:pt idx="2">
                  <c:v>30</c:v>
                </c:pt>
                <c:pt idx="3">
                  <c:v>28.46153846153846</c:v>
                </c:pt>
                <c:pt idx="4">
                  <c:v>10</c:v>
                </c:pt>
                <c:pt idx="5">
                  <c:v>5.384615384615385</c:v>
                </c:pt>
                <c:pt idx="6">
                  <c:v>8.4615384615384617</c:v>
                </c:pt>
              </c:numCache>
            </c:numRef>
          </c:val>
          <c:extLst>
            <c:ext xmlns:c16="http://schemas.microsoft.com/office/drawing/2014/chart" uri="{C3380CC4-5D6E-409C-BE32-E72D297353CC}">
              <c16:uniqueId val="{00000002-17FA-4BBA-9281-3604EC0C04D9}"/>
            </c:ext>
          </c:extLst>
        </c:ser>
        <c:ser>
          <c:idx val="0"/>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Dificultades económicas</c:v>
                </c:pt>
                <c:pt idx="1">
                  <c:v>Soy demasiado joven</c:v>
                </c:pt>
                <c:pt idx="2">
                  <c:v>Cuestiones laborales </c:v>
                </c:pt>
                <c:pt idx="3">
                  <c:v>Cuestiones relativas a la pareja </c:v>
                </c:pt>
                <c:pt idx="4">
                  <c:v>Soy demasiado mayor </c:v>
                </c:pt>
                <c:pt idx="5">
                  <c:v>Cuestiones de salud</c:v>
                </c:pt>
                <c:pt idx="6">
                  <c:v>No sabe</c:v>
                </c:pt>
              </c:strCache>
            </c:strRef>
          </c:cat>
          <c:val>
            <c:numRef>
              <c:f>Hoja1!$C$2:$C$8</c:f>
              <c:numCache>
                <c:formatCode>0.0</c:formatCode>
                <c:ptCount val="7"/>
                <c:pt idx="0">
                  <c:v>47.97687861271676</c:v>
                </c:pt>
                <c:pt idx="1">
                  <c:v>45.664739884393065</c:v>
                </c:pt>
                <c:pt idx="2">
                  <c:v>35.838150289017342</c:v>
                </c:pt>
                <c:pt idx="3">
                  <c:v>21.387283236994222</c:v>
                </c:pt>
                <c:pt idx="4">
                  <c:v>11.560693641618498</c:v>
                </c:pt>
                <c:pt idx="5">
                  <c:v>6.3583815028901727</c:v>
                </c:pt>
                <c:pt idx="6">
                  <c:v>1.7341040462427744</c:v>
                </c:pt>
              </c:numCache>
            </c:numRef>
          </c:val>
          <c:extLst>
            <c:ext xmlns:c16="http://schemas.microsoft.com/office/drawing/2014/chart" uri="{C3380CC4-5D6E-409C-BE32-E72D297353CC}">
              <c16:uniqueId val="{00000000-0A74-46A7-A4C4-7DE17B83A97F}"/>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ayout>
        <c:manualLayout>
          <c:xMode val="edge"/>
          <c:yMode val="edge"/>
          <c:x val="0.32512926639435752"/>
          <c:y val="1.9724073258407807E-2"/>
          <c:w val="0.22497455182334786"/>
          <c:h val="0.1846322160810446"/>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2852124306290353E-2"/>
          <c:w val="0.79138156259584513"/>
          <c:h val="0.8684532393417187"/>
        </c:manualLayout>
      </c:layout>
      <c:barChart>
        <c:barDir val="col"/>
        <c:grouping val="percentStacked"/>
        <c:varyColors val="0"/>
        <c:ser>
          <c:idx val="0"/>
          <c:order val="0"/>
          <c:tx>
            <c:strRef>
              <c:f>Hoja1!$A$2</c:f>
              <c:strCache>
                <c:ptCount val="1"/>
                <c:pt idx="0">
                  <c:v>No sabe</c:v>
                </c:pt>
              </c:strCache>
            </c:strRef>
          </c:tx>
          <c:spPr>
            <a:solidFill>
              <a:schemeClr val="bg1">
                <a:lumMod val="50000"/>
              </a:schemeClr>
            </a:solidFill>
            <a:ln>
              <a:noFill/>
            </a:ln>
            <a:effectLst>
              <a:outerShdw blurRad="254000" sx="102000" sy="102000" algn="ctr"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1-58C7-42A6-98BB-2C2A875305FF}"/>
              </c:ext>
            </c:extLst>
          </c:dPt>
          <c:dPt>
            <c:idx val="1"/>
            <c:invertIfNegative val="0"/>
            <c:bubble3D val="0"/>
            <c:extLst>
              <c:ext xmlns:c16="http://schemas.microsoft.com/office/drawing/2014/chart" uri="{C3380CC4-5D6E-409C-BE32-E72D297353CC}">
                <c16:uniqueId val="{00000003-58C7-42A6-98BB-2C2A875305FF}"/>
              </c:ext>
            </c:extLst>
          </c:dPt>
          <c:dPt>
            <c:idx val="2"/>
            <c:invertIfNegative val="0"/>
            <c:bubble3D val="0"/>
            <c:extLst>
              <c:ext xmlns:c16="http://schemas.microsoft.com/office/drawing/2014/chart" uri="{C3380CC4-5D6E-409C-BE32-E72D297353CC}">
                <c16:uniqueId val="{00000005-58C7-42A6-98BB-2C2A875305FF}"/>
              </c:ext>
            </c:extLst>
          </c:dPt>
          <c:dPt>
            <c:idx val="3"/>
            <c:invertIfNegative val="0"/>
            <c:bubble3D val="0"/>
            <c:extLst>
              <c:ext xmlns:c16="http://schemas.microsoft.com/office/drawing/2014/chart" uri="{C3380CC4-5D6E-409C-BE32-E72D297353CC}">
                <c16:uniqueId val="{00000007-58C7-42A6-98BB-2C2A875305FF}"/>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C7-42A6-98BB-2C2A875305FF}"/>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C7-42A6-98BB-2C2A875305FF}"/>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C7-42A6-98BB-2C2A875305F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Hoja1!$B$2:$C$2</c:f>
              <c:numCache>
                <c:formatCode>####.0</c:formatCode>
                <c:ptCount val="2"/>
                <c:pt idx="0">
                  <c:v>18.934911242603551</c:v>
                </c:pt>
                <c:pt idx="1">
                  <c:v>22.222222222222221</c:v>
                </c:pt>
              </c:numCache>
            </c:numRef>
          </c:val>
          <c:extLst>
            <c:ext xmlns:c16="http://schemas.microsoft.com/office/drawing/2014/chart" uri="{C3380CC4-5D6E-409C-BE32-E72D297353CC}">
              <c16:uniqueId val="{00000008-58C7-42A6-98BB-2C2A875305FF}"/>
            </c:ext>
          </c:extLst>
        </c:ser>
        <c:ser>
          <c:idx val="1"/>
          <c:order val="1"/>
          <c:tx>
            <c:strRef>
              <c:f>Hoja1!$A$3</c:f>
              <c:strCache>
                <c:ptCount val="1"/>
                <c:pt idx="0">
                  <c:v>No</c:v>
                </c:pt>
              </c:strCache>
            </c:strRef>
          </c:tx>
          <c:spPr>
            <a:solidFill>
              <a:srgbClr val="C00000"/>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Hoja1!$B$3:$C$3</c:f>
              <c:numCache>
                <c:formatCode>####.0</c:formatCode>
                <c:ptCount val="2"/>
                <c:pt idx="0">
                  <c:v>19.526627218934912</c:v>
                </c:pt>
                <c:pt idx="1">
                  <c:v>21.464646464646464</c:v>
                </c:pt>
              </c:numCache>
            </c:numRef>
          </c:val>
          <c:extLst>
            <c:ext xmlns:c16="http://schemas.microsoft.com/office/drawing/2014/chart" uri="{C3380CC4-5D6E-409C-BE32-E72D297353CC}">
              <c16:uniqueId val="{00000000-B2DC-4E08-9BD0-4C685483E5FB}"/>
            </c:ext>
          </c:extLst>
        </c:ser>
        <c:ser>
          <c:idx val="2"/>
          <c:order val="2"/>
          <c:tx>
            <c:strRef>
              <c:f>Hoja1!$A$4</c:f>
              <c:strCache>
                <c:ptCount val="1"/>
                <c:pt idx="0">
                  <c:v>Sí</c:v>
                </c:pt>
              </c:strCache>
            </c:strRef>
          </c:tx>
          <c:spPr>
            <a:solidFill>
              <a:srgbClr val="00B050"/>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Hoja1!$B$4:$C$4</c:f>
              <c:numCache>
                <c:formatCode>####.0</c:formatCode>
                <c:ptCount val="2"/>
                <c:pt idx="0">
                  <c:v>61.53846153846154</c:v>
                </c:pt>
                <c:pt idx="1">
                  <c:v>56.313131313131315</c:v>
                </c:pt>
              </c:numCache>
            </c:numRef>
          </c:val>
          <c:extLst>
            <c:ext xmlns:c16="http://schemas.microsoft.com/office/drawing/2014/chart" uri="{C3380CC4-5D6E-409C-BE32-E72D297353CC}">
              <c16:uniqueId val="{00000001-B2DC-4E08-9BD0-4C685483E5FB}"/>
            </c:ext>
          </c:extLst>
        </c:ser>
        <c:dLbls>
          <c:showLegendKey val="0"/>
          <c:showVal val="0"/>
          <c:showCatName val="0"/>
          <c:showSerName val="0"/>
          <c:showPercent val="0"/>
          <c:showBubbleSize val="0"/>
        </c:dLbls>
        <c:gapWidth val="100"/>
        <c:overlap val="100"/>
        <c:axId val="1530369312"/>
        <c:axId val="1530375136"/>
      </c:barChart>
      <c:catAx>
        <c:axId val="1530369312"/>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none" baseline="0">
                <a:solidFill>
                  <a:schemeClr val="tx2"/>
                </a:solidFill>
                <a:latin typeface="+mn-lt"/>
                <a:ea typeface="+mn-ea"/>
                <a:cs typeface="+mn-cs"/>
              </a:defRPr>
            </a:pPr>
            <a:endParaRPr lang="es-ES"/>
          </a:p>
        </c:txPr>
        <c:crossAx val="1530375136"/>
        <c:crosses val="autoZero"/>
        <c:auto val="1"/>
        <c:lblAlgn val="ctr"/>
        <c:lblOffset val="100"/>
        <c:noMultiLvlLbl val="0"/>
      </c:catAx>
      <c:valAx>
        <c:axId val="1530375136"/>
        <c:scaling>
          <c:orientation val="minMax"/>
        </c:scaling>
        <c:delete val="1"/>
        <c:axPos val="l"/>
        <c:numFmt formatCode="0%" sourceLinked="1"/>
        <c:majorTickMark val="out"/>
        <c:minorTickMark val="none"/>
        <c:tickLblPos val="nextTo"/>
        <c:crossAx val="153036931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78708612109997689"/>
          <c:y val="0.51094185513839396"/>
          <c:w val="0.20631588791035044"/>
          <c:h val="0.3362546713558474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9333722598325165"/>
          <c:w val="0.97546859246703166"/>
          <c:h val="0.35183461336845417"/>
        </c:manualLayout>
      </c:layout>
      <c:barChart>
        <c:barDir val="col"/>
        <c:grouping val="clustered"/>
        <c:varyColors val="0"/>
        <c:ser>
          <c:idx val="1"/>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1D63-4553-AF05-260C1E6F961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Tener hijos/as siempre ha estado en mi proyecto de vida</c:v>
                </c:pt>
                <c:pt idx="1">
                  <c:v>Quiero ser madre/padre</c:v>
                </c:pt>
                <c:pt idx="2">
                  <c:v>Conveniencia de que los/as hijos/as tengan hermanos/as</c:v>
                </c:pt>
                <c:pt idx="3">
                  <c:v>Quiero tener un/a hijo/a de sexo distinto al que tengo</c:v>
                </c:pt>
                <c:pt idx="4">
                  <c:v>Los/as hijos/as unen más a la pareja</c:v>
                </c:pt>
                <c:pt idx="5">
                  <c:v>Para tener en el futuro quien se ocupe de mí</c:v>
                </c:pt>
                <c:pt idx="6">
                  <c:v>Otros</c:v>
                </c:pt>
              </c:strCache>
            </c:strRef>
          </c:cat>
          <c:val>
            <c:numRef>
              <c:f>Hoja1!$B$2:$B$8</c:f>
              <c:numCache>
                <c:formatCode>0.0</c:formatCode>
                <c:ptCount val="7"/>
                <c:pt idx="0">
                  <c:v>48.07692307692308</c:v>
                </c:pt>
                <c:pt idx="1">
                  <c:v>34.615384615384613</c:v>
                </c:pt>
                <c:pt idx="2">
                  <c:v>20.192307692307693</c:v>
                </c:pt>
                <c:pt idx="3">
                  <c:v>22.596153846153847</c:v>
                </c:pt>
                <c:pt idx="4">
                  <c:v>12.980769230769232</c:v>
                </c:pt>
                <c:pt idx="5">
                  <c:v>4.3269230769230766</c:v>
                </c:pt>
                <c:pt idx="6">
                  <c:v>9.3000000000000007</c:v>
                </c:pt>
              </c:numCache>
            </c:numRef>
          </c:val>
          <c:extLst>
            <c:ext xmlns:c16="http://schemas.microsoft.com/office/drawing/2014/chart" uri="{C3380CC4-5D6E-409C-BE32-E72D297353CC}">
              <c16:uniqueId val="{00000002-1D63-4553-AF05-260C1E6F9618}"/>
            </c:ext>
          </c:extLst>
        </c:ser>
        <c:ser>
          <c:idx val="0"/>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Tener hijos/as siempre ha estado en mi proyecto de vida</c:v>
                </c:pt>
                <c:pt idx="1">
                  <c:v>Quiero ser madre/padre</c:v>
                </c:pt>
                <c:pt idx="2">
                  <c:v>Conveniencia de que los/as hijos/as tengan hermanos/as</c:v>
                </c:pt>
                <c:pt idx="3">
                  <c:v>Quiero tener un/a hijo/a de sexo distinto al que tengo</c:v>
                </c:pt>
                <c:pt idx="4">
                  <c:v>Los/as hijos/as unen más a la pareja</c:v>
                </c:pt>
                <c:pt idx="5">
                  <c:v>Para tener en el futuro quien se ocupe de mí</c:v>
                </c:pt>
                <c:pt idx="6">
                  <c:v>Otros</c:v>
                </c:pt>
              </c:strCache>
            </c:strRef>
          </c:cat>
          <c:val>
            <c:numRef>
              <c:f>Hoja1!$C$2:$C$8</c:f>
              <c:numCache>
                <c:formatCode>0.0</c:formatCode>
                <c:ptCount val="7"/>
                <c:pt idx="0">
                  <c:v>47.085201793721978</c:v>
                </c:pt>
                <c:pt idx="1">
                  <c:v>49.775784753363226</c:v>
                </c:pt>
                <c:pt idx="2">
                  <c:v>19.282511210762333</c:v>
                </c:pt>
                <c:pt idx="3">
                  <c:v>16.143497757847534</c:v>
                </c:pt>
                <c:pt idx="4">
                  <c:v>5.3811659192825116</c:v>
                </c:pt>
                <c:pt idx="5">
                  <c:v>5.8295964125560538</c:v>
                </c:pt>
                <c:pt idx="6">
                  <c:v>9.6</c:v>
                </c:pt>
              </c:numCache>
            </c:numRef>
          </c:val>
          <c:extLst>
            <c:ext xmlns:c16="http://schemas.microsoft.com/office/drawing/2014/chart" uri="{C3380CC4-5D6E-409C-BE32-E72D297353CC}">
              <c16:uniqueId val="{00000000-A5AC-4C86-A967-AC4375BBCEF2}"/>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ayout>
        <c:manualLayout>
          <c:xMode val="edge"/>
          <c:yMode val="edge"/>
          <c:x val="0.33303002192255798"/>
          <c:y val="2.8072279388932316E-2"/>
          <c:w val="0.270579029971313"/>
          <c:h val="0.1590183268297383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87413573711923"/>
          <c:y val="2.1817976231993337E-2"/>
          <c:w val="0.52312586426288077"/>
          <c:h val="0.93454607130402001"/>
        </c:manualLayout>
      </c:layout>
      <c:barChart>
        <c:barDir val="bar"/>
        <c:grouping val="clustered"/>
        <c:varyColors val="0"/>
        <c:ser>
          <c:idx val="0"/>
          <c:order val="0"/>
          <c:tx>
            <c:strRef>
              <c:f>Hoja1!$B$1</c:f>
              <c:strCache>
                <c:ptCount val="1"/>
                <c:pt idx="0">
                  <c:v>%</c:v>
                </c:pt>
              </c:strCache>
            </c:strRef>
          </c:tx>
          <c:spPr>
            <a:solidFill>
              <a:srgbClr val="00B050"/>
            </a:solidFill>
            <a:ln>
              <a:noFill/>
            </a:ln>
            <a:effectLst>
              <a:outerShdw blurRad="40000" dist="23000" dir="5400000" rotWithShape="0">
                <a:srgbClr val="000000">
                  <a:alpha val="35000"/>
                </a:srgbClr>
              </a:outerShdw>
            </a:effectLst>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5313-4416-AA9E-50F7B540CFD2}"/>
              </c:ext>
            </c:extLst>
          </c:dPt>
          <c:dPt>
            <c:idx val="1"/>
            <c:invertIfNegative val="0"/>
            <c:bubble3D val="0"/>
            <c:spPr>
              <a:solidFill>
                <a:schemeClr val="accent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5313-4416-AA9E-50F7B540CFD2}"/>
              </c:ext>
            </c:extLst>
          </c:dPt>
          <c:dPt>
            <c:idx val="2"/>
            <c:invertIfNegative val="0"/>
            <c:bubble3D val="0"/>
            <c:spPr>
              <a:solidFill>
                <a:schemeClr val="accent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5313-4416-AA9E-50F7B540CFD2}"/>
              </c:ext>
            </c:extLst>
          </c:dPt>
          <c:dPt>
            <c:idx val="3"/>
            <c:invertIfNegative val="0"/>
            <c:bubble3D val="0"/>
            <c:spPr>
              <a:solidFill>
                <a:schemeClr val="accent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5313-4416-AA9E-50F7B540CFD2}"/>
              </c:ext>
            </c:extLst>
          </c:dPt>
          <c:dPt>
            <c:idx val="4"/>
            <c:invertIfNegative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5313-4416-AA9E-50F7B540CFD2}"/>
              </c:ext>
            </c:extLst>
          </c:dPt>
          <c:dPt>
            <c:idx val="5"/>
            <c:invertIfNegative val="0"/>
            <c:bubble3D val="0"/>
            <c:spPr>
              <a:solidFill>
                <a:schemeClr val="accent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8-5313-4416-AA9E-50F7B540CFD2}"/>
              </c:ext>
            </c:extLst>
          </c:dPt>
          <c:dPt>
            <c:idx val="6"/>
            <c:invertIfNegative val="0"/>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5313-4416-AA9E-50F7B540CFD2}"/>
              </c:ext>
            </c:extLst>
          </c:dPt>
          <c:dPt>
            <c:idx val="7"/>
            <c:invertIfNegative val="0"/>
            <c:bubble3D val="0"/>
            <c:spPr>
              <a:solidFill>
                <a:schemeClr val="accent3">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5313-4416-AA9E-50F7B540CFD2}"/>
              </c:ext>
            </c:extLst>
          </c:dPt>
          <c:dPt>
            <c:idx val="8"/>
            <c:invertIfNegative val="0"/>
            <c:bubble3D val="0"/>
            <c:spPr>
              <a:solidFill>
                <a:schemeClr val="accent4">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A-5313-4416-AA9E-50F7B540CFD2}"/>
              </c:ext>
            </c:extLst>
          </c:dPt>
          <c:dPt>
            <c:idx val="9"/>
            <c:invertIfNegative val="0"/>
            <c:bubble3D val="0"/>
            <c:spPr>
              <a:solidFill>
                <a:schemeClr val="bg2">
                  <a:lumMod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5313-4416-AA9E-50F7B540CFD2}"/>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0-5313-4416-AA9E-50F7B540CFD2}"/>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5313-4416-AA9E-50F7B540CFD2}"/>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5-5313-4416-AA9E-50F7B540CFD2}"/>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6-5313-4416-AA9E-50F7B540CFD2}"/>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7-5313-4416-AA9E-50F7B540CFD2}"/>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8-5313-4416-AA9E-50F7B540CFD2}"/>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2-5313-4416-AA9E-50F7B540CFD2}"/>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75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9-5313-4416-AA9E-50F7B540CFD2}"/>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60000"/>
                          <a:lumOff val="4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A-5313-4416-AA9E-50F7B540CFD2}"/>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lumMod val="5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B-5313-4416-AA9E-50F7B540CF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Un/a hijo/a tiene que ser compatible con mi situación económica</c:v>
                </c:pt>
                <c:pt idx="1">
                  <c:v>Tener un/a hijo/a tiene que ser compatible con mi situación laboral.</c:v>
                </c:pt>
                <c:pt idx="2">
                  <c:v>Necesitaría tener una vivienda apropiada para un/a hijo/a.</c:v>
                </c:pt>
                <c:pt idx="3">
                  <c:v>Mi pareja y yo tenemos que estar de acuerdo en cuanto a la división del trabajo doméstico y del cuidado de los/as hijo</c:v>
                </c:pt>
                <c:pt idx="4">
                  <c:v>Un/a hijo/a tiene que ser compatible con mis planes de vida a largo plazo</c:v>
                </c:pt>
                <c:pt idx="5">
                  <c:v>Necesito acceso a opciones flexibles para el cuidado de los/as hijos/as</c:v>
                </c:pt>
                <c:pt idx="6">
                  <c:v>Mi pareja tiene que ser capaz de combinar el tener un/a hijo/a con su situación laboral</c:v>
                </c:pt>
                <c:pt idx="7">
                  <c:v>Tener un/a hijo/a tiene que ser compatible con mis intereses personales de ocio y tiempo libre</c:v>
                </c:pt>
                <c:pt idx="8">
                  <c:v>Vivir más cerca de la familia</c:v>
                </c:pt>
                <c:pt idx="9">
                  <c:v>Otro</c:v>
                </c:pt>
              </c:strCache>
            </c:strRef>
          </c:cat>
          <c:val>
            <c:numRef>
              <c:f>Hoja1!$B$2:$B$11</c:f>
              <c:numCache>
                <c:formatCode>0.0</c:formatCode>
                <c:ptCount val="10"/>
                <c:pt idx="0">
                  <c:v>69.780219780219781</c:v>
                </c:pt>
                <c:pt idx="1">
                  <c:v>43.040293040293044</c:v>
                </c:pt>
                <c:pt idx="2">
                  <c:v>41.391941391941387</c:v>
                </c:pt>
                <c:pt idx="3">
                  <c:v>31.5018315018315</c:v>
                </c:pt>
                <c:pt idx="4">
                  <c:v>25.091575091575091</c:v>
                </c:pt>
                <c:pt idx="5">
                  <c:v>24.54212454212454</c:v>
                </c:pt>
                <c:pt idx="6">
                  <c:v>23.809523809523807</c:v>
                </c:pt>
                <c:pt idx="7">
                  <c:v>13.003663003663005</c:v>
                </c:pt>
                <c:pt idx="8">
                  <c:v>8.2417582417582409</c:v>
                </c:pt>
                <c:pt idx="9">
                  <c:v>9.8901098901098905</c:v>
                </c:pt>
              </c:numCache>
            </c:numRef>
          </c:val>
          <c:extLst>
            <c:ext xmlns:c16="http://schemas.microsoft.com/office/drawing/2014/chart" uri="{C3380CC4-5D6E-409C-BE32-E72D297353CC}">
              <c16:uniqueId val="{00000003-5313-4416-AA9E-50F7B540CFD2}"/>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87413573711923"/>
          <c:y val="2.1817976231993337E-2"/>
          <c:w val="0.52312586426288077"/>
          <c:h val="0.93454607130402001"/>
        </c:manualLayout>
      </c:layout>
      <c:barChart>
        <c:barDir val="bar"/>
        <c:grouping val="clustered"/>
        <c:varyColors val="0"/>
        <c:ser>
          <c:idx val="0"/>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0-5313-4416-AA9E-50F7B540CFD2}"/>
              </c:ext>
            </c:extLst>
          </c:dPt>
          <c:dPt>
            <c:idx val="1"/>
            <c:invertIfNegative val="0"/>
            <c:bubble3D val="0"/>
            <c:extLst>
              <c:ext xmlns:c16="http://schemas.microsoft.com/office/drawing/2014/chart" uri="{C3380CC4-5D6E-409C-BE32-E72D297353CC}">
                <c16:uniqueId val="{00000001-5313-4416-AA9E-50F7B540CFD2}"/>
              </c:ext>
            </c:extLst>
          </c:dPt>
          <c:dPt>
            <c:idx val="2"/>
            <c:invertIfNegative val="0"/>
            <c:bubble3D val="0"/>
            <c:extLst>
              <c:ext xmlns:c16="http://schemas.microsoft.com/office/drawing/2014/chart" uri="{C3380CC4-5D6E-409C-BE32-E72D297353CC}">
                <c16:uniqueId val="{00000005-5313-4416-AA9E-50F7B540CFD2}"/>
              </c:ext>
            </c:extLst>
          </c:dPt>
          <c:dPt>
            <c:idx val="3"/>
            <c:invertIfNegative val="0"/>
            <c:bubble3D val="0"/>
            <c:extLst>
              <c:ext xmlns:c16="http://schemas.microsoft.com/office/drawing/2014/chart" uri="{C3380CC4-5D6E-409C-BE32-E72D297353CC}">
                <c16:uniqueId val="{00000006-5313-4416-AA9E-50F7B540CFD2}"/>
              </c:ext>
            </c:extLst>
          </c:dPt>
          <c:dPt>
            <c:idx val="4"/>
            <c:invertIfNegative val="0"/>
            <c:bubble3D val="0"/>
            <c:extLst>
              <c:ext xmlns:c16="http://schemas.microsoft.com/office/drawing/2014/chart" uri="{C3380CC4-5D6E-409C-BE32-E72D297353CC}">
                <c16:uniqueId val="{00000007-5313-4416-AA9E-50F7B540CFD2}"/>
              </c:ext>
            </c:extLst>
          </c:dPt>
          <c:dPt>
            <c:idx val="5"/>
            <c:invertIfNegative val="0"/>
            <c:bubble3D val="0"/>
            <c:extLst>
              <c:ext xmlns:c16="http://schemas.microsoft.com/office/drawing/2014/chart" uri="{C3380CC4-5D6E-409C-BE32-E72D297353CC}">
                <c16:uniqueId val="{00000008-5313-4416-AA9E-50F7B540CFD2}"/>
              </c:ext>
            </c:extLst>
          </c:dPt>
          <c:dPt>
            <c:idx val="6"/>
            <c:invertIfNegative val="0"/>
            <c:bubble3D val="0"/>
            <c:extLst>
              <c:ext xmlns:c16="http://schemas.microsoft.com/office/drawing/2014/chart" uri="{C3380CC4-5D6E-409C-BE32-E72D297353CC}">
                <c16:uniqueId val="{00000002-5313-4416-AA9E-50F7B540CFD2}"/>
              </c:ext>
            </c:extLst>
          </c:dPt>
          <c:dPt>
            <c:idx val="7"/>
            <c:invertIfNegative val="0"/>
            <c:bubble3D val="0"/>
            <c:extLst>
              <c:ext xmlns:c16="http://schemas.microsoft.com/office/drawing/2014/chart" uri="{C3380CC4-5D6E-409C-BE32-E72D297353CC}">
                <c16:uniqueId val="{00000009-5313-4416-AA9E-50F7B540CFD2}"/>
              </c:ext>
            </c:extLst>
          </c:dPt>
          <c:dPt>
            <c:idx val="8"/>
            <c:invertIfNegative val="0"/>
            <c:bubble3D val="0"/>
            <c:extLst>
              <c:ext xmlns:c16="http://schemas.microsoft.com/office/drawing/2014/chart" uri="{C3380CC4-5D6E-409C-BE32-E72D297353CC}">
                <c16:uniqueId val="{0000000A-5313-4416-AA9E-50F7B540CFD2}"/>
              </c:ext>
            </c:extLst>
          </c:dPt>
          <c:dPt>
            <c:idx val="9"/>
            <c:invertIfNegative val="0"/>
            <c:bubble3D val="0"/>
            <c:extLst>
              <c:ext xmlns:c16="http://schemas.microsoft.com/office/drawing/2014/chart" uri="{C3380CC4-5D6E-409C-BE32-E72D297353CC}">
                <c16:uniqueId val="{0000000B-5313-4416-AA9E-50F7B540CFD2}"/>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0-5313-4416-AA9E-50F7B540CFD2}"/>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5313-4416-AA9E-50F7B540CF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Un/a hijo/a tiene que ser compatible con mi situación económica</c:v>
                </c:pt>
                <c:pt idx="1">
                  <c:v>Tener un/a hijo/a tiene que ser compatible con mi situación laboral.</c:v>
                </c:pt>
                <c:pt idx="2">
                  <c:v>Necesitaría tener una vivienda apropiada para un/a hijo/a.</c:v>
                </c:pt>
                <c:pt idx="3">
                  <c:v>Mi pareja y yo tenemos que estar de acuerdo en cuanto a la división del trabajo doméstico y del cuidado de los/as hijo</c:v>
                </c:pt>
                <c:pt idx="4">
                  <c:v>Necesito acceso a opciones flexibles para el cuidado de los/as hijos/as</c:v>
                </c:pt>
                <c:pt idx="5">
                  <c:v>Un/a hijo/a tiene que ser compatible con mis planes de vida a largo plazo</c:v>
                </c:pt>
                <c:pt idx="6">
                  <c:v>Mi pareja tiene que ser capaz de combinar el tener un/a hijo/a con su situación laboral</c:v>
                </c:pt>
                <c:pt idx="7">
                  <c:v>Tener un/a hijo/a tiene que ser compatible con mis intereses personales de ocio y tiempo libre</c:v>
                </c:pt>
                <c:pt idx="8">
                  <c:v>Vivir más cerca de la familia</c:v>
                </c:pt>
                <c:pt idx="9">
                  <c:v>Otro</c:v>
                </c:pt>
              </c:strCache>
            </c:strRef>
          </c:cat>
          <c:val>
            <c:numRef>
              <c:f>Hoja1!$B$2:$B$11</c:f>
              <c:numCache>
                <c:formatCode>0.0</c:formatCode>
                <c:ptCount val="10"/>
                <c:pt idx="0">
                  <c:v>66.8</c:v>
                </c:pt>
                <c:pt idx="1">
                  <c:v>34.799999999999997</c:v>
                </c:pt>
                <c:pt idx="2">
                  <c:v>38</c:v>
                </c:pt>
                <c:pt idx="3">
                  <c:v>28.4</c:v>
                </c:pt>
                <c:pt idx="4">
                  <c:v>20.399999999999999</c:v>
                </c:pt>
                <c:pt idx="5">
                  <c:v>24</c:v>
                </c:pt>
                <c:pt idx="6">
                  <c:v>26</c:v>
                </c:pt>
                <c:pt idx="7">
                  <c:v>10.8</c:v>
                </c:pt>
                <c:pt idx="8">
                  <c:v>8</c:v>
                </c:pt>
                <c:pt idx="9">
                  <c:v>7.6</c:v>
                </c:pt>
              </c:numCache>
            </c:numRef>
          </c:val>
          <c:extLst>
            <c:ext xmlns:c16="http://schemas.microsoft.com/office/drawing/2014/chart" uri="{C3380CC4-5D6E-409C-BE32-E72D297353CC}">
              <c16:uniqueId val="{00000003-5313-4416-AA9E-50F7B540CFD2}"/>
            </c:ext>
          </c:extLst>
        </c:ser>
        <c:ser>
          <c:idx val="1"/>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Un/a hijo/a tiene que ser compatible con mi situación económica</c:v>
                </c:pt>
                <c:pt idx="1">
                  <c:v>Tener un/a hijo/a tiene que ser compatible con mi situación laboral.</c:v>
                </c:pt>
                <c:pt idx="2">
                  <c:v>Necesitaría tener una vivienda apropiada para un/a hijo/a.</c:v>
                </c:pt>
                <c:pt idx="3">
                  <c:v>Mi pareja y yo tenemos que estar de acuerdo en cuanto a la división del trabajo doméstico y del cuidado de los/as hijo</c:v>
                </c:pt>
                <c:pt idx="4">
                  <c:v>Necesito acceso a opciones flexibles para el cuidado de los/as hijos/as</c:v>
                </c:pt>
                <c:pt idx="5">
                  <c:v>Un/a hijo/a tiene que ser compatible con mis planes de vida a largo plazo</c:v>
                </c:pt>
                <c:pt idx="6">
                  <c:v>Mi pareja tiene que ser capaz de combinar el tener un/a hijo/a con su situación laboral</c:v>
                </c:pt>
                <c:pt idx="7">
                  <c:v>Tener un/a hijo/a tiene que ser compatible con mis intereses personales de ocio y tiempo libre</c:v>
                </c:pt>
                <c:pt idx="8">
                  <c:v>Vivir más cerca de la familia</c:v>
                </c:pt>
                <c:pt idx="9">
                  <c:v>Otro</c:v>
                </c:pt>
              </c:strCache>
            </c:strRef>
          </c:cat>
          <c:val>
            <c:numRef>
              <c:f>Hoja1!$C$2:$C$11</c:f>
              <c:numCache>
                <c:formatCode>0.0</c:formatCode>
                <c:ptCount val="10"/>
                <c:pt idx="0">
                  <c:v>72.3</c:v>
                </c:pt>
                <c:pt idx="1">
                  <c:v>50</c:v>
                </c:pt>
                <c:pt idx="2">
                  <c:v>44.3</c:v>
                </c:pt>
                <c:pt idx="3">
                  <c:v>34.1</c:v>
                </c:pt>
                <c:pt idx="4">
                  <c:v>28</c:v>
                </c:pt>
                <c:pt idx="5">
                  <c:v>26</c:v>
                </c:pt>
                <c:pt idx="6">
                  <c:v>22</c:v>
                </c:pt>
                <c:pt idx="7">
                  <c:v>14.9</c:v>
                </c:pt>
                <c:pt idx="8">
                  <c:v>8.4</c:v>
                </c:pt>
                <c:pt idx="9">
                  <c:v>11.5</c:v>
                </c:pt>
              </c:numCache>
            </c:numRef>
          </c:val>
          <c:extLst>
            <c:ext xmlns:c16="http://schemas.microsoft.com/office/drawing/2014/chart" uri="{C3380CC4-5D6E-409C-BE32-E72D297353CC}">
              <c16:uniqueId val="{00000000-703D-436F-9D34-5A9CAAE39CF9}"/>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2400" b="1" i="0" u="none" strike="noStrike" kern="1200" baseline="0">
                <a:solidFill>
                  <a:srgbClr val="C00000"/>
                </a:solidFill>
                <a:latin typeface="+mn-lt"/>
                <a:ea typeface="+mn-ea"/>
                <a:cs typeface="+mn-cs"/>
              </a:defRPr>
            </a:pPr>
            <a:endParaRPr lang="es-ES"/>
          </a:p>
        </c:txPr>
      </c:legendEntry>
      <c:layout>
        <c:manualLayout>
          <c:xMode val="edge"/>
          <c:yMode val="edge"/>
          <c:x val="0.91283281664350469"/>
          <c:y val="0.433639578250545"/>
          <c:w val="8.2787676688955023E-2"/>
          <c:h val="0.2218279482088158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96497954037062"/>
          <c:y val="8.7113352671738031E-2"/>
          <c:w val="0.57082230097514275"/>
          <c:h val="0.91288664732826197"/>
        </c:manualLayout>
      </c:layout>
      <c:barChart>
        <c:barDir val="bar"/>
        <c:grouping val="clustered"/>
        <c:varyColors val="0"/>
        <c:ser>
          <c:idx val="0"/>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1-CCE3-4197-8F7A-2326303A90CD}"/>
              </c:ext>
            </c:extLst>
          </c:dPt>
          <c:dPt>
            <c:idx val="1"/>
            <c:invertIfNegative val="0"/>
            <c:bubble3D val="0"/>
            <c:extLst>
              <c:ext xmlns:c16="http://schemas.microsoft.com/office/drawing/2014/chart" uri="{C3380CC4-5D6E-409C-BE32-E72D297353CC}">
                <c16:uniqueId val="{00000003-CCE3-4197-8F7A-2326303A90CD}"/>
              </c:ext>
            </c:extLst>
          </c:dPt>
          <c:dPt>
            <c:idx val="2"/>
            <c:invertIfNegative val="0"/>
            <c:bubble3D val="0"/>
            <c:extLst>
              <c:ext xmlns:c16="http://schemas.microsoft.com/office/drawing/2014/chart" uri="{C3380CC4-5D6E-409C-BE32-E72D297353CC}">
                <c16:uniqueId val="{00000005-CCE3-4197-8F7A-2326303A90CD}"/>
              </c:ext>
            </c:extLst>
          </c:dPt>
          <c:dPt>
            <c:idx val="3"/>
            <c:invertIfNegative val="0"/>
            <c:bubble3D val="0"/>
            <c:extLst>
              <c:ext xmlns:c16="http://schemas.microsoft.com/office/drawing/2014/chart" uri="{C3380CC4-5D6E-409C-BE32-E72D297353CC}">
                <c16:uniqueId val="{00000007-CCE3-4197-8F7A-2326303A90CD}"/>
              </c:ext>
            </c:extLst>
          </c:dPt>
          <c:dPt>
            <c:idx val="4"/>
            <c:invertIfNegative val="0"/>
            <c:bubble3D val="0"/>
            <c:extLst>
              <c:ext xmlns:c16="http://schemas.microsoft.com/office/drawing/2014/chart" uri="{C3380CC4-5D6E-409C-BE32-E72D297353CC}">
                <c16:uniqueId val="{00000009-CCE3-4197-8F7A-2326303A90CD}"/>
              </c:ext>
            </c:extLst>
          </c:dPt>
          <c:dPt>
            <c:idx val="9"/>
            <c:invertIfNegative val="0"/>
            <c:bubble3D val="0"/>
            <c:extLst>
              <c:ext xmlns:c16="http://schemas.microsoft.com/office/drawing/2014/chart" uri="{C3380CC4-5D6E-409C-BE32-E72D297353CC}">
                <c16:uniqueId val="{0000000A-3F5F-4D55-9CA4-88B9488842F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Vivo con mis padres</c:v>
                </c:pt>
                <c:pt idx="1">
                  <c:v>Vivo en pareja con hijos</c:v>
                </c:pt>
                <c:pt idx="2">
                  <c:v>Vivo en pareja sin hijos</c:v>
                </c:pt>
                <c:pt idx="3">
                  <c:v>Vivo solo/a</c:v>
                </c:pt>
                <c:pt idx="4">
                  <c:v>Comparto piso con amigo/as</c:v>
                </c:pt>
                <c:pt idx="5">
                  <c:v>Vivo en pareja con hijos + otros parientes</c:v>
                </c:pt>
                <c:pt idx="6">
                  <c:v>Vivo solo/a con mi/s hijo/as</c:v>
                </c:pt>
                <c:pt idx="7">
                  <c:v>Vivo con otra familia (sin relación familiar)</c:v>
                </c:pt>
                <c:pt idx="8">
                  <c:v>Otro</c:v>
                </c:pt>
                <c:pt idx="9">
                  <c:v>No contesta</c:v>
                </c:pt>
              </c:strCache>
            </c:strRef>
          </c:cat>
          <c:val>
            <c:numRef>
              <c:f>Hoja1!$B$2:$B$11</c:f>
              <c:numCache>
                <c:formatCode>####.0</c:formatCode>
                <c:ptCount val="10"/>
                <c:pt idx="0">
                  <c:v>21.359223300970875</c:v>
                </c:pt>
                <c:pt idx="1">
                  <c:v>37.031900138696258</c:v>
                </c:pt>
                <c:pt idx="2">
                  <c:v>17.337031900138697</c:v>
                </c:pt>
                <c:pt idx="3">
                  <c:v>11.927877947295423</c:v>
                </c:pt>
                <c:pt idx="4">
                  <c:v>5.825242718446602</c:v>
                </c:pt>
                <c:pt idx="5">
                  <c:v>2.496532593619972</c:v>
                </c:pt>
                <c:pt idx="6">
                  <c:v>1.248266296809986</c:v>
                </c:pt>
                <c:pt idx="7">
                  <c:v>0.97087378640776711</c:v>
                </c:pt>
                <c:pt idx="8">
                  <c:v>1.248266296809986</c:v>
                </c:pt>
                <c:pt idx="9">
                  <c:v>0.55478502080443826</c:v>
                </c:pt>
              </c:numCache>
            </c:numRef>
          </c:val>
          <c:extLst>
            <c:ext xmlns:c16="http://schemas.microsoft.com/office/drawing/2014/chart" uri="{C3380CC4-5D6E-409C-BE32-E72D297353CC}">
              <c16:uniqueId val="{0000000A-CCE3-4197-8F7A-2326303A90CD}"/>
            </c:ext>
          </c:extLst>
        </c:ser>
        <c:ser>
          <c:idx val="1"/>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Vivo con mis padres</c:v>
                </c:pt>
                <c:pt idx="1">
                  <c:v>Vivo en pareja con hijos</c:v>
                </c:pt>
                <c:pt idx="2">
                  <c:v>Vivo en pareja sin hijos</c:v>
                </c:pt>
                <c:pt idx="3">
                  <c:v>Vivo solo/a</c:v>
                </c:pt>
                <c:pt idx="4">
                  <c:v>Comparto piso con amigo/as</c:v>
                </c:pt>
                <c:pt idx="5">
                  <c:v>Vivo en pareja con hijos + otros parientes</c:v>
                </c:pt>
                <c:pt idx="6">
                  <c:v>Vivo solo/a con mi/s hijo/as</c:v>
                </c:pt>
                <c:pt idx="7">
                  <c:v>Vivo con otra familia (sin relación familiar)</c:v>
                </c:pt>
                <c:pt idx="8">
                  <c:v>Otro</c:v>
                </c:pt>
                <c:pt idx="9">
                  <c:v>No contesta</c:v>
                </c:pt>
              </c:strCache>
            </c:strRef>
          </c:cat>
          <c:val>
            <c:numRef>
              <c:f>Hoja1!$C$2:$C$11</c:f>
              <c:numCache>
                <c:formatCode>####.0</c:formatCode>
                <c:ptCount val="10"/>
                <c:pt idx="0">
                  <c:v>21.728081321473951</c:v>
                </c:pt>
                <c:pt idx="1">
                  <c:v>31.76620076238882</c:v>
                </c:pt>
                <c:pt idx="2">
                  <c:v>19.695044472681069</c:v>
                </c:pt>
                <c:pt idx="3">
                  <c:v>9.4027954256670903</c:v>
                </c:pt>
                <c:pt idx="4">
                  <c:v>6.7344345616264292</c:v>
                </c:pt>
                <c:pt idx="5">
                  <c:v>3.0495552731893265</c:v>
                </c:pt>
                <c:pt idx="6">
                  <c:v>4.066073697585769</c:v>
                </c:pt>
                <c:pt idx="7">
                  <c:v>1.0165184243964422</c:v>
                </c:pt>
                <c:pt idx="8">
                  <c:v>1.9059720457433291</c:v>
                </c:pt>
                <c:pt idx="9">
                  <c:v>0.63532401524777637</c:v>
                </c:pt>
              </c:numCache>
            </c:numRef>
          </c:val>
          <c:extLst>
            <c:ext xmlns:c16="http://schemas.microsoft.com/office/drawing/2014/chart" uri="{C3380CC4-5D6E-409C-BE32-E72D297353CC}">
              <c16:uniqueId val="{00000000-3B60-486D-B0E2-F597D2E1C373}"/>
            </c:ext>
          </c:extLst>
        </c:ser>
        <c:dLbls>
          <c:showLegendKey val="0"/>
          <c:showVal val="0"/>
          <c:showCatName val="0"/>
          <c:showSerName val="0"/>
          <c:showPercent val="0"/>
          <c:showBubbleSize val="0"/>
        </c:dLbls>
        <c:gapWidth val="100"/>
        <c:axId val="1700289840"/>
        <c:axId val="1700286096"/>
      </c:barChart>
      <c:valAx>
        <c:axId val="1700286096"/>
        <c:scaling>
          <c:orientation val="minMax"/>
        </c:scaling>
        <c:delete val="1"/>
        <c:axPos val="t"/>
        <c:numFmt formatCode="####.0" sourceLinked="1"/>
        <c:majorTickMark val="none"/>
        <c:minorTickMark val="none"/>
        <c:tickLblPos val="nextTo"/>
        <c:crossAx val="1700289840"/>
        <c:crosses val="autoZero"/>
        <c:crossBetween val="between"/>
      </c:valAx>
      <c:catAx>
        <c:axId val="170028984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S"/>
          </a:p>
        </c:txPr>
        <c:crossAx val="1700286096"/>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ayout>
        <c:manualLayout>
          <c:xMode val="edge"/>
          <c:yMode val="edge"/>
          <c:x val="0.26825406420989345"/>
          <c:y val="9.8664054265740816E-4"/>
          <c:w val="0.42225769636412241"/>
          <c:h val="9.078456933063591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63915415446113"/>
          <c:y val="2.1817976231993337E-2"/>
          <c:w val="0.56478245873429644"/>
          <c:h val="0.97240359837975432"/>
        </c:manualLayout>
      </c:layout>
      <c:barChart>
        <c:barDir val="bar"/>
        <c:grouping val="clustered"/>
        <c:varyColors val="0"/>
        <c:ser>
          <c:idx val="0"/>
          <c:order val="0"/>
          <c:tx>
            <c:strRef>
              <c:f>Hoja1!$B$1</c:f>
              <c:strCache>
                <c:ptCount val="1"/>
                <c:pt idx="0">
                  <c:v>%</c:v>
                </c:pt>
              </c:strCache>
            </c:strRef>
          </c:tx>
          <c:spPr>
            <a:solidFill>
              <a:srgbClr val="00B050"/>
            </a:solidFill>
            <a:ln>
              <a:noFill/>
            </a:ln>
            <a:effectLst>
              <a:outerShdw blurRad="40000" dist="23000" dir="5400000" rotWithShape="0">
                <a:srgbClr val="000000">
                  <a:alpha val="35000"/>
                </a:srgbClr>
              </a:outerShdw>
            </a:effectLst>
          </c:spPr>
          <c:invertIfNegative val="0"/>
          <c:dPt>
            <c:idx val="0"/>
            <c:invertIfNegative val="0"/>
            <c:bubble3D val="0"/>
            <c:spPr>
              <a:solidFill>
                <a:srgbClr val="FF9999"/>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7751-4C93-965D-AA7E66F5F93E}"/>
              </c:ext>
            </c:extLst>
          </c:dPt>
          <c:dPt>
            <c:idx val="1"/>
            <c:invertIfNegative val="0"/>
            <c:bubble3D val="0"/>
            <c:spPr>
              <a:solidFill>
                <a:schemeClr val="accent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7751-4C93-965D-AA7E66F5F93E}"/>
              </c:ext>
            </c:extLst>
          </c:dPt>
          <c:dPt>
            <c:idx val="2"/>
            <c:invertIfNegative val="0"/>
            <c:bubble3D val="0"/>
            <c:spPr>
              <a:solidFill>
                <a:schemeClr val="accent3"/>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7751-4C93-965D-AA7E66F5F93E}"/>
              </c:ext>
            </c:extLst>
          </c:dPt>
          <c:dPt>
            <c:idx val="3"/>
            <c:invertIfNegative val="0"/>
            <c:bubble3D val="0"/>
            <c:spPr>
              <a:solidFill>
                <a:schemeClr val="accent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7751-4C93-965D-AA7E66F5F93E}"/>
              </c:ext>
            </c:extLst>
          </c:dPt>
          <c:dPt>
            <c:idx val="4"/>
            <c:invertIfNegative val="0"/>
            <c:bubble3D val="0"/>
            <c:spPr>
              <a:solidFill>
                <a:schemeClr val="accent2"/>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7751-4C93-965D-AA7E66F5F93E}"/>
              </c:ext>
            </c:extLst>
          </c:dPt>
          <c:dPt>
            <c:idx val="5"/>
            <c:invertIfNegative val="0"/>
            <c:bubble3D val="0"/>
            <c:spPr>
              <a:solidFill>
                <a:schemeClr val="accent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7751-4C93-965D-AA7E66F5F93E}"/>
              </c:ext>
            </c:extLst>
          </c:dPt>
          <c:dPt>
            <c:idx val="6"/>
            <c:invertIfNegative val="0"/>
            <c:bubble3D val="0"/>
            <c:spPr>
              <a:solidFill>
                <a:schemeClr val="accent6">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7751-4C93-965D-AA7E66F5F93E}"/>
              </c:ext>
            </c:extLst>
          </c:dPt>
          <c:dPt>
            <c:idx val="7"/>
            <c:invertIfNegative val="0"/>
            <c:bubble3D val="0"/>
            <c:spPr>
              <a:solidFill>
                <a:schemeClr val="accent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7751-4C93-965D-AA7E66F5F93E}"/>
              </c:ext>
            </c:extLst>
          </c:dPt>
          <c:dPt>
            <c:idx val="8"/>
            <c:invertIfNegative val="0"/>
            <c:bubble3D val="0"/>
            <c:spPr>
              <a:solidFill>
                <a:schemeClr val="accent6">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1-7751-4C93-965D-AA7E66F5F93E}"/>
              </c:ext>
            </c:extLst>
          </c:dPt>
          <c:dPt>
            <c:idx val="9"/>
            <c:invertIfNegative val="0"/>
            <c:bubble3D val="0"/>
            <c:spPr>
              <a:solidFill>
                <a:schemeClr val="accent2">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3-7751-4C93-965D-AA7E66F5F93E}"/>
              </c:ext>
            </c:extLst>
          </c:dPt>
          <c:dPt>
            <c:idx val="10"/>
            <c:invertIfNegative val="0"/>
            <c:bubble3D val="0"/>
            <c:spPr>
              <a:solidFill>
                <a:schemeClr val="accent1">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8-7751-4C93-965D-AA7E66F5F93E}"/>
              </c:ext>
            </c:extLst>
          </c:dPt>
          <c:dPt>
            <c:idx val="11"/>
            <c:invertIfNegative val="0"/>
            <c:bubble3D val="0"/>
            <c:spPr>
              <a:solidFill>
                <a:schemeClr val="accent3">
                  <a:lumMod val="60000"/>
                  <a:lumOff val="4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9-7751-4C93-965D-AA7E66F5F93E}"/>
              </c:ext>
            </c:extLst>
          </c:dPt>
          <c:dPt>
            <c:idx val="12"/>
            <c:invertIfNegative val="0"/>
            <c:bubble3D val="0"/>
            <c:spPr>
              <a:solidFill>
                <a:schemeClr val="bg2">
                  <a:lumMod val="50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6-7751-4C93-965D-AA7E66F5F93E}"/>
              </c:ext>
            </c:extLst>
          </c:dPt>
          <c:dPt>
            <c:idx val="13"/>
            <c:invertIfNegative val="0"/>
            <c:bubble3D val="0"/>
            <c:spPr>
              <a:solidFill>
                <a:schemeClr val="bg1">
                  <a:lumMod val="6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17-7751-4C93-965D-AA7E66F5F93E}"/>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FF9999"/>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7751-4C93-965D-AA7E66F5F93E}"/>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accent5"/>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3-7751-4C93-965D-AA7E66F5F93E}"/>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5-7751-4C93-965D-AA7E66F5F93E}"/>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7-7751-4C93-965D-AA7E66F5F93E}"/>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9-7751-4C93-965D-AA7E66F5F93E}"/>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B-7751-4C93-965D-AA7E66F5F93E}"/>
                </c:ext>
              </c:extLst>
            </c:dLbl>
            <c:dLbl>
              <c:idx val="6"/>
              <c:tx>
                <c:rich>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r>
                      <a:rPr lang="en-US">
                        <a:solidFill>
                          <a:schemeClr val="accent6">
                            <a:lumMod val="75000"/>
                          </a:schemeClr>
                        </a:solidFill>
                      </a:rPr>
                      <a:t>64%</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751-4C93-965D-AA7E66F5F93E}"/>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F-7751-4C93-965D-AA7E66F5F93E}"/>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60000"/>
                          <a:lumOff val="4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1-7751-4C93-965D-AA7E66F5F93E}"/>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60000"/>
                          <a:lumOff val="4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3-7751-4C93-965D-AA7E66F5F93E}"/>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60000"/>
                          <a:lumOff val="4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8-7751-4C93-965D-AA7E66F5F93E}"/>
                </c:ext>
              </c:extLst>
            </c:dLbl>
            <c:dLbl>
              <c:idx val="1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3">
                          <a:lumMod val="60000"/>
                          <a:lumOff val="4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9-7751-4C93-965D-AA7E66F5F93E}"/>
                </c:ext>
              </c:extLst>
            </c:dLbl>
            <c:dLbl>
              <c:idx val="1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2">
                          <a:lumMod val="50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6-7751-4C93-965D-AA7E66F5F93E}"/>
                </c:ext>
              </c:extLst>
            </c:dLbl>
            <c:dLbl>
              <c:idx val="1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lumMod val="65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17-7751-4C93-965D-AA7E66F5F9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Hoja1!$A$2:$A$15</c:f>
              <c:strCache>
                <c:ptCount val="14"/>
                <c:pt idx="0">
                  <c:v>Cuestiones económicas</c:v>
                </c:pt>
                <c:pt idx="1">
                  <c:v>Ya tengo el número de hijos/as que quería tener</c:v>
                </c:pt>
                <c:pt idx="2">
                  <c:v>Me preocupa demasiado qué tipo de futuro tendrían mis hijos/as</c:v>
                </c:pt>
                <c:pt idx="3">
                  <c:v>Se reduciría mi libertad personal</c:v>
                </c:pt>
                <c:pt idx="4">
                  <c:v>No quiero ser madre/padre</c:v>
                </c:pt>
                <c:pt idx="5">
                  <c:v>Un hijo/a (o un/a hijo/a más) me sobrecargaría</c:v>
                </c:pt>
                <c:pt idx="6">
                  <c:v>Soy demasiado mayor/Mi pareja es demasiado mayor</c:v>
                </c:pt>
                <c:pt idx="7">
                  <c:v>No tengo pareja</c:v>
                </c:pt>
                <c:pt idx="8">
                  <c:v>Cuestiones de salud</c:v>
                </c:pt>
                <c:pt idx="9">
                  <c:v>Soy demasiado joven/Mi pareja es demasiado joven</c:v>
                </c:pt>
                <c:pt idx="10">
                  <c:v>Entraría en conflicto con mi carrera profesional</c:v>
                </c:pt>
                <c:pt idx="11">
                  <c:v>Mi discapacidad no me lo permite</c:v>
                </c:pt>
                <c:pt idx="12">
                  <c:v>Otros</c:v>
                </c:pt>
                <c:pt idx="13">
                  <c:v>No sabe</c:v>
                </c:pt>
              </c:strCache>
            </c:strRef>
          </c:cat>
          <c:val>
            <c:numRef>
              <c:f>Hoja1!$B$2:$B$15</c:f>
              <c:numCache>
                <c:formatCode>0.0</c:formatCode>
                <c:ptCount val="14"/>
                <c:pt idx="0">
                  <c:v>37.675350701402806</c:v>
                </c:pt>
                <c:pt idx="1">
                  <c:v>26.653306613226452</c:v>
                </c:pt>
                <c:pt idx="2">
                  <c:v>24.048096192384769</c:v>
                </c:pt>
                <c:pt idx="3">
                  <c:v>23.246492985971944</c:v>
                </c:pt>
                <c:pt idx="4">
                  <c:v>21.442885771543086</c:v>
                </c:pt>
                <c:pt idx="5">
                  <c:v>17.835671342685373</c:v>
                </c:pt>
                <c:pt idx="6">
                  <c:v>12.424849699398797</c:v>
                </c:pt>
                <c:pt idx="7">
                  <c:v>10.420841683366733</c:v>
                </c:pt>
                <c:pt idx="8">
                  <c:v>10.020040080160321</c:v>
                </c:pt>
                <c:pt idx="9">
                  <c:v>9.6192384769539085</c:v>
                </c:pt>
                <c:pt idx="10">
                  <c:v>6.4128256513026045</c:v>
                </c:pt>
                <c:pt idx="11">
                  <c:v>2.4048096192384771</c:v>
                </c:pt>
                <c:pt idx="12">
                  <c:v>5.0100200400801604</c:v>
                </c:pt>
                <c:pt idx="13">
                  <c:v>1.002004008016032</c:v>
                </c:pt>
              </c:numCache>
            </c:numRef>
          </c:val>
          <c:extLst>
            <c:ext xmlns:c16="http://schemas.microsoft.com/office/drawing/2014/chart" uri="{C3380CC4-5D6E-409C-BE32-E72D297353CC}">
              <c16:uniqueId val="{00000014-7751-4C93-965D-AA7E66F5F93E}"/>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63915415446113"/>
          <c:y val="2.1817976231993337E-2"/>
          <c:w val="0.56478245873429644"/>
          <c:h val="0.97240359837975432"/>
        </c:manualLayout>
      </c:layout>
      <c:barChart>
        <c:barDir val="bar"/>
        <c:grouping val="clustered"/>
        <c:varyColors val="0"/>
        <c:ser>
          <c:idx val="0"/>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1-7751-4C93-965D-AA7E66F5F93E}"/>
              </c:ext>
            </c:extLst>
          </c:dPt>
          <c:dPt>
            <c:idx val="1"/>
            <c:invertIfNegative val="0"/>
            <c:bubble3D val="0"/>
            <c:extLst>
              <c:ext xmlns:c16="http://schemas.microsoft.com/office/drawing/2014/chart" uri="{C3380CC4-5D6E-409C-BE32-E72D297353CC}">
                <c16:uniqueId val="{00000003-7751-4C93-965D-AA7E66F5F93E}"/>
              </c:ext>
            </c:extLst>
          </c:dPt>
          <c:dPt>
            <c:idx val="2"/>
            <c:invertIfNegative val="0"/>
            <c:bubble3D val="0"/>
            <c:extLst>
              <c:ext xmlns:c16="http://schemas.microsoft.com/office/drawing/2014/chart" uri="{C3380CC4-5D6E-409C-BE32-E72D297353CC}">
                <c16:uniqueId val="{00000005-7751-4C93-965D-AA7E66F5F93E}"/>
              </c:ext>
            </c:extLst>
          </c:dPt>
          <c:dPt>
            <c:idx val="3"/>
            <c:invertIfNegative val="0"/>
            <c:bubble3D val="0"/>
            <c:extLst>
              <c:ext xmlns:c16="http://schemas.microsoft.com/office/drawing/2014/chart" uri="{C3380CC4-5D6E-409C-BE32-E72D297353CC}">
                <c16:uniqueId val="{00000007-7751-4C93-965D-AA7E66F5F93E}"/>
              </c:ext>
            </c:extLst>
          </c:dPt>
          <c:dPt>
            <c:idx val="4"/>
            <c:invertIfNegative val="0"/>
            <c:bubble3D val="0"/>
            <c:extLst>
              <c:ext xmlns:c16="http://schemas.microsoft.com/office/drawing/2014/chart" uri="{C3380CC4-5D6E-409C-BE32-E72D297353CC}">
                <c16:uniqueId val="{00000009-7751-4C93-965D-AA7E66F5F93E}"/>
              </c:ext>
            </c:extLst>
          </c:dPt>
          <c:dPt>
            <c:idx val="5"/>
            <c:invertIfNegative val="0"/>
            <c:bubble3D val="0"/>
            <c:extLst>
              <c:ext xmlns:c16="http://schemas.microsoft.com/office/drawing/2014/chart" uri="{C3380CC4-5D6E-409C-BE32-E72D297353CC}">
                <c16:uniqueId val="{0000000B-7751-4C93-965D-AA7E66F5F93E}"/>
              </c:ext>
            </c:extLst>
          </c:dPt>
          <c:dPt>
            <c:idx val="6"/>
            <c:invertIfNegative val="0"/>
            <c:bubble3D val="0"/>
            <c:extLst>
              <c:ext xmlns:c16="http://schemas.microsoft.com/office/drawing/2014/chart" uri="{C3380CC4-5D6E-409C-BE32-E72D297353CC}">
                <c16:uniqueId val="{0000000D-7751-4C93-965D-AA7E66F5F93E}"/>
              </c:ext>
            </c:extLst>
          </c:dPt>
          <c:dPt>
            <c:idx val="7"/>
            <c:invertIfNegative val="0"/>
            <c:bubble3D val="0"/>
            <c:extLst>
              <c:ext xmlns:c16="http://schemas.microsoft.com/office/drawing/2014/chart" uri="{C3380CC4-5D6E-409C-BE32-E72D297353CC}">
                <c16:uniqueId val="{0000000F-7751-4C93-965D-AA7E66F5F93E}"/>
              </c:ext>
            </c:extLst>
          </c:dPt>
          <c:dPt>
            <c:idx val="8"/>
            <c:invertIfNegative val="0"/>
            <c:bubble3D val="0"/>
            <c:extLst>
              <c:ext xmlns:c16="http://schemas.microsoft.com/office/drawing/2014/chart" uri="{C3380CC4-5D6E-409C-BE32-E72D297353CC}">
                <c16:uniqueId val="{00000011-7751-4C93-965D-AA7E66F5F93E}"/>
              </c:ext>
            </c:extLst>
          </c:dPt>
          <c:dPt>
            <c:idx val="9"/>
            <c:invertIfNegative val="0"/>
            <c:bubble3D val="0"/>
            <c:extLst>
              <c:ext xmlns:c16="http://schemas.microsoft.com/office/drawing/2014/chart" uri="{C3380CC4-5D6E-409C-BE32-E72D297353CC}">
                <c16:uniqueId val="{00000013-7751-4C93-965D-AA7E66F5F93E}"/>
              </c:ext>
            </c:extLst>
          </c:dPt>
          <c:dPt>
            <c:idx val="10"/>
            <c:invertIfNegative val="0"/>
            <c:bubble3D val="0"/>
            <c:extLst>
              <c:ext xmlns:c16="http://schemas.microsoft.com/office/drawing/2014/chart" uri="{C3380CC4-5D6E-409C-BE32-E72D297353CC}">
                <c16:uniqueId val="{00000018-7751-4C93-965D-AA7E66F5F93E}"/>
              </c:ext>
            </c:extLst>
          </c:dPt>
          <c:dPt>
            <c:idx val="11"/>
            <c:invertIfNegative val="0"/>
            <c:bubble3D val="0"/>
            <c:extLst>
              <c:ext xmlns:c16="http://schemas.microsoft.com/office/drawing/2014/chart" uri="{C3380CC4-5D6E-409C-BE32-E72D297353CC}">
                <c16:uniqueId val="{00000019-7751-4C93-965D-AA7E66F5F93E}"/>
              </c:ext>
            </c:extLst>
          </c:dPt>
          <c:dPt>
            <c:idx val="12"/>
            <c:invertIfNegative val="0"/>
            <c:bubble3D val="0"/>
            <c:extLst>
              <c:ext xmlns:c16="http://schemas.microsoft.com/office/drawing/2014/chart" uri="{C3380CC4-5D6E-409C-BE32-E72D297353CC}">
                <c16:uniqueId val="{00000016-7751-4C93-965D-AA7E66F5F93E}"/>
              </c:ext>
            </c:extLst>
          </c:dPt>
          <c:dPt>
            <c:idx val="13"/>
            <c:invertIfNegative val="0"/>
            <c:bubble3D val="0"/>
            <c:extLst>
              <c:ext xmlns:c16="http://schemas.microsoft.com/office/drawing/2014/chart" uri="{C3380CC4-5D6E-409C-BE32-E72D297353CC}">
                <c16:uniqueId val="{00000017-7751-4C93-965D-AA7E66F5F93E}"/>
              </c:ext>
            </c:extLst>
          </c:dPt>
          <c:dLbls>
            <c:dLbl>
              <c:idx val="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1-7751-4C93-965D-AA7E66F5F93E}"/>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3-7751-4C93-965D-AA7E66F5F93E}"/>
                </c:ext>
              </c:extLst>
            </c:dLbl>
            <c:dLbl>
              <c:idx val="6"/>
              <c:tx>
                <c:rich>
                  <a:bodyPr/>
                  <a:lstStyle/>
                  <a:p>
                    <a:r>
                      <a:rPr lang="en-US">
                        <a:solidFill>
                          <a:schemeClr val="tx2"/>
                        </a:solidFill>
                      </a:rPr>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751-4C93-965D-AA7E66F5F9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Hoja1!$A$2:$A$15</c:f>
              <c:strCache>
                <c:ptCount val="14"/>
                <c:pt idx="0">
                  <c:v>Cuestiones económicas</c:v>
                </c:pt>
                <c:pt idx="1">
                  <c:v>Ya tengo el número de hijos/as que quería tener</c:v>
                </c:pt>
                <c:pt idx="2">
                  <c:v>Me preocupa demasiado qué tipo de futuro tendrían mis hijos/as</c:v>
                </c:pt>
                <c:pt idx="3">
                  <c:v>Se reduciría mi libertad personal</c:v>
                </c:pt>
                <c:pt idx="4">
                  <c:v>No quiero ser madre/padre</c:v>
                </c:pt>
                <c:pt idx="5">
                  <c:v>Un hijo/a (o un/a hijo/a más) me sobrecargaría</c:v>
                </c:pt>
                <c:pt idx="6">
                  <c:v>Soy demasiado mayor/Mi pareja es demasiado mayor</c:v>
                </c:pt>
                <c:pt idx="7">
                  <c:v>No tengo pareja</c:v>
                </c:pt>
                <c:pt idx="8">
                  <c:v>Cuestiones de salud</c:v>
                </c:pt>
                <c:pt idx="9">
                  <c:v>Soy demasiado joven/Mi pareja es demasiado joven</c:v>
                </c:pt>
                <c:pt idx="10">
                  <c:v>Entraría en conflicto con mi carrera profesional</c:v>
                </c:pt>
                <c:pt idx="11">
                  <c:v>Mi discapacidad no me lo permite</c:v>
                </c:pt>
                <c:pt idx="12">
                  <c:v>Otros</c:v>
                </c:pt>
                <c:pt idx="13">
                  <c:v>No sabe</c:v>
                </c:pt>
              </c:strCache>
            </c:strRef>
          </c:cat>
          <c:val>
            <c:numRef>
              <c:f>Hoja1!$B$2:$B$15</c:f>
              <c:numCache>
                <c:formatCode>0.0</c:formatCode>
                <c:ptCount val="14"/>
                <c:pt idx="0">
                  <c:v>37.5</c:v>
                </c:pt>
                <c:pt idx="1">
                  <c:v>24.7</c:v>
                </c:pt>
                <c:pt idx="2">
                  <c:v>23.1</c:v>
                </c:pt>
                <c:pt idx="3">
                  <c:v>22.3</c:v>
                </c:pt>
                <c:pt idx="4">
                  <c:v>16.7</c:v>
                </c:pt>
                <c:pt idx="5">
                  <c:v>17.5</c:v>
                </c:pt>
                <c:pt idx="6">
                  <c:v>8.4</c:v>
                </c:pt>
                <c:pt idx="7">
                  <c:v>12</c:v>
                </c:pt>
                <c:pt idx="8">
                  <c:v>6.4</c:v>
                </c:pt>
                <c:pt idx="9">
                  <c:v>10.8</c:v>
                </c:pt>
                <c:pt idx="10">
                  <c:v>6</c:v>
                </c:pt>
                <c:pt idx="11">
                  <c:v>3.2</c:v>
                </c:pt>
                <c:pt idx="12">
                  <c:v>6</c:v>
                </c:pt>
                <c:pt idx="13">
                  <c:v>2</c:v>
                </c:pt>
              </c:numCache>
            </c:numRef>
          </c:val>
          <c:extLst>
            <c:ext xmlns:c16="http://schemas.microsoft.com/office/drawing/2014/chart" uri="{C3380CC4-5D6E-409C-BE32-E72D297353CC}">
              <c16:uniqueId val="{00000014-7751-4C93-965D-AA7E66F5F93E}"/>
            </c:ext>
          </c:extLst>
        </c:ser>
        <c:ser>
          <c:idx val="1"/>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Hoja1!$A$2:$A$15</c:f>
              <c:strCache>
                <c:ptCount val="14"/>
                <c:pt idx="0">
                  <c:v>Cuestiones económicas</c:v>
                </c:pt>
                <c:pt idx="1">
                  <c:v>Ya tengo el número de hijos/as que quería tener</c:v>
                </c:pt>
                <c:pt idx="2">
                  <c:v>Me preocupa demasiado qué tipo de futuro tendrían mis hijos/as</c:v>
                </c:pt>
                <c:pt idx="3">
                  <c:v>Se reduciría mi libertad personal</c:v>
                </c:pt>
                <c:pt idx="4">
                  <c:v>No quiero ser madre/padre</c:v>
                </c:pt>
                <c:pt idx="5">
                  <c:v>Un hijo/a (o un/a hijo/a más) me sobrecargaría</c:v>
                </c:pt>
                <c:pt idx="6">
                  <c:v>Soy demasiado mayor/Mi pareja es demasiado mayor</c:v>
                </c:pt>
                <c:pt idx="7">
                  <c:v>No tengo pareja</c:v>
                </c:pt>
                <c:pt idx="8">
                  <c:v>Cuestiones de salud</c:v>
                </c:pt>
                <c:pt idx="9">
                  <c:v>Soy demasiado joven/Mi pareja es demasiado joven</c:v>
                </c:pt>
                <c:pt idx="10">
                  <c:v>Entraría en conflicto con mi carrera profesional</c:v>
                </c:pt>
                <c:pt idx="11">
                  <c:v>Mi discapacidad no me lo permite</c:v>
                </c:pt>
                <c:pt idx="12">
                  <c:v>Otros</c:v>
                </c:pt>
                <c:pt idx="13">
                  <c:v>No sabe</c:v>
                </c:pt>
              </c:strCache>
            </c:strRef>
          </c:cat>
          <c:val>
            <c:numRef>
              <c:f>Hoja1!$C$2:$C$15</c:f>
              <c:numCache>
                <c:formatCode>0.0</c:formatCode>
                <c:ptCount val="14"/>
                <c:pt idx="0">
                  <c:v>37.9</c:v>
                </c:pt>
                <c:pt idx="1">
                  <c:v>28.6</c:v>
                </c:pt>
                <c:pt idx="2">
                  <c:v>25</c:v>
                </c:pt>
                <c:pt idx="3">
                  <c:v>24.2</c:v>
                </c:pt>
                <c:pt idx="4">
                  <c:v>26.2</c:v>
                </c:pt>
                <c:pt idx="5">
                  <c:v>18.100000000000001</c:v>
                </c:pt>
                <c:pt idx="6">
                  <c:v>16.5</c:v>
                </c:pt>
                <c:pt idx="7">
                  <c:v>8.9</c:v>
                </c:pt>
                <c:pt idx="8">
                  <c:v>13.7</c:v>
                </c:pt>
                <c:pt idx="9">
                  <c:v>8.5</c:v>
                </c:pt>
                <c:pt idx="10">
                  <c:v>6.9</c:v>
                </c:pt>
                <c:pt idx="11">
                  <c:v>1.6</c:v>
                </c:pt>
                <c:pt idx="12">
                  <c:v>4</c:v>
                </c:pt>
                <c:pt idx="13">
                  <c:v>0</c:v>
                </c:pt>
              </c:numCache>
            </c:numRef>
          </c:val>
          <c:extLst>
            <c:ext xmlns:c16="http://schemas.microsoft.com/office/drawing/2014/chart" uri="{C3380CC4-5D6E-409C-BE32-E72D297353CC}">
              <c16:uniqueId val="{00000000-701A-437E-8B5A-32326C44AA65}"/>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2400" b="1" i="0" u="none" strike="noStrike" kern="1200" baseline="0">
                <a:solidFill>
                  <a:srgbClr val="C00000"/>
                </a:solidFill>
                <a:latin typeface="+mn-lt"/>
                <a:ea typeface="+mn-ea"/>
                <a:cs typeface="+mn-cs"/>
              </a:defRPr>
            </a:pPr>
            <a:endParaRPr lang="es-ES"/>
          </a:p>
        </c:txPr>
      </c:legendEntry>
      <c:layout>
        <c:manualLayout>
          <c:xMode val="edge"/>
          <c:yMode val="edge"/>
          <c:x val="0.90290081748795969"/>
          <c:y val="0.34908210512935389"/>
          <c:w val="9.275011369219277E-2"/>
          <c:h val="0.3771159628399655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94052592181485E-2"/>
          <c:y val="0.2126652213156153"/>
          <c:w val="0.4639132753073848"/>
          <c:h val="0.57698942449517387"/>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2D4-4A1C-A63C-5D3C1092CD62}"/>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2D4-4A1C-A63C-5D3C1092CD62}"/>
              </c:ext>
            </c:extLst>
          </c:dPt>
          <c:dPt>
            <c:idx val="2"/>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2D4-4A1C-A63C-5D3C1092CD62}"/>
              </c:ext>
            </c:extLst>
          </c:dPt>
          <c:dPt>
            <c:idx val="3"/>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2D4-4A1C-A63C-5D3C1092CD62}"/>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D4-4A1C-A63C-5D3C1092CD62}"/>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D4-4A1C-A63C-5D3C1092CD62}"/>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D4-4A1C-A63C-5D3C1092CD62}"/>
                </c:ext>
              </c:extLst>
            </c:dLbl>
            <c:dLbl>
              <c:idx val="3"/>
              <c:tx>
                <c:rich>
                  <a:bodyPr/>
                  <a:lstStyle/>
                  <a:p>
                    <a:fld id="{9059BD5F-0990-47E8-980E-B7A1780FCC52}"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2D4-4A1C-A63C-5D3C1092CD62}"/>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Hoja1!$A$2:$A$5</c:f>
              <c:strCache>
                <c:ptCount val="4"/>
                <c:pt idx="0">
                  <c:v>Sí , y mi pareja o yo nos hemos sometido (o nos estamos sometiendo) a un tratamiento de reproducción asistida</c:v>
                </c:pt>
                <c:pt idx="1">
                  <c:v>Sí ; ni mi pareja ni yo nos hemos sometido a un tratamiento de reproducción asistida</c:v>
                </c:pt>
                <c:pt idx="2">
                  <c:v>No</c:v>
                </c:pt>
                <c:pt idx="3">
                  <c:v>No sabe</c:v>
                </c:pt>
              </c:strCache>
            </c:strRef>
          </c:cat>
          <c:val>
            <c:numRef>
              <c:f>Hoja1!$B$2:$B$5</c:f>
              <c:numCache>
                <c:formatCode>General</c:formatCode>
                <c:ptCount val="4"/>
                <c:pt idx="0">
                  <c:v>7.4</c:v>
                </c:pt>
                <c:pt idx="1">
                  <c:v>3.8</c:v>
                </c:pt>
                <c:pt idx="2">
                  <c:v>76.099999999999994</c:v>
                </c:pt>
                <c:pt idx="3">
                  <c:v>12.8</c:v>
                </c:pt>
              </c:numCache>
            </c:numRef>
          </c:val>
          <c:extLst>
            <c:ext xmlns:c16="http://schemas.microsoft.com/office/drawing/2014/chart" uri="{C3380CC4-5D6E-409C-BE32-E72D297353CC}">
              <c16:uniqueId val="{00000008-02D4-4A1C-A63C-5D3C1092CD6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accent3"/>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egendEntry>
        <c:idx val="3"/>
        <c:txPr>
          <a:bodyPr rot="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54404511134957589"/>
          <c:y val="8.9112333153903073E-2"/>
          <c:w val="0.38602053368266531"/>
          <c:h val="0.901634427993918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9333722598325165"/>
          <c:w val="0.97546859246703166"/>
          <c:h val="0.35183461336845417"/>
        </c:manualLayout>
      </c:layout>
      <c:barChart>
        <c:barDir val="col"/>
        <c:grouping val="clustered"/>
        <c:varyColors val="0"/>
        <c:ser>
          <c:idx val="1"/>
          <c:order val="0"/>
          <c:tx>
            <c:strRef>
              <c:f>Hoja1!$B$1</c:f>
              <c:strCache>
                <c:ptCount val="1"/>
                <c:pt idx="0">
                  <c:v>Columna2</c:v>
                </c:pt>
              </c:strCache>
            </c:strRef>
          </c:tx>
          <c:spPr>
            <a:solidFill>
              <a:srgbClr val="00B050"/>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22D8-4D21-978D-3B099B73E43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Hoja1!$A$2:$A$6</c:f>
              <c:strCache>
                <c:ptCount val="5"/>
                <c:pt idx="0">
                  <c:v>Fecundación in vitro (FIV) o inyección intracitoplasmática</c:v>
                </c:pt>
                <c:pt idx="1">
                  <c:v>Coito programado</c:v>
                </c:pt>
                <c:pt idx="2">
                  <c:v>Inseminación artificial</c:v>
                </c:pt>
                <c:pt idx="3">
                  <c:v>Gestación subrogada </c:v>
                </c:pt>
                <c:pt idx="4">
                  <c:v>Otros tratamientos médicos</c:v>
                </c:pt>
              </c:strCache>
            </c:strRef>
          </c:cat>
          <c:val>
            <c:numRef>
              <c:f>Hoja1!$B$2:$B$6</c:f>
              <c:numCache>
                <c:formatCode>General</c:formatCode>
                <c:ptCount val="5"/>
                <c:pt idx="0">
                  <c:v>51.4</c:v>
                </c:pt>
                <c:pt idx="1">
                  <c:v>22.5</c:v>
                </c:pt>
                <c:pt idx="2">
                  <c:v>17.100000000000001</c:v>
                </c:pt>
                <c:pt idx="3">
                  <c:v>4.5</c:v>
                </c:pt>
                <c:pt idx="4">
                  <c:v>4.5</c:v>
                </c:pt>
              </c:numCache>
            </c:numRef>
          </c:val>
          <c:extLst>
            <c:ext xmlns:c16="http://schemas.microsoft.com/office/drawing/2014/chart" uri="{C3380CC4-5D6E-409C-BE32-E72D297353CC}">
              <c16:uniqueId val="{00000002-22D8-4D21-978D-3B099B73E43B}"/>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General"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91957875136592E-3"/>
          <c:y val="0.19333722598325165"/>
          <c:w val="0.99658080421248629"/>
          <c:h val="0.35189556843679881"/>
        </c:manualLayout>
      </c:layout>
      <c:barChart>
        <c:barDir val="col"/>
        <c:grouping val="clustered"/>
        <c:varyColors val="0"/>
        <c:ser>
          <c:idx val="1"/>
          <c:order val="0"/>
          <c:tx>
            <c:strRef>
              <c:f>Hoja1!$B$1</c:f>
              <c:strCache>
                <c:ptCount val="1"/>
                <c:pt idx="0">
                  <c:v>Columna2</c:v>
                </c:pt>
              </c:strCache>
            </c:strRef>
          </c:tx>
          <c:spPr>
            <a:solidFill>
              <a:schemeClr val="accent3"/>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4E84-4719-A4AB-B4AB2F484F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Mi economía no me lo permite</c:v>
                </c:pt>
                <c:pt idx="1">
                  <c:v>Creo que me causaría mucho estrés y desgaste emocional</c:v>
                </c:pt>
                <c:pt idx="2">
                  <c:v>Por problemas de salud</c:v>
                </c:pt>
                <c:pt idx="3">
                  <c:v>No tengo tiempo</c:v>
                </c:pt>
                <c:pt idx="4">
                  <c:v>Mis creencias religiosas no me lo permiten</c:v>
                </c:pt>
                <c:pt idx="5">
                  <c:v>Mi pareja no quiere</c:v>
                </c:pt>
                <c:pt idx="6">
                  <c:v>Tengo un impedimento físico que me impide someterme a estos tratamientos</c:v>
                </c:pt>
                <c:pt idx="7">
                  <c:v>Prefiero tener hijos/as por gestación subrogada</c:v>
                </c:pt>
                <c:pt idx="8">
                  <c:v>Prefiero tener hijos/as por adopción </c:v>
                </c:pt>
                <c:pt idx="9">
                  <c:v>Otras</c:v>
                </c:pt>
              </c:strCache>
            </c:strRef>
          </c:cat>
          <c:val>
            <c:numRef>
              <c:f>Hoja1!$B$2:$B$11</c:f>
              <c:numCache>
                <c:formatCode>0.0</c:formatCode>
                <c:ptCount val="10"/>
                <c:pt idx="0">
                  <c:v>43.859649122807014</c:v>
                </c:pt>
                <c:pt idx="1">
                  <c:v>22.807017543859647</c:v>
                </c:pt>
                <c:pt idx="2">
                  <c:v>21.052631578947366</c:v>
                </c:pt>
                <c:pt idx="3">
                  <c:v>12.280701754385964</c:v>
                </c:pt>
                <c:pt idx="4">
                  <c:v>8.7719298245614024</c:v>
                </c:pt>
                <c:pt idx="5">
                  <c:v>7.0175438596491224</c:v>
                </c:pt>
                <c:pt idx="6">
                  <c:v>5.2631578947368416</c:v>
                </c:pt>
                <c:pt idx="7">
                  <c:v>5.2631578947368416</c:v>
                </c:pt>
                <c:pt idx="8">
                  <c:v>3.5087719298245612</c:v>
                </c:pt>
                <c:pt idx="9">
                  <c:v>14.035087719298245</c:v>
                </c:pt>
              </c:numCache>
            </c:numRef>
          </c:val>
          <c:extLst>
            <c:ext xmlns:c16="http://schemas.microsoft.com/office/drawing/2014/chart" uri="{C3380CC4-5D6E-409C-BE32-E72D297353CC}">
              <c16:uniqueId val="{00000002-4E84-4719-A4AB-B4AB2F484F0D}"/>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4189121711344E-3"/>
          <c:y val="7.3866638532934695E-2"/>
          <c:w val="0.66043104210074655"/>
          <c:h val="0.79721650917702702"/>
        </c:manualLayout>
      </c:layout>
      <c:barChart>
        <c:barDir val="col"/>
        <c:grouping val="percentStacked"/>
        <c:varyColors val="0"/>
        <c:ser>
          <c:idx val="0"/>
          <c:order val="0"/>
          <c:tx>
            <c:strRef>
              <c:f>Hoja1!$A$2</c:f>
              <c:strCache>
                <c:ptCount val="1"/>
                <c:pt idx="0">
                  <c:v>No sabe</c:v>
                </c:pt>
              </c:strCache>
            </c:strRef>
          </c:tx>
          <c:spPr>
            <a:solidFill>
              <a:schemeClr val="bg1">
                <a:lumMod val="50000"/>
              </a:schemeClr>
            </a:solidFill>
            <a:ln>
              <a:noFill/>
            </a:ln>
            <a:effectLst>
              <a:outerShdw blurRad="254000" sx="102000" sy="102000" algn="ctr"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1-02D4-4A1C-A63C-5D3C1092CD62}"/>
              </c:ext>
            </c:extLst>
          </c:dPt>
          <c:dPt>
            <c:idx val="1"/>
            <c:invertIfNegative val="0"/>
            <c:bubble3D val="0"/>
            <c:extLst>
              <c:ext xmlns:c16="http://schemas.microsoft.com/office/drawing/2014/chart" uri="{C3380CC4-5D6E-409C-BE32-E72D297353CC}">
                <c16:uniqueId val="{00000003-02D4-4A1C-A63C-5D3C1092CD62}"/>
              </c:ext>
            </c:extLst>
          </c:dPt>
          <c:dPt>
            <c:idx val="2"/>
            <c:invertIfNegative val="0"/>
            <c:bubble3D val="0"/>
            <c:extLst>
              <c:ext xmlns:c16="http://schemas.microsoft.com/office/drawing/2014/chart" uri="{C3380CC4-5D6E-409C-BE32-E72D297353CC}">
                <c16:uniqueId val="{00000005-02D4-4A1C-A63C-5D3C1092CD62}"/>
              </c:ext>
            </c:extLst>
          </c:dPt>
          <c:dPt>
            <c:idx val="3"/>
            <c:invertIfNegative val="0"/>
            <c:bubble3D val="0"/>
            <c:extLst>
              <c:ext xmlns:c16="http://schemas.microsoft.com/office/drawing/2014/chart" uri="{C3380CC4-5D6E-409C-BE32-E72D297353CC}">
                <c16:uniqueId val="{00000007-02D4-4A1C-A63C-5D3C1092CD62}"/>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D4-4A1C-A63C-5D3C1092CD62}"/>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D4-4A1C-A63C-5D3C1092CD62}"/>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2D4-4A1C-A63C-5D3C1092CD62}"/>
                </c:ext>
              </c:extLst>
            </c:dLbl>
            <c:dLbl>
              <c:idx val="3"/>
              <c:tx>
                <c:rich>
                  <a:bodyPr/>
                  <a:lstStyle/>
                  <a:p>
                    <a:fld id="{9059BD5F-0990-47E8-980E-B7A1780FCC52}" type="VALUE">
                      <a:rPr lang="en-US" smtClean="0"/>
                      <a:pPr/>
                      <a:t>[VALOR]</a:t>
                    </a:fld>
                    <a:endParaRPr lang="es-E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2D4-4A1C-A63C-5D3C1092CD62}"/>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Hoja1!$B$2:$C$2</c:f>
              <c:numCache>
                <c:formatCode>####.0</c:formatCode>
                <c:ptCount val="2"/>
                <c:pt idx="0">
                  <c:v>8.044382801664355</c:v>
                </c:pt>
                <c:pt idx="1">
                  <c:v>17.153748411689961</c:v>
                </c:pt>
              </c:numCache>
            </c:numRef>
          </c:val>
          <c:extLst>
            <c:ext xmlns:c16="http://schemas.microsoft.com/office/drawing/2014/chart" uri="{C3380CC4-5D6E-409C-BE32-E72D297353CC}">
              <c16:uniqueId val="{00000008-02D4-4A1C-A63C-5D3C1092CD62}"/>
            </c:ext>
          </c:extLst>
        </c:ser>
        <c:ser>
          <c:idx val="1"/>
          <c:order val="1"/>
          <c:tx>
            <c:strRef>
              <c:f>Hoja1!$A$3</c:f>
              <c:strCache>
                <c:ptCount val="1"/>
                <c:pt idx="0">
                  <c:v>No</c:v>
                </c:pt>
              </c:strCache>
            </c:strRef>
          </c:tx>
          <c:spPr>
            <a:solidFill>
              <a:srgbClr val="C00000"/>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Hoja1!$B$3:$C$3</c:f>
              <c:numCache>
                <c:formatCode>####.0</c:formatCode>
                <c:ptCount val="2"/>
                <c:pt idx="0">
                  <c:v>80.582524271844662</c:v>
                </c:pt>
                <c:pt idx="1">
                  <c:v>71.918678526048282</c:v>
                </c:pt>
              </c:numCache>
            </c:numRef>
          </c:val>
          <c:extLst>
            <c:ext xmlns:c16="http://schemas.microsoft.com/office/drawing/2014/chart" uri="{C3380CC4-5D6E-409C-BE32-E72D297353CC}">
              <c16:uniqueId val="{00000000-7A4A-4961-B6EC-DFD390427210}"/>
            </c:ext>
          </c:extLst>
        </c:ser>
        <c:ser>
          <c:idx val="2"/>
          <c:order val="2"/>
          <c:tx>
            <c:strRef>
              <c:f>Hoja1!$A$4</c:f>
              <c:strCache>
                <c:ptCount val="1"/>
                <c:pt idx="0">
                  <c:v>Sí, ni mi pareja ni yo nos hemos sometido a un tratamiento de reproducción asistida</c:v>
                </c:pt>
              </c:strCache>
            </c:strRef>
          </c:tx>
          <c:spPr>
            <a:solidFill>
              <a:schemeClr val="accent3"/>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Hoja1!$B$4:$C$4</c:f>
              <c:numCache>
                <c:formatCode>####.0</c:formatCode>
                <c:ptCount val="2"/>
                <c:pt idx="0">
                  <c:v>3.19001386962552</c:v>
                </c:pt>
                <c:pt idx="1">
                  <c:v>4.3202033036848793</c:v>
                </c:pt>
              </c:numCache>
            </c:numRef>
          </c:val>
          <c:extLst>
            <c:ext xmlns:c16="http://schemas.microsoft.com/office/drawing/2014/chart" uri="{C3380CC4-5D6E-409C-BE32-E72D297353CC}">
              <c16:uniqueId val="{00000001-7A4A-4961-B6EC-DFD390427210}"/>
            </c:ext>
          </c:extLst>
        </c:ser>
        <c:ser>
          <c:idx val="3"/>
          <c:order val="3"/>
          <c:tx>
            <c:strRef>
              <c:f>Hoja1!$A$5</c:f>
              <c:strCache>
                <c:ptCount val="1"/>
                <c:pt idx="0">
                  <c:v>Sí, y mi pareja o yo nos hemos sometido (o nos estamos sometiendo) a un tratamiento de reproducción asistida</c:v>
                </c:pt>
              </c:strCache>
            </c:strRef>
          </c:tx>
          <c:spPr>
            <a:solidFill>
              <a:srgbClr val="00B050"/>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Hoja1!$B$5:$C$5</c:f>
              <c:numCache>
                <c:formatCode>####.0</c:formatCode>
                <c:ptCount val="2"/>
                <c:pt idx="0">
                  <c:v>8.1830790568654646</c:v>
                </c:pt>
                <c:pt idx="1">
                  <c:v>6.6073697585768736</c:v>
                </c:pt>
              </c:numCache>
            </c:numRef>
          </c:val>
          <c:extLst>
            <c:ext xmlns:c16="http://schemas.microsoft.com/office/drawing/2014/chart" uri="{C3380CC4-5D6E-409C-BE32-E72D297353CC}">
              <c16:uniqueId val="{00000002-7A4A-4961-B6EC-DFD390427210}"/>
            </c:ext>
          </c:extLst>
        </c:ser>
        <c:dLbls>
          <c:showLegendKey val="0"/>
          <c:showVal val="0"/>
          <c:showCatName val="0"/>
          <c:showSerName val="0"/>
          <c:showPercent val="0"/>
          <c:showBubbleSize val="0"/>
        </c:dLbls>
        <c:gapWidth val="100"/>
        <c:overlap val="100"/>
        <c:axId val="1573304864"/>
        <c:axId val="1573295712"/>
      </c:barChart>
      <c:catAx>
        <c:axId val="157330486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none" baseline="0">
                <a:solidFill>
                  <a:schemeClr val="tx2"/>
                </a:solidFill>
                <a:latin typeface="+mn-lt"/>
                <a:ea typeface="+mn-ea"/>
                <a:cs typeface="+mn-cs"/>
              </a:defRPr>
            </a:pPr>
            <a:endParaRPr lang="es-ES"/>
          </a:p>
        </c:txPr>
        <c:crossAx val="1573295712"/>
        <c:crosses val="autoZero"/>
        <c:auto val="1"/>
        <c:lblAlgn val="ctr"/>
        <c:lblOffset val="100"/>
        <c:noMultiLvlLbl val="0"/>
      </c:catAx>
      <c:valAx>
        <c:axId val="1573295712"/>
        <c:scaling>
          <c:orientation val="minMax"/>
        </c:scaling>
        <c:delete val="1"/>
        <c:axPos val="l"/>
        <c:numFmt formatCode="0%" sourceLinked="1"/>
        <c:majorTickMark val="out"/>
        <c:minorTickMark val="none"/>
        <c:tickLblPos val="nextTo"/>
        <c:crossAx val="157330486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accent3"/>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egendEntry>
        <c:idx val="3"/>
        <c:txPr>
          <a:bodyPr rot="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65145510179963306"/>
          <c:y val="7.5180161289053402E-2"/>
          <c:w val="0.33840379580664087"/>
          <c:h val="0.9248198387109466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9333722598325165"/>
          <c:w val="0.97546859246703166"/>
          <c:h val="0.35183461336845417"/>
        </c:manualLayout>
      </c:layout>
      <c:barChart>
        <c:barDir val="col"/>
        <c:grouping val="clustered"/>
        <c:varyColors val="0"/>
        <c:ser>
          <c:idx val="1"/>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22D8-4D21-978D-3B099B73E43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Hoja1!$A$2:$A$6</c:f>
              <c:strCache>
                <c:ptCount val="5"/>
                <c:pt idx="0">
                  <c:v>Fecundación in vitro (FIV) o inyección intracitoplasmática</c:v>
                </c:pt>
                <c:pt idx="1">
                  <c:v>Coito programado</c:v>
                </c:pt>
                <c:pt idx="2">
                  <c:v>Inseminación artificial</c:v>
                </c:pt>
                <c:pt idx="3">
                  <c:v>Gestación subrogada</c:v>
                </c:pt>
                <c:pt idx="4">
                  <c:v>Otros tratamientos médicos</c:v>
                </c:pt>
              </c:strCache>
            </c:strRef>
          </c:cat>
          <c:val>
            <c:numRef>
              <c:f>Hoja1!$B$2:$B$6</c:f>
              <c:numCache>
                <c:formatCode>####.0</c:formatCode>
                <c:ptCount val="5"/>
                <c:pt idx="0">
                  <c:v>42.372881355932201</c:v>
                </c:pt>
                <c:pt idx="1">
                  <c:v>28.8135593220339</c:v>
                </c:pt>
                <c:pt idx="2">
                  <c:v>16.949152542372882</c:v>
                </c:pt>
                <c:pt idx="3">
                  <c:v>6.7796610169491522</c:v>
                </c:pt>
                <c:pt idx="4">
                  <c:v>5.0847457627118642</c:v>
                </c:pt>
              </c:numCache>
            </c:numRef>
          </c:val>
          <c:extLst>
            <c:ext xmlns:c16="http://schemas.microsoft.com/office/drawing/2014/chart" uri="{C3380CC4-5D6E-409C-BE32-E72D297353CC}">
              <c16:uniqueId val="{00000002-22D8-4D21-978D-3B099B73E43B}"/>
            </c:ext>
          </c:extLst>
        </c:ser>
        <c:ser>
          <c:idx val="0"/>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Hoja1!$A$2:$A$6</c:f>
              <c:strCache>
                <c:ptCount val="5"/>
                <c:pt idx="0">
                  <c:v>Fecundación in vitro (FIV) o inyección intracitoplasmática</c:v>
                </c:pt>
                <c:pt idx="1">
                  <c:v>Coito programado</c:v>
                </c:pt>
                <c:pt idx="2">
                  <c:v>Inseminación artificial</c:v>
                </c:pt>
                <c:pt idx="3">
                  <c:v>Gestación subrogada</c:v>
                </c:pt>
                <c:pt idx="4">
                  <c:v>Otros tratamientos médicos</c:v>
                </c:pt>
              </c:strCache>
            </c:strRef>
          </c:cat>
          <c:val>
            <c:numRef>
              <c:f>Hoja1!$C$2:$C$6</c:f>
              <c:numCache>
                <c:formatCode>####.0</c:formatCode>
                <c:ptCount val="5"/>
                <c:pt idx="0">
                  <c:v>61.53846153846154</c:v>
                </c:pt>
                <c:pt idx="1">
                  <c:v>15.384615384615385</c:v>
                </c:pt>
                <c:pt idx="2">
                  <c:v>17.307692307692307</c:v>
                </c:pt>
                <c:pt idx="3">
                  <c:v>1.9230769230769231</c:v>
                </c:pt>
                <c:pt idx="4">
                  <c:v>3.8461538461538463</c:v>
                </c:pt>
              </c:numCache>
            </c:numRef>
          </c:val>
          <c:extLst>
            <c:ext xmlns:c16="http://schemas.microsoft.com/office/drawing/2014/chart" uri="{C3380CC4-5D6E-409C-BE32-E72D297353CC}">
              <c16:uniqueId val="{00000000-B64F-47A1-B975-332DE8199643}"/>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 sourceLinked="1"/>
        <c:majorTickMark val="none"/>
        <c:minorTickMark val="none"/>
        <c:tickLblPos val="nextTo"/>
        <c:crossAx val="2058068863"/>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ayout>
        <c:manualLayout>
          <c:xMode val="edge"/>
          <c:yMode val="edge"/>
          <c:x val="0.62023012054919746"/>
          <c:y val="4.3907818577978604E-2"/>
          <c:w val="0.35054487733432133"/>
          <c:h val="0.1737036987528238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91957875136592E-3"/>
          <c:y val="0.16990242294217217"/>
          <c:w val="0.99658080421248629"/>
          <c:h val="0.43856879752655142"/>
        </c:manualLayout>
      </c:layout>
      <c:barChart>
        <c:barDir val="col"/>
        <c:grouping val="clustered"/>
        <c:varyColors val="0"/>
        <c:ser>
          <c:idx val="1"/>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4E84-4719-A4AB-B4AB2F484F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Mi economía no me lo permite</c:v>
                </c:pt>
                <c:pt idx="1">
                  <c:v>Creo que me causaría mucho estrés y desgaste emocional</c:v>
                </c:pt>
                <c:pt idx="2">
                  <c:v>Por problemas de salud</c:v>
                </c:pt>
                <c:pt idx="3">
                  <c:v>No tengo tiempo</c:v>
                </c:pt>
                <c:pt idx="4">
                  <c:v>Mis creencias religiosas no me lo permiten</c:v>
                </c:pt>
                <c:pt idx="5">
                  <c:v>Mi pareja no quiere</c:v>
                </c:pt>
                <c:pt idx="6">
                  <c:v>Tengo un impedimento físico que me impide someterme a estos tratamientos</c:v>
                </c:pt>
                <c:pt idx="7">
                  <c:v>Prefiero tener hijos/as por gestación subrogada</c:v>
                </c:pt>
                <c:pt idx="8">
                  <c:v>Prefiero tener hijos/as por adopción </c:v>
                </c:pt>
                <c:pt idx="9">
                  <c:v>Otras</c:v>
                </c:pt>
              </c:strCache>
            </c:strRef>
          </c:cat>
          <c:val>
            <c:numRef>
              <c:f>Hoja1!$B$2:$B$11</c:f>
              <c:numCache>
                <c:formatCode>0.0</c:formatCode>
                <c:ptCount val="10"/>
                <c:pt idx="0">
                  <c:v>34.782608695652172</c:v>
                </c:pt>
                <c:pt idx="1">
                  <c:v>34.782608695652172</c:v>
                </c:pt>
                <c:pt idx="2">
                  <c:v>26.086956521739129</c:v>
                </c:pt>
                <c:pt idx="3">
                  <c:v>13.043478260869565</c:v>
                </c:pt>
                <c:pt idx="4">
                  <c:v>13.043478260869565</c:v>
                </c:pt>
                <c:pt idx="5">
                  <c:v>8.695652173913043</c:v>
                </c:pt>
                <c:pt idx="6">
                  <c:v>8.695652173913043</c:v>
                </c:pt>
                <c:pt idx="7">
                  <c:v>4.3478260869565215</c:v>
                </c:pt>
                <c:pt idx="8">
                  <c:v>8.695652173913043</c:v>
                </c:pt>
                <c:pt idx="9">
                  <c:v>8.695652173913043</c:v>
                </c:pt>
              </c:numCache>
            </c:numRef>
          </c:val>
          <c:extLst>
            <c:ext xmlns:c16="http://schemas.microsoft.com/office/drawing/2014/chart" uri="{C3380CC4-5D6E-409C-BE32-E72D297353CC}">
              <c16:uniqueId val="{00000002-4E84-4719-A4AB-B4AB2F484F0D}"/>
            </c:ext>
          </c:extLst>
        </c:ser>
        <c:ser>
          <c:idx val="0"/>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Mi economía no me lo permite</c:v>
                </c:pt>
                <c:pt idx="1">
                  <c:v>Creo que me causaría mucho estrés y desgaste emocional</c:v>
                </c:pt>
                <c:pt idx="2">
                  <c:v>Por problemas de salud</c:v>
                </c:pt>
                <c:pt idx="3">
                  <c:v>No tengo tiempo</c:v>
                </c:pt>
                <c:pt idx="4">
                  <c:v>Mis creencias religiosas no me lo permiten</c:v>
                </c:pt>
                <c:pt idx="5">
                  <c:v>Mi pareja no quiere</c:v>
                </c:pt>
                <c:pt idx="6">
                  <c:v>Tengo un impedimento físico que me impide someterme a estos tratamientos</c:v>
                </c:pt>
                <c:pt idx="7">
                  <c:v>Prefiero tener hijos/as por gestación subrogada</c:v>
                </c:pt>
                <c:pt idx="8">
                  <c:v>Prefiero tener hijos/as por adopción </c:v>
                </c:pt>
                <c:pt idx="9">
                  <c:v>Otras</c:v>
                </c:pt>
              </c:strCache>
            </c:strRef>
          </c:cat>
          <c:val>
            <c:numRef>
              <c:f>Hoja1!$C$2:$C$11</c:f>
              <c:numCache>
                <c:formatCode>0.0</c:formatCode>
                <c:ptCount val="10"/>
                <c:pt idx="0">
                  <c:v>50</c:v>
                </c:pt>
                <c:pt idx="1">
                  <c:v>14.705882352941178</c:v>
                </c:pt>
                <c:pt idx="2">
                  <c:v>17.647058823529413</c:v>
                </c:pt>
                <c:pt idx="3">
                  <c:v>11.76470588235294</c:v>
                </c:pt>
                <c:pt idx="4">
                  <c:v>5.8823529411764701</c:v>
                </c:pt>
                <c:pt idx="5">
                  <c:v>5.8823529411764701</c:v>
                </c:pt>
                <c:pt idx="6">
                  <c:v>2.9411764705882351</c:v>
                </c:pt>
                <c:pt idx="7">
                  <c:v>5.8823529411764701</c:v>
                </c:pt>
                <c:pt idx="9">
                  <c:v>17.647058823529413</c:v>
                </c:pt>
              </c:numCache>
            </c:numRef>
          </c:val>
          <c:extLst>
            <c:ext xmlns:c16="http://schemas.microsoft.com/office/drawing/2014/chart" uri="{C3380CC4-5D6E-409C-BE32-E72D297353CC}">
              <c16:uniqueId val="{00000000-D6B4-49CD-A091-EBC7204A38C6}"/>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1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0.0" sourceLinked="1"/>
        <c:majorTickMark val="none"/>
        <c:minorTickMark val="none"/>
        <c:tickLblPos val="nextTo"/>
        <c:crossAx val="205806886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ayout>
        <c:manualLayout>
          <c:xMode val="edge"/>
          <c:yMode val="edge"/>
          <c:x val="0.63889428709131169"/>
          <c:y val="0.13150557858430018"/>
          <c:w val="0.30703433187357948"/>
          <c:h val="0.15634534073234316"/>
        </c:manualLayout>
      </c:layout>
      <c:overlay val="0"/>
      <c:spPr>
        <a:noFill/>
        <a:ln>
          <a:noFill/>
        </a:ln>
        <a:effectLst/>
      </c:spPr>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4906831223797"/>
          <c:y val="0.20117530281422405"/>
          <c:w val="0.77439037495759921"/>
          <c:h val="0.78163623758595002"/>
        </c:manualLayout>
      </c:layout>
      <c:barChart>
        <c:barDir val="bar"/>
        <c:grouping val="percentStacked"/>
        <c:varyColors val="0"/>
        <c:ser>
          <c:idx val="0"/>
          <c:order val="0"/>
          <c:tx>
            <c:strRef>
              <c:f>Hoja1!$B$1</c:f>
              <c:strCache>
                <c:ptCount val="1"/>
                <c:pt idx="0">
                  <c:v>0</c:v>
                </c:pt>
              </c:strCache>
            </c:strRef>
          </c:tx>
          <c:spPr>
            <a:solidFill>
              <a:srgbClr val="A2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Hoja1!$B$2:$B$3</c:f>
              <c:numCache>
                <c:formatCode>General</c:formatCode>
                <c:ptCount val="2"/>
                <c:pt idx="0" formatCode="0.0">
                  <c:v>7.3</c:v>
                </c:pt>
                <c:pt idx="1">
                  <c:v>6.2</c:v>
                </c:pt>
              </c:numCache>
            </c:numRef>
          </c:val>
          <c:extLst>
            <c:ext xmlns:c16="http://schemas.microsoft.com/office/drawing/2014/chart" uri="{C3380CC4-5D6E-409C-BE32-E72D297353CC}">
              <c16:uniqueId val="{00000000-8CC9-49EF-BA2E-EDFB386253B1}"/>
            </c:ext>
          </c:extLst>
        </c:ser>
        <c:ser>
          <c:idx val="1"/>
          <c:order val="1"/>
          <c:tx>
            <c:strRef>
              <c:f>Hoja1!$C$1</c:f>
              <c:strCache>
                <c:ptCount val="1"/>
                <c:pt idx="0">
                  <c:v>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Hoja1!$C$2:$C$3</c:f>
              <c:numCache>
                <c:formatCode>General</c:formatCode>
                <c:ptCount val="2"/>
                <c:pt idx="0" formatCode="0.0">
                  <c:v>1.9</c:v>
                </c:pt>
                <c:pt idx="1">
                  <c:v>1.2</c:v>
                </c:pt>
              </c:numCache>
            </c:numRef>
          </c:val>
          <c:extLst>
            <c:ext xmlns:c16="http://schemas.microsoft.com/office/drawing/2014/chart" uri="{C3380CC4-5D6E-409C-BE32-E72D297353CC}">
              <c16:uniqueId val="{00000001-8CC9-49EF-BA2E-EDFB386253B1}"/>
            </c:ext>
          </c:extLst>
        </c:ser>
        <c:ser>
          <c:idx val="2"/>
          <c:order val="2"/>
          <c:tx>
            <c:strRef>
              <c:f>Hoja1!$D$1</c:f>
              <c:strCache>
                <c:ptCount val="1"/>
                <c:pt idx="0">
                  <c:v>2</c:v>
                </c:pt>
              </c:strCache>
            </c:strRef>
          </c:tx>
          <c:spPr>
            <a:solidFill>
              <a:srgbClr val="EE6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Hoja1!$A$2:$A$3</c:f>
              <c:strCache>
                <c:ptCount val="2"/>
                <c:pt idx="0">
                  <c:v>En su vida</c:v>
                </c:pt>
                <c:pt idx="1">
                  <c:v>Para la sociedad</c:v>
                </c:pt>
              </c:strCache>
            </c:strRef>
          </c:cat>
          <c:val>
            <c:numRef>
              <c:f>Hoja1!$D$2:$D$3</c:f>
              <c:numCache>
                <c:formatCode>General</c:formatCode>
                <c:ptCount val="2"/>
                <c:pt idx="0" formatCode="0.0">
                  <c:v>3.1</c:v>
                </c:pt>
                <c:pt idx="1">
                  <c:v>1.7</c:v>
                </c:pt>
              </c:numCache>
            </c:numRef>
          </c:val>
          <c:extLst>
            <c:ext xmlns:c16="http://schemas.microsoft.com/office/drawing/2014/chart" uri="{C3380CC4-5D6E-409C-BE32-E72D297353CC}">
              <c16:uniqueId val="{00000002-8CC9-49EF-BA2E-EDFB386253B1}"/>
            </c:ext>
          </c:extLst>
        </c:ser>
        <c:ser>
          <c:idx val="3"/>
          <c:order val="3"/>
          <c:tx>
            <c:strRef>
              <c:f>Hoja1!$E$1</c:f>
              <c:strCache>
                <c:ptCount val="1"/>
                <c:pt idx="0">
                  <c:v>3</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Hoja1!$E$2:$E$3</c:f>
              <c:numCache>
                <c:formatCode>General</c:formatCode>
                <c:ptCount val="2"/>
                <c:pt idx="0" formatCode="0.0">
                  <c:v>2.1</c:v>
                </c:pt>
                <c:pt idx="1">
                  <c:v>1.4</c:v>
                </c:pt>
              </c:numCache>
            </c:numRef>
          </c:val>
          <c:extLst>
            <c:ext xmlns:c16="http://schemas.microsoft.com/office/drawing/2014/chart" uri="{C3380CC4-5D6E-409C-BE32-E72D297353CC}">
              <c16:uniqueId val="{00000003-8CC9-49EF-BA2E-EDFB386253B1}"/>
            </c:ext>
          </c:extLst>
        </c:ser>
        <c:ser>
          <c:idx val="4"/>
          <c:order val="4"/>
          <c:tx>
            <c:strRef>
              <c:f>Hoja1!$F$1</c:f>
              <c:strCache>
                <c:ptCount val="1"/>
                <c:pt idx="0">
                  <c:v>4</c:v>
                </c:pt>
              </c:strCache>
            </c:strRef>
          </c:tx>
          <c:spPr>
            <a:solidFill>
              <a:srgbClr val="FFD54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9295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Hoja1!$F$2:$F$3</c:f>
              <c:numCache>
                <c:formatCode>General</c:formatCode>
                <c:ptCount val="2"/>
                <c:pt idx="0" formatCode="0.0">
                  <c:v>2.7</c:v>
                </c:pt>
                <c:pt idx="1">
                  <c:v>3.1</c:v>
                </c:pt>
              </c:numCache>
            </c:numRef>
          </c:val>
          <c:extLst>
            <c:ext xmlns:c16="http://schemas.microsoft.com/office/drawing/2014/chart" uri="{C3380CC4-5D6E-409C-BE32-E72D297353CC}">
              <c16:uniqueId val="{00000004-8CC9-49EF-BA2E-EDFB386253B1}"/>
            </c:ext>
          </c:extLst>
        </c:ser>
        <c:ser>
          <c:idx val="5"/>
          <c:order val="5"/>
          <c:tx>
            <c:strRef>
              <c:f>Hoja1!$G$1</c:f>
              <c:strCache>
                <c:ptCount val="1"/>
                <c:pt idx="0">
                  <c:v>5</c:v>
                </c:pt>
              </c:strCache>
            </c:strRef>
          </c:tx>
          <c:spPr>
            <a:solidFill>
              <a:srgbClr val="FFEE8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9295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Hoja1!$G$2:$G$3</c:f>
              <c:numCache>
                <c:formatCode>General</c:formatCode>
                <c:ptCount val="2"/>
                <c:pt idx="0" formatCode="0.0">
                  <c:v>9.1999999999999993</c:v>
                </c:pt>
                <c:pt idx="1">
                  <c:v>11.5</c:v>
                </c:pt>
              </c:numCache>
            </c:numRef>
          </c:val>
          <c:extLst>
            <c:ext xmlns:c16="http://schemas.microsoft.com/office/drawing/2014/chart" uri="{C3380CC4-5D6E-409C-BE32-E72D297353CC}">
              <c16:uniqueId val="{00000005-8CC9-49EF-BA2E-EDFB386253B1}"/>
            </c:ext>
          </c:extLst>
        </c:ser>
        <c:ser>
          <c:idx val="6"/>
          <c:order val="6"/>
          <c:tx>
            <c:strRef>
              <c:f>Hoja1!$H$1</c:f>
              <c:strCache>
                <c:ptCount val="1"/>
                <c:pt idx="0">
                  <c:v>6</c:v>
                </c:pt>
              </c:strCache>
            </c:strRef>
          </c:tx>
          <c:spPr>
            <a:solidFill>
              <a:srgbClr val="DDDF7B"/>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9295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Hoja1!$H$2:$H$3</c:f>
              <c:numCache>
                <c:formatCode>General</c:formatCode>
                <c:ptCount val="2"/>
                <c:pt idx="0" formatCode="0.0">
                  <c:v>6</c:v>
                </c:pt>
                <c:pt idx="1">
                  <c:v>9.6</c:v>
                </c:pt>
              </c:numCache>
            </c:numRef>
          </c:val>
          <c:extLst>
            <c:ext xmlns:c16="http://schemas.microsoft.com/office/drawing/2014/chart" uri="{C3380CC4-5D6E-409C-BE32-E72D297353CC}">
              <c16:uniqueId val="{00000006-8CC9-49EF-BA2E-EDFB386253B1}"/>
            </c:ext>
          </c:extLst>
        </c:ser>
        <c:ser>
          <c:idx val="7"/>
          <c:order val="7"/>
          <c:tx>
            <c:strRef>
              <c:f>Hoja1!$I$1</c:f>
              <c:strCache>
                <c:ptCount val="1"/>
                <c:pt idx="0">
                  <c:v>7</c:v>
                </c:pt>
              </c:strCache>
            </c:strRef>
          </c:tx>
          <c:spPr>
            <a:solidFill>
              <a:srgbClr val="B5CD8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9295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Hoja1!$I$2:$I$3</c:f>
              <c:numCache>
                <c:formatCode>General</c:formatCode>
                <c:ptCount val="2"/>
                <c:pt idx="0" formatCode="0.0">
                  <c:v>9.6999999999999993</c:v>
                </c:pt>
                <c:pt idx="1">
                  <c:v>12.3</c:v>
                </c:pt>
              </c:numCache>
            </c:numRef>
          </c:val>
          <c:extLst>
            <c:ext xmlns:c16="http://schemas.microsoft.com/office/drawing/2014/chart" uri="{C3380CC4-5D6E-409C-BE32-E72D297353CC}">
              <c16:uniqueId val="{00000007-8CC9-49EF-BA2E-EDFB386253B1}"/>
            </c:ext>
          </c:extLst>
        </c:ser>
        <c:ser>
          <c:idx val="8"/>
          <c:order val="8"/>
          <c:tx>
            <c:strRef>
              <c:f>Hoja1!$J$1</c:f>
              <c:strCache>
                <c:ptCount val="1"/>
                <c:pt idx="0">
                  <c:v>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Hoja1!$J$2:$J$3</c:f>
              <c:numCache>
                <c:formatCode>General</c:formatCode>
                <c:ptCount val="2"/>
                <c:pt idx="0" formatCode="0.0">
                  <c:v>14.8</c:v>
                </c:pt>
                <c:pt idx="1">
                  <c:v>15.2</c:v>
                </c:pt>
              </c:numCache>
            </c:numRef>
          </c:val>
          <c:extLst>
            <c:ext xmlns:c16="http://schemas.microsoft.com/office/drawing/2014/chart" uri="{C3380CC4-5D6E-409C-BE32-E72D297353CC}">
              <c16:uniqueId val="{00000008-8CC9-49EF-BA2E-EDFB386253B1}"/>
            </c:ext>
          </c:extLst>
        </c:ser>
        <c:ser>
          <c:idx val="9"/>
          <c:order val="9"/>
          <c:tx>
            <c:strRef>
              <c:f>Hoja1!$K$1</c:f>
              <c:strCache>
                <c:ptCount val="1"/>
                <c:pt idx="0">
                  <c:v>9</c:v>
                </c:pt>
              </c:strCache>
            </c:strRef>
          </c:tx>
          <c:spPr>
            <a:solidFill>
              <a:srgbClr val="208C4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Hoja1!$K$2:$K$3</c:f>
              <c:numCache>
                <c:formatCode>General</c:formatCode>
                <c:ptCount val="2"/>
                <c:pt idx="0" formatCode="0.0">
                  <c:v>12.3</c:v>
                </c:pt>
                <c:pt idx="1">
                  <c:v>10.6</c:v>
                </c:pt>
              </c:numCache>
            </c:numRef>
          </c:val>
          <c:extLst>
            <c:ext xmlns:c16="http://schemas.microsoft.com/office/drawing/2014/chart" uri="{C3380CC4-5D6E-409C-BE32-E72D297353CC}">
              <c16:uniqueId val="{00000009-8CC9-49EF-BA2E-EDFB386253B1}"/>
            </c:ext>
          </c:extLst>
        </c:ser>
        <c:ser>
          <c:idx val="10"/>
          <c:order val="10"/>
          <c:tx>
            <c:strRef>
              <c:f>Hoja1!$L$1</c:f>
              <c:strCache>
                <c:ptCount val="1"/>
                <c:pt idx="0">
                  <c:v>10</c:v>
                </c:pt>
              </c:strCache>
            </c:strRef>
          </c:tx>
          <c:spPr>
            <a:solidFill>
              <a:srgbClr val="0068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Hoja1!$L$2:$L$3</c:f>
              <c:numCache>
                <c:formatCode>General</c:formatCode>
                <c:ptCount val="2"/>
                <c:pt idx="0" formatCode="0.0">
                  <c:v>30</c:v>
                </c:pt>
                <c:pt idx="1">
                  <c:v>22.3</c:v>
                </c:pt>
              </c:numCache>
            </c:numRef>
          </c:val>
          <c:extLst>
            <c:ext xmlns:c16="http://schemas.microsoft.com/office/drawing/2014/chart" uri="{C3380CC4-5D6E-409C-BE32-E72D297353CC}">
              <c16:uniqueId val="{0000000A-8CC9-49EF-BA2E-EDFB386253B1}"/>
            </c:ext>
          </c:extLst>
        </c:ser>
        <c:ser>
          <c:idx val="11"/>
          <c:order val="11"/>
          <c:tx>
            <c:strRef>
              <c:f>Hoja1!$M$1</c:f>
              <c:strCache>
                <c:ptCount val="1"/>
                <c:pt idx="0">
                  <c:v>NS/NC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rgbClr val="19295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Hoja1!$A$2:$A$3</c:f>
              <c:strCache>
                <c:ptCount val="2"/>
                <c:pt idx="0">
                  <c:v>En su vida</c:v>
                </c:pt>
                <c:pt idx="1">
                  <c:v>Para la sociedad</c:v>
                </c:pt>
              </c:strCache>
            </c:strRef>
          </c:cat>
          <c:val>
            <c:numRef>
              <c:f>Hoja1!$M$2:$M$3</c:f>
              <c:numCache>
                <c:formatCode>General</c:formatCode>
                <c:ptCount val="2"/>
                <c:pt idx="0">
                  <c:v>1.1000000000000001</c:v>
                </c:pt>
                <c:pt idx="1">
                  <c:v>5</c:v>
                </c:pt>
              </c:numCache>
            </c:numRef>
          </c:val>
          <c:extLst>
            <c:ext xmlns:c16="http://schemas.microsoft.com/office/drawing/2014/chart" uri="{C3380CC4-5D6E-409C-BE32-E72D297353CC}">
              <c16:uniqueId val="{0000000B-8CC9-49EF-BA2E-EDFB386253B1}"/>
            </c:ext>
          </c:extLst>
        </c:ser>
        <c:dLbls>
          <c:dLblPos val="ctr"/>
          <c:showLegendKey val="0"/>
          <c:showVal val="1"/>
          <c:showCatName val="0"/>
          <c:showSerName val="0"/>
          <c:showPercent val="0"/>
          <c:showBubbleSize val="0"/>
        </c:dLbls>
        <c:gapWidth val="112"/>
        <c:overlap val="100"/>
        <c:axId val="53186560"/>
        <c:axId val="53188096"/>
      </c:barChart>
      <c:catAx>
        <c:axId val="53186560"/>
        <c:scaling>
          <c:orientation val="maxMin"/>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lgn="ctr">
              <a:defRPr lang="en-US" sz="2000" b="1" i="0" u="none" strike="noStrike" kern="1200" baseline="0">
                <a:solidFill>
                  <a:schemeClr val="tx1">
                    <a:lumMod val="65000"/>
                    <a:lumOff val="35000"/>
                  </a:schemeClr>
                </a:solidFill>
                <a:latin typeface="+mn-lt"/>
                <a:ea typeface="+mn-ea"/>
                <a:cs typeface="+mn-cs"/>
              </a:defRPr>
            </a:pPr>
            <a:endParaRPr lang="es-ES"/>
          </a:p>
        </c:txPr>
        <c:crossAx val="53188096"/>
        <c:crosses val="autoZero"/>
        <c:auto val="1"/>
        <c:lblAlgn val="ctr"/>
        <c:lblOffset val="100"/>
        <c:noMultiLvlLbl val="0"/>
      </c:catAx>
      <c:valAx>
        <c:axId val="53188096"/>
        <c:scaling>
          <c:orientation val="minMax"/>
          <c:min val="0"/>
        </c:scaling>
        <c:delete val="1"/>
        <c:axPos val="t"/>
        <c:numFmt formatCode="0%" sourceLinked="1"/>
        <c:majorTickMark val="out"/>
        <c:minorTickMark val="none"/>
        <c:tickLblPos val="nextTo"/>
        <c:crossAx val="53186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1" i="0" u="none" strike="noStrike" kern="1200" baseline="0">
                <a:solidFill>
                  <a:srgbClr val="A20000"/>
                </a:solidFill>
                <a:latin typeface="+mn-lt"/>
                <a:ea typeface="+mn-ea"/>
                <a:cs typeface="+mn-cs"/>
              </a:defRPr>
            </a:pPr>
            <a:endParaRPr lang="es-ES"/>
          </a:p>
        </c:txPr>
      </c:legendEntry>
      <c:legendEntry>
        <c:idx val="1"/>
        <c:txPr>
          <a:bodyPr rot="0" spcFirstLastPara="1" vertOverflow="ellipsis" vert="horz" wrap="square" anchor="ctr" anchorCtr="1"/>
          <a:lstStyle/>
          <a:p>
            <a:pPr>
              <a:defRPr sz="24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400" b="1" i="0" u="none" strike="noStrike" kern="1200" baseline="0">
                <a:solidFill>
                  <a:srgbClr val="EE6000"/>
                </a:solidFill>
                <a:latin typeface="+mn-lt"/>
                <a:ea typeface="+mn-ea"/>
                <a:cs typeface="+mn-cs"/>
              </a:defRPr>
            </a:pPr>
            <a:endParaRPr lang="es-ES"/>
          </a:p>
        </c:txPr>
      </c:legendEntry>
      <c:legendEntry>
        <c:idx val="3"/>
        <c:txPr>
          <a:bodyPr rot="0" spcFirstLastPara="1" vertOverflow="ellipsis" vert="horz" wrap="square" anchor="ctr" anchorCtr="1"/>
          <a:lstStyle/>
          <a:p>
            <a:pPr>
              <a:defRPr sz="2400" b="1" i="0" u="none" strike="noStrike" kern="1200" baseline="0">
                <a:solidFill>
                  <a:srgbClr val="FF9933"/>
                </a:solidFill>
                <a:latin typeface="+mn-lt"/>
                <a:ea typeface="+mn-ea"/>
                <a:cs typeface="+mn-cs"/>
              </a:defRPr>
            </a:pPr>
            <a:endParaRPr lang="es-ES"/>
          </a:p>
        </c:txPr>
      </c:legendEntry>
      <c:legendEntry>
        <c:idx val="4"/>
        <c:txPr>
          <a:bodyPr rot="0" spcFirstLastPara="1" vertOverflow="ellipsis" vert="horz" wrap="square" anchor="ctr" anchorCtr="1"/>
          <a:lstStyle/>
          <a:p>
            <a:pPr>
              <a:defRPr sz="2400" b="1" i="0" u="none" strike="noStrike" kern="1200" baseline="0">
                <a:solidFill>
                  <a:srgbClr val="FFC000"/>
                </a:solidFill>
                <a:latin typeface="+mn-lt"/>
                <a:ea typeface="+mn-ea"/>
                <a:cs typeface="+mn-cs"/>
              </a:defRPr>
            </a:pPr>
            <a:endParaRPr lang="es-ES"/>
          </a:p>
        </c:txPr>
      </c:legendEntry>
      <c:legendEntry>
        <c:idx val="5"/>
        <c:txPr>
          <a:bodyPr rot="0" spcFirstLastPara="1" vertOverflow="ellipsis" vert="horz" wrap="square" anchor="ctr" anchorCtr="1"/>
          <a:lstStyle/>
          <a:p>
            <a:pPr>
              <a:defRPr sz="2400" b="1" i="0" u="none" strike="noStrike" kern="1200" baseline="0">
                <a:solidFill>
                  <a:srgbClr val="FFD54F"/>
                </a:solidFill>
                <a:latin typeface="+mn-lt"/>
                <a:ea typeface="+mn-ea"/>
                <a:cs typeface="+mn-cs"/>
              </a:defRPr>
            </a:pPr>
            <a:endParaRPr lang="es-ES"/>
          </a:p>
        </c:txPr>
      </c:legendEntry>
      <c:legendEntry>
        <c:idx val="6"/>
        <c:txPr>
          <a:bodyPr rot="0" spcFirstLastPara="1" vertOverflow="ellipsis" vert="horz" wrap="square" anchor="ctr" anchorCtr="1"/>
          <a:lstStyle/>
          <a:p>
            <a:pPr>
              <a:defRPr sz="2400" b="1" i="0" u="none" strike="noStrike" kern="1200" baseline="0">
                <a:solidFill>
                  <a:srgbClr val="E7E389"/>
                </a:solidFill>
                <a:latin typeface="+mn-lt"/>
                <a:ea typeface="+mn-ea"/>
                <a:cs typeface="+mn-cs"/>
              </a:defRPr>
            </a:pPr>
            <a:endParaRPr lang="es-ES"/>
          </a:p>
        </c:txPr>
      </c:legendEntry>
      <c:legendEntry>
        <c:idx val="7"/>
        <c:txPr>
          <a:bodyPr rot="0" spcFirstLastPara="1" vertOverflow="ellipsis" vert="horz" wrap="square" anchor="ctr" anchorCtr="1"/>
          <a:lstStyle/>
          <a:p>
            <a:pPr>
              <a:defRPr sz="2400" b="1" i="0" u="none" strike="noStrike" kern="1200" baseline="0">
                <a:solidFill>
                  <a:schemeClr val="accent3">
                    <a:lumMod val="60000"/>
                    <a:lumOff val="40000"/>
                  </a:schemeClr>
                </a:solidFill>
                <a:latin typeface="+mn-lt"/>
                <a:ea typeface="+mn-ea"/>
                <a:cs typeface="+mn-cs"/>
              </a:defRPr>
            </a:pPr>
            <a:endParaRPr lang="es-ES"/>
          </a:p>
        </c:txPr>
      </c:legendEntry>
      <c:legendEntry>
        <c:idx val="8"/>
        <c:txPr>
          <a:bodyPr rot="0" spcFirstLastPara="1" vertOverflow="ellipsis" vert="horz" wrap="square" anchor="ctr" anchorCtr="1"/>
          <a:lstStyle/>
          <a:p>
            <a:pPr>
              <a:defRPr sz="2400" b="1" i="0" u="none" strike="noStrike" kern="1200" baseline="0">
                <a:solidFill>
                  <a:schemeClr val="accent3"/>
                </a:solidFill>
                <a:latin typeface="+mn-lt"/>
                <a:ea typeface="+mn-ea"/>
                <a:cs typeface="+mn-cs"/>
              </a:defRPr>
            </a:pPr>
            <a:endParaRPr lang="es-ES"/>
          </a:p>
        </c:txPr>
      </c:legendEntry>
      <c:legendEntry>
        <c:idx val="9"/>
        <c:txPr>
          <a:bodyPr rot="0" spcFirstLastPara="1" vertOverflow="ellipsis" vert="horz" wrap="square" anchor="ctr" anchorCtr="1"/>
          <a:lstStyle/>
          <a:p>
            <a:pPr>
              <a:defRPr sz="2400" b="1" i="0" u="none" strike="noStrike" kern="1200" baseline="0">
                <a:solidFill>
                  <a:srgbClr val="008000"/>
                </a:solidFill>
                <a:latin typeface="+mn-lt"/>
                <a:ea typeface="+mn-ea"/>
                <a:cs typeface="+mn-cs"/>
              </a:defRPr>
            </a:pPr>
            <a:endParaRPr lang="es-ES"/>
          </a:p>
        </c:txPr>
      </c:legendEntry>
      <c:legendEntry>
        <c:idx val="10"/>
        <c:txPr>
          <a:bodyPr rot="0" spcFirstLastPara="1" vertOverflow="ellipsis" vert="horz" wrap="square" anchor="ctr" anchorCtr="1"/>
          <a:lstStyle/>
          <a:p>
            <a:pPr>
              <a:defRPr sz="2400" b="1" i="0" u="none" strike="noStrike" kern="1200" baseline="0">
                <a:solidFill>
                  <a:schemeClr val="accent3">
                    <a:lumMod val="50000"/>
                  </a:schemeClr>
                </a:solidFill>
                <a:latin typeface="+mn-lt"/>
                <a:ea typeface="+mn-ea"/>
                <a:cs typeface="+mn-cs"/>
              </a:defRPr>
            </a:pPr>
            <a:endParaRPr lang="es-ES"/>
          </a:p>
        </c:txPr>
      </c:legendEntry>
      <c:legendEntry>
        <c:idx val="11"/>
        <c:txPr>
          <a:bodyPr rot="0" spcFirstLastPara="1" vertOverflow="ellipsis" vert="horz" wrap="square" anchor="ctr" anchorCtr="1"/>
          <a:lstStyle/>
          <a:p>
            <a:pPr>
              <a:defRPr sz="2400" b="1" i="0" u="none" strike="noStrike" kern="1200" baseline="0">
                <a:solidFill>
                  <a:schemeClr val="bg1">
                    <a:lumMod val="65000"/>
                  </a:schemeClr>
                </a:solidFill>
                <a:latin typeface="+mn-lt"/>
                <a:ea typeface="+mn-ea"/>
                <a:cs typeface="+mn-cs"/>
              </a:defRPr>
            </a:pPr>
            <a:endParaRPr lang="es-ES"/>
          </a:p>
        </c:txPr>
      </c:legendEntry>
      <c:layout>
        <c:manualLayout>
          <c:xMode val="edge"/>
          <c:yMode val="edge"/>
          <c:x val="0.21100746633820788"/>
          <c:y val="5.5514409858488524E-2"/>
          <c:w val="0.57921644642721404"/>
          <c:h val="8.1722855906949027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w="9525" cap="flat" cmpd="sng" algn="ctr">
      <a:noFill/>
      <a:prstDash val="solid"/>
    </a:ln>
    <a:effectLst/>
  </c:spPr>
  <c:txPr>
    <a:bodyPr/>
    <a:lstStyle/>
    <a:p>
      <a:pPr>
        <a:defRPr sz="1800"/>
      </a:pPr>
      <a:endParaRPr lang="es-E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i="0" u="sng">
                <a:solidFill>
                  <a:schemeClr val="tx1">
                    <a:lumMod val="65000"/>
                    <a:lumOff val="35000"/>
                  </a:schemeClr>
                </a:solidFill>
              </a:rPr>
              <a:t>Por</a:t>
            </a:r>
            <a:r>
              <a:rPr lang="es-ES" sz="2400" b="1" i="0" u="sng" baseline="0">
                <a:solidFill>
                  <a:schemeClr val="tx1">
                    <a:lumMod val="65000"/>
                    <a:lumOff val="35000"/>
                  </a:schemeClr>
                </a:solidFill>
              </a:rPr>
              <a:t> edad</a:t>
            </a:r>
            <a:endParaRPr lang="it-IT" sz="2400" b="1" i="0" u="sng">
              <a:solidFill>
                <a:schemeClr val="tx1">
                  <a:lumMod val="65000"/>
                  <a:lumOff val="35000"/>
                </a:schemeClr>
              </a:solidFill>
            </a:endParaRPr>
          </a:p>
        </c:rich>
      </c:tx>
      <c:layout>
        <c:manualLayout>
          <c:xMode val="edge"/>
          <c:yMode val="edge"/>
          <c:x val="0.45146337110412854"/>
          <c:y val="0.14079910164118209"/>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0612079768575913"/>
          <c:y val="0.44074638354147788"/>
          <c:w val="0.77085925056202198"/>
          <c:h val="0.41711859668532553"/>
        </c:manualLayout>
      </c:layout>
      <c:barChart>
        <c:barDir val="col"/>
        <c:grouping val="clustered"/>
        <c:varyColors val="0"/>
        <c:ser>
          <c:idx val="0"/>
          <c:order val="0"/>
          <c:tx>
            <c:strRef>
              <c:f>Hoja1!$B$1</c:f>
              <c:strCache>
                <c:ptCount val="1"/>
                <c:pt idx="0">
                  <c:v>En la vida</c:v>
                </c:pt>
              </c:strCache>
            </c:strRef>
          </c:tx>
          <c:spPr>
            <a:solidFill>
              <a:srgbClr val="4F81BD"/>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F1-4F00-A026-BC54C9BC46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18-24</c:v>
                </c:pt>
                <c:pt idx="1">
                  <c:v>25-34</c:v>
                </c:pt>
                <c:pt idx="2">
                  <c:v>35-45</c:v>
                </c:pt>
              </c:strCache>
            </c:strRef>
          </c:cat>
          <c:val>
            <c:numRef>
              <c:f>Hoja1!$B$2:$B$4</c:f>
              <c:numCache>
                <c:formatCode>0.0</c:formatCode>
                <c:ptCount val="3"/>
                <c:pt idx="0">
                  <c:v>6.6</c:v>
                </c:pt>
                <c:pt idx="1">
                  <c:v>7.3</c:v>
                </c:pt>
                <c:pt idx="2">
                  <c:v>7.2</c:v>
                </c:pt>
              </c:numCache>
            </c:numRef>
          </c:val>
          <c:extLst>
            <c:ext xmlns:c16="http://schemas.microsoft.com/office/drawing/2014/chart" uri="{C3380CC4-5D6E-409C-BE32-E72D297353CC}">
              <c16:uniqueId val="{00000001-A6F1-4F00-A026-BC54C9BC46FE}"/>
            </c:ext>
          </c:extLst>
        </c:ser>
        <c:ser>
          <c:idx val="5"/>
          <c:order val="1"/>
          <c:tx>
            <c:strRef>
              <c:f>Hoja1!$C$1</c:f>
              <c:strCache>
                <c:ptCount val="1"/>
                <c:pt idx="0">
                  <c:v>Para la sociedad</c:v>
                </c:pt>
              </c:strCache>
            </c:strRef>
          </c:tx>
          <c:spPr>
            <a:solidFill>
              <a:srgbClr val="F79646"/>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F1-4F00-A026-BC54C9BC46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18-24</c:v>
                </c:pt>
                <c:pt idx="1">
                  <c:v>25-34</c:v>
                </c:pt>
                <c:pt idx="2">
                  <c:v>35-45</c:v>
                </c:pt>
              </c:strCache>
            </c:strRef>
          </c:cat>
          <c:val>
            <c:numRef>
              <c:f>Hoja1!$C$2:$C$4</c:f>
              <c:numCache>
                <c:formatCode>0.0</c:formatCode>
                <c:ptCount val="3"/>
                <c:pt idx="0">
                  <c:v>6.8</c:v>
                </c:pt>
                <c:pt idx="1">
                  <c:v>6.9</c:v>
                </c:pt>
                <c:pt idx="2">
                  <c:v>7</c:v>
                </c:pt>
              </c:numCache>
            </c:numRef>
          </c:val>
          <c:extLst>
            <c:ext xmlns:c16="http://schemas.microsoft.com/office/drawing/2014/chart" uri="{C3380CC4-5D6E-409C-BE32-E72D297353CC}">
              <c16:uniqueId val="{00000003-A6F1-4F00-A026-BC54C9BC46FE}"/>
            </c:ext>
          </c:extLst>
        </c:ser>
        <c:dLbls>
          <c:dLblPos val="outEnd"/>
          <c:showLegendKey val="0"/>
          <c:showVal val="1"/>
          <c:showCatName val="0"/>
          <c:showSerName val="0"/>
          <c:showPercent val="0"/>
          <c:showBubbleSize val="0"/>
        </c:dLbls>
        <c:gapWidth val="199"/>
        <c:overlap val="-4"/>
        <c:axId val="38975840"/>
        <c:axId val="2010557664"/>
      </c:barChart>
      <c:catAx>
        <c:axId val="389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scaling>
        <c:delete val="1"/>
        <c:axPos val="l"/>
        <c:numFmt formatCode="0.0" sourceLinked="1"/>
        <c:majorTickMark val="none"/>
        <c:minorTickMark val="none"/>
        <c:tickLblPos val="nextTo"/>
        <c:crossAx val="38975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4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2400" b="1" i="0" u="none" strike="noStrike" kern="1200" baseline="0">
                <a:solidFill>
                  <a:schemeClr val="accent6"/>
                </a:solidFill>
                <a:latin typeface="+mn-lt"/>
                <a:ea typeface="+mn-ea"/>
                <a:cs typeface="+mn-cs"/>
              </a:defRPr>
            </a:pPr>
            <a:endParaRPr lang="es-ES"/>
          </a:p>
        </c:txPr>
      </c:legendEntry>
      <c:layout>
        <c:manualLayout>
          <c:xMode val="edge"/>
          <c:yMode val="edge"/>
          <c:x val="0"/>
          <c:y val="7.9186264487735008E-3"/>
          <c:w val="0.98940020890245883"/>
          <c:h val="0.22921576104939068"/>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9205297370112304"/>
          <c:y val="6.1707876234873048E-3"/>
          <c:w val="0.69384129041681863"/>
          <c:h val="0.91224707773086178"/>
        </c:manualLayout>
      </c:layout>
      <c:barChart>
        <c:barDir val="col"/>
        <c:grouping val="percentStacked"/>
        <c:varyColors val="0"/>
        <c:ser>
          <c:idx val="0"/>
          <c:order val="0"/>
          <c:tx>
            <c:strRef>
              <c:f>Hoja1!$A$2</c:f>
              <c:strCache>
                <c:ptCount val="1"/>
                <c:pt idx="0">
                  <c:v>No sabe</c:v>
                </c:pt>
              </c:strCache>
            </c:strRef>
          </c:tx>
          <c:spPr>
            <a:solidFill>
              <a:schemeClr val="bg1">
                <a:lumMod val="50000"/>
              </a:schemeClr>
            </a:solidFill>
            <a:ln>
              <a:noFill/>
            </a:ln>
            <a:effectLst>
              <a:outerShdw blurRad="254000" sx="102000" sy="102000" algn="ctr" rotWithShape="0">
                <a:prstClr val="black">
                  <a:alpha val="20000"/>
                </a:prstClr>
              </a:outerShdw>
            </a:effectLst>
          </c:spPr>
          <c:invertIfNegative val="0"/>
          <c:dPt>
            <c:idx val="0"/>
            <c:invertIfNegative val="0"/>
            <c:bubble3D val="0"/>
            <c:extLst>
              <c:ext xmlns:c16="http://schemas.microsoft.com/office/drawing/2014/chart" uri="{C3380CC4-5D6E-409C-BE32-E72D297353CC}">
                <c16:uniqueId val="{00000001-63EF-4F80-A014-755A09693136}"/>
              </c:ext>
            </c:extLst>
          </c:dPt>
          <c:dPt>
            <c:idx val="1"/>
            <c:invertIfNegative val="0"/>
            <c:bubble3D val="0"/>
            <c:extLst>
              <c:ext xmlns:c16="http://schemas.microsoft.com/office/drawing/2014/chart" uri="{C3380CC4-5D6E-409C-BE32-E72D297353CC}">
                <c16:uniqueId val="{00000003-63EF-4F80-A014-755A09693136}"/>
              </c:ext>
            </c:extLst>
          </c:dPt>
          <c:dPt>
            <c:idx val="2"/>
            <c:invertIfNegative val="0"/>
            <c:bubble3D val="0"/>
            <c:extLst>
              <c:ext xmlns:c16="http://schemas.microsoft.com/office/drawing/2014/chart" uri="{C3380CC4-5D6E-409C-BE32-E72D297353CC}">
                <c16:uniqueId val="{00000005-63EF-4F80-A014-755A09693136}"/>
              </c:ext>
            </c:extLst>
          </c:dPt>
          <c:dPt>
            <c:idx val="3"/>
            <c:invertIfNegative val="0"/>
            <c:bubble3D val="0"/>
            <c:extLst>
              <c:ext xmlns:c16="http://schemas.microsoft.com/office/drawing/2014/chart" uri="{C3380CC4-5D6E-409C-BE32-E72D297353CC}">
                <c16:uniqueId val="{00000007-63EF-4F80-A014-755A09693136}"/>
              </c:ext>
            </c:extLst>
          </c:dPt>
          <c:dPt>
            <c:idx val="4"/>
            <c:invertIfNegative val="0"/>
            <c:bubble3D val="0"/>
            <c:extLst>
              <c:ext xmlns:c16="http://schemas.microsoft.com/office/drawing/2014/chart" uri="{C3380CC4-5D6E-409C-BE32-E72D297353CC}">
                <c16:uniqueId val="{00000009-63EF-4F80-A014-755A09693136}"/>
              </c:ext>
            </c:extLst>
          </c:dPt>
          <c:cat>
            <c:strRef>
              <c:f>Hoja1!$B$1:$C$1</c:f>
              <c:strCache>
                <c:ptCount val="2"/>
                <c:pt idx="0">
                  <c:v>Hombre</c:v>
                </c:pt>
                <c:pt idx="1">
                  <c:v>Mujer</c:v>
                </c:pt>
              </c:strCache>
            </c:strRef>
          </c:cat>
          <c:val>
            <c:numRef>
              <c:f>Hoja1!$B$2:$C$2</c:f>
              <c:numCache>
                <c:formatCode>0.0</c:formatCode>
                <c:ptCount val="2"/>
                <c:pt idx="0">
                  <c:v>1.7636684303350969</c:v>
                </c:pt>
                <c:pt idx="1">
                  <c:v>1.2987012987012987</c:v>
                </c:pt>
              </c:numCache>
            </c:numRef>
          </c:val>
          <c:extLst>
            <c:ext xmlns:c16="http://schemas.microsoft.com/office/drawing/2014/chart" uri="{C3380CC4-5D6E-409C-BE32-E72D297353CC}">
              <c16:uniqueId val="{0000000A-63EF-4F80-A014-755A09693136}"/>
            </c:ext>
          </c:extLst>
        </c:ser>
        <c:ser>
          <c:idx val="1"/>
          <c:order val="1"/>
          <c:tx>
            <c:strRef>
              <c:f>Hoja1!$A$3</c:f>
              <c:strCache>
                <c:ptCount val="1"/>
                <c:pt idx="0">
                  <c:v>Otro tipo: cesión</c:v>
                </c:pt>
              </c:strCache>
            </c:strRef>
          </c:tx>
          <c:spPr>
            <a:solidFill>
              <a:schemeClr val="accent3"/>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Hoja1!$B$3:$C$3</c:f>
              <c:numCache>
                <c:formatCode>0.0</c:formatCode>
                <c:ptCount val="2"/>
                <c:pt idx="0">
                  <c:v>1.4109347442680775</c:v>
                </c:pt>
                <c:pt idx="1">
                  <c:v>1.785714285714286</c:v>
                </c:pt>
              </c:numCache>
            </c:numRef>
          </c:val>
          <c:extLst>
            <c:ext xmlns:c16="http://schemas.microsoft.com/office/drawing/2014/chart" uri="{C3380CC4-5D6E-409C-BE32-E72D297353CC}">
              <c16:uniqueId val="{00000000-4405-49ED-9F12-30EDAE8ACFF1}"/>
            </c:ext>
          </c:extLst>
        </c:ser>
        <c:ser>
          <c:idx val="2"/>
          <c:order val="2"/>
          <c:tx>
            <c:strRef>
              <c:f>Hoja1!$A$4</c:f>
              <c:strCache>
                <c:ptCount val="1"/>
                <c:pt idx="0">
                  <c:v>En propiedad (totalmente pagada o heredada)</c:v>
                </c:pt>
              </c:strCache>
            </c:strRef>
          </c:tx>
          <c:spPr>
            <a:solidFill>
              <a:schemeClr val="accent1"/>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Hoja1!$B$4:$C$4</c:f>
              <c:numCache>
                <c:formatCode>0.0</c:formatCode>
                <c:ptCount val="2"/>
                <c:pt idx="0">
                  <c:v>28.042328042328041</c:v>
                </c:pt>
                <c:pt idx="1">
                  <c:v>19.967532467532468</c:v>
                </c:pt>
              </c:numCache>
            </c:numRef>
          </c:val>
          <c:extLst>
            <c:ext xmlns:c16="http://schemas.microsoft.com/office/drawing/2014/chart" uri="{C3380CC4-5D6E-409C-BE32-E72D297353CC}">
              <c16:uniqueId val="{00000001-4405-49ED-9F12-30EDAE8ACFF1}"/>
            </c:ext>
          </c:extLst>
        </c:ser>
        <c:ser>
          <c:idx val="3"/>
          <c:order val="3"/>
          <c:tx>
            <c:strRef>
              <c:f>Hoja1!$A$5</c:f>
              <c:strCache>
                <c:ptCount val="1"/>
                <c:pt idx="0">
                  <c:v>En propiedad (con pagos pendientes)</c:v>
                </c:pt>
              </c:strCache>
            </c:strRef>
          </c:tx>
          <c:spPr>
            <a:solidFill>
              <a:schemeClr val="tx2"/>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Hoja1!$B$5:$C$5</c:f>
              <c:numCache>
                <c:formatCode>0.0</c:formatCode>
                <c:ptCount val="2"/>
                <c:pt idx="0">
                  <c:v>27.160493827160494</c:v>
                </c:pt>
                <c:pt idx="1">
                  <c:v>26.136363636363637</c:v>
                </c:pt>
              </c:numCache>
            </c:numRef>
          </c:val>
          <c:extLst>
            <c:ext xmlns:c16="http://schemas.microsoft.com/office/drawing/2014/chart" uri="{C3380CC4-5D6E-409C-BE32-E72D297353CC}">
              <c16:uniqueId val="{00000002-4405-49ED-9F12-30EDAE8ACFF1}"/>
            </c:ext>
          </c:extLst>
        </c:ser>
        <c:ser>
          <c:idx val="4"/>
          <c:order val="4"/>
          <c:tx>
            <c:strRef>
              <c:f>Hoja1!$A$6</c:f>
              <c:strCache>
                <c:ptCount val="1"/>
                <c:pt idx="0">
                  <c:v>En alquiler</c:v>
                </c:pt>
              </c:strCache>
            </c:strRef>
          </c:tx>
          <c:spPr>
            <a:solidFill>
              <a:srgbClr val="FFC000"/>
            </a:solidFill>
            <a:ln>
              <a:noFill/>
            </a:ln>
            <a:effectLst>
              <a:outerShdw blurRad="254000" sx="102000" sy="102000" algn="ctr" rotWithShape="0">
                <a:prstClr val="black">
                  <a:alpha val="20000"/>
                </a:prstClr>
              </a:outerShdw>
            </a:effectLst>
          </c:spPr>
          <c:invertIfNegative val="0"/>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Hoja1!$B$1:$C$1</c:f>
              <c:strCache>
                <c:ptCount val="2"/>
                <c:pt idx="0">
                  <c:v>Hombre</c:v>
                </c:pt>
                <c:pt idx="1">
                  <c:v>Mujer</c:v>
                </c:pt>
              </c:strCache>
            </c:strRef>
          </c:cat>
          <c:val>
            <c:numRef>
              <c:f>Hoja1!$B$6:$C$6</c:f>
              <c:numCache>
                <c:formatCode>0.0</c:formatCode>
                <c:ptCount val="2"/>
                <c:pt idx="0">
                  <c:v>41.622574955908291</c:v>
                </c:pt>
                <c:pt idx="1">
                  <c:v>50.811688311688322</c:v>
                </c:pt>
              </c:numCache>
            </c:numRef>
          </c:val>
          <c:extLst>
            <c:ext xmlns:c16="http://schemas.microsoft.com/office/drawing/2014/chart" uri="{C3380CC4-5D6E-409C-BE32-E72D297353CC}">
              <c16:uniqueId val="{00000003-4405-49ED-9F12-30EDAE8ACFF1}"/>
            </c:ext>
          </c:extLst>
        </c:ser>
        <c:dLbls>
          <c:showLegendKey val="0"/>
          <c:showVal val="0"/>
          <c:showCatName val="0"/>
          <c:showSerName val="0"/>
          <c:showPercent val="0"/>
          <c:showBubbleSize val="0"/>
        </c:dLbls>
        <c:gapWidth val="100"/>
        <c:overlap val="100"/>
        <c:axId val="393995296"/>
        <c:axId val="394002784"/>
      </c:barChart>
      <c:catAx>
        <c:axId val="393995296"/>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000" b="1" i="0" u="none" strike="noStrike" kern="1200" cap="none" baseline="0">
                <a:solidFill>
                  <a:schemeClr val="tx2"/>
                </a:solidFill>
                <a:latin typeface="+mn-lt"/>
                <a:ea typeface="+mn-ea"/>
                <a:cs typeface="+mn-cs"/>
              </a:defRPr>
            </a:pPr>
            <a:endParaRPr lang="es-ES"/>
          </a:p>
        </c:txPr>
        <c:crossAx val="394002784"/>
        <c:crosses val="autoZero"/>
        <c:auto val="1"/>
        <c:lblAlgn val="ctr"/>
        <c:lblOffset val="100"/>
        <c:noMultiLvlLbl val="0"/>
      </c:catAx>
      <c:valAx>
        <c:axId val="394002784"/>
        <c:scaling>
          <c:orientation val="minMax"/>
        </c:scaling>
        <c:delete val="1"/>
        <c:axPos val="l"/>
        <c:numFmt formatCode="0%" sourceLinked="1"/>
        <c:majorTickMark val="out"/>
        <c:minorTickMark val="none"/>
        <c:tickLblPos val="nextTo"/>
        <c:crossAx val="39399529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1" i="0" u="none" strike="noStrike" kern="1200" baseline="0">
                <a:solidFill>
                  <a:srgbClr val="FFC000"/>
                </a:solidFill>
                <a:latin typeface="+mn-lt"/>
                <a:ea typeface="+mn-ea"/>
                <a:cs typeface="+mn-cs"/>
              </a:defRPr>
            </a:pPr>
            <a:endParaRPr lang="es-ES"/>
          </a:p>
        </c:txPr>
      </c:legendEntry>
      <c:legendEntry>
        <c:idx val="1"/>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legendEntry>
      <c:legendEntry>
        <c:idx val="2"/>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s-ES"/>
          </a:p>
        </c:txPr>
      </c:legendEntry>
      <c:legendEntry>
        <c:idx val="3"/>
        <c:txPr>
          <a:bodyPr rot="0" spcFirstLastPara="1" vertOverflow="ellipsis" vert="horz" wrap="square" anchor="ctr" anchorCtr="1"/>
          <a:lstStyle/>
          <a:p>
            <a:pPr>
              <a:defRPr sz="1600" b="1" i="0" u="none" strike="noStrike" kern="1200" baseline="0">
                <a:solidFill>
                  <a:schemeClr val="accent3"/>
                </a:solidFill>
                <a:latin typeface="+mn-lt"/>
                <a:ea typeface="+mn-ea"/>
                <a:cs typeface="+mn-cs"/>
              </a:defRPr>
            </a:pPr>
            <a:endParaRPr lang="es-ES"/>
          </a:p>
        </c:txPr>
      </c:legendEntry>
      <c:legendEntry>
        <c:idx val="4"/>
        <c:txPr>
          <a:bodyPr rot="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1.1898510332863624E-3"/>
          <c:y val="2.1128846032268905E-3"/>
          <c:w val="0.24728013640524499"/>
          <c:h val="0.9768456130193620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r>
              <a:rPr lang="es-ES" sz="2400" b="1" i="0" u="sng">
                <a:solidFill>
                  <a:schemeClr val="tx1">
                    <a:lumMod val="65000"/>
                    <a:lumOff val="35000"/>
                  </a:schemeClr>
                </a:solidFill>
              </a:rPr>
              <a:t>Por</a:t>
            </a:r>
            <a:r>
              <a:rPr lang="es-ES" sz="2400" b="1" i="0" u="sng" baseline="0">
                <a:solidFill>
                  <a:schemeClr val="tx1">
                    <a:lumMod val="65000"/>
                    <a:lumOff val="35000"/>
                  </a:schemeClr>
                </a:solidFill>
              </a:rPr>
              <a:t> sexo</a:t>
            </a:r>
            <a:endParaRPr lang="it-IT" sz="2400" b="1" i="0" u="sng">
              <a:solidFill>
                <a:schemeClr val="tx1">
                  <a:lumMod val="65000"/>
                  <a:lumOff val="35000"/>
                </a:schemeClr>
              </a:solidFill>
            </a:endParaRPr>
          </a:p>
        </c:rich>
      </c:tx>
      <c:layout>
        <c:manualLayout>
          <c:xMode val="edge"/>
          <c:yMode val="edge"/>
          <c:x val="0.45146337110412854"/>
          <c:y val="0.14079910164118209"/>
        </c:manualLayout>
      </c:layout>
      <c:overlay val="0"/>
      <c:spPr>
        <a:noFill/>
        <a:ln>
          <a:noFill/>
        </a:ln>
        <a:effectLst/>
      </c:spPr>
      <c:txPr>
        <a:bodyPr rot="0" spcFirstLastPara="1" vertOverflow="ellipsis" vert="horz" wrap="square" anchor="ctr" anchorCtr="1"/>
        <a:lstStyle/>
        <a:p>
          <a:pPr>
            <a:defRPr sz="2400" b="0" i="0" u="sng"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0612079768575913"/>
          <c:y val="0.30612973391232839"/>
          <c:w val="0.77085925056202198"/>
          <c:h val="0.55173528592944254"/>
        </c:manualLayout>
      </c:layout>
      <c:barChart>
        <c:barDir val="col"/>
        <c:grouping val="clustered"/>
        <c:varyColors val="0"/>
        <c:ser>
          <c:idx val="0"/>
          <c:order val="0"/>
          <c:tx>
            <c:strRef>
              <c:f>Hoja1!$B$1</c:f>
              <c:strCache>
                <c:ptCount val="1"/>
                <c:pt idx="0">
                  <c:v>En la vida</c:v>
                </c:pt>
              </c:strCache>
            </c:strRef>
          </c:tx>
          <c:spPr>
            <a:solidFill>
              <a:srgbClr val="4F81BD"/>
            </a:solidFill>
            <a:ln>
              <a:noFill/>
            </a:ln>
            <a:effectLst/>
          </c:spPr>
          <c:invertIfNegative val="0"/>
          <c:dLbls>
            <c:dLbl>
              <c:idx val="0"/>
              <c:layout>
                <c:manualLayout>
                  <c:x val="-7.0639655990437505E-3"/>
                  <c:y val="1.3689770399913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0A-46D4-ACC7-6DD446CB2C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Hoja1!$B$2:$B$3</c:f>
              <c:numCache>
                <c:formatCode>0.0</c:formatCode>
                <c:ptCount val="2"/>
                <c:pt idx="0">
                  <c:v>7.2</c:v>
                </c:pt>
                <c:pt idx="1">
                  <c:v>7</c:v>
                </c:pt>
              </c:numCache>
            </c:numRef>
          </c:val>
          <c:extLst>
            <c:ext xmlns:c16="http://schemas.microsoft.com/office/drawing/2014/chart" uri="{C3380CC4-5D6E-409C-BE32-E72D297353CC}">
              <c16:uniqueId val="{00000001-450A-46D4-ACC7-6DD446CB2CF7}"/>
            </c:ext>
          </c:extLst>
        </c:ser>
        <c:ser>
          <c:idx val="5"/>
          <c:order val="1"/>
          <c:tx>
            <c:strRef>
              <c:f>Hoja1!$C$1</c:f>
              <c:strCache>
                <c:ptCount val="1"/>
                <c:pt idx="0">
                  <c:v>Para la sociedad</c:v>
                </c:pt>
              </c:strCache>
            </c:strRef>
          </c:tx>
          <c:spPr>
            <a:solidFill>
              <a:srgbClr val="F79646"/>
            </a:solidFill>
            <a:ln>
              <a:noFill/>
            </a:ln>
            <a:effectLst/>
          </c:spPr>
          <c:invertIfNegative val="0"/>
          <c:dLbls>
            <c:dLbl>
              <c:idx val="0"/>
              <c:layout>
                <c:manualLayout>
                  <c:x val="2.3032594748749334E-3"/>
                  <c:y val="4.56325679997125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0A-46D4-ACC7-6DD446CB2C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Hombre</c:v>
                </c:pt>
                <c:pt idx="1">
                  <c:v>Mujer</c:v>
                </c:pt>
              </c:strCache>
            </c:strRef>
          </c:cat>
          <c:val>
            <c:numRef>
              <c:f>Hoja1!$C$2:$C$3</c:f>
              <c:numCache>
                <c:formatCode>0.0</c:formatCode>
                <c:ptCount val="2"/>
                <c:pt idx="0">
                  <c:v>7</c:v>
                </c:pt>
                <c:pt idx="1">
                  <c:v>7</c:v>
                </c:pt>
              </c:numCache>
            </c:numRef>
          </c:val>
          <c:extLst>
            <c:ext xmlns:c16="http://schemas.microsoft.com/office/drawing/2014/chart" uri="{C3380CC4-5D6E-409C-BE32-E72D297353CC}">
              <c16:uniqueId val="{00000003-450A-46D4-ACC7-6DD446CB2CF7}"/>
            </c:ext>
          </c:extLst>
        </c:ser>
        <c:dLbls>
          <c:dLblPos val="outEnd"/>
          <c:showLegendKey val="0"/>
          <c:showVal val="1"/>
          <c:showCatName val="0"/>
          <c:showSerName val="0"/>
          <c:showPercent val="0"/>
          <c:showBubbleSize val="0"/>
        </c:dLbls>
        <c:gapWidth val="314"/>
        <c:overlap val="-4"/>
        <c:axId val="38975840"/>
        <c:axId val="2010557664"/>
      </c:barChart>
      <c:catAx>
        <c:axId val="38975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max val="7.5"/>
          <c:min val="6.5"/>
        </c:scaling>
        <c:delete val="1"/>
        <c:axPos val="l"/>
        <c:numFmt formatCode="0.0" sourceLinked="1"/>
        <c:majorTickMark val="out"/>
        <c:minorTickMark val="none"/>
        <c:tickLblPos val="nextTo"/>
        <c:crossAx val="38975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6178402832684E-2"/>
          <c:y val="0.20117530281422405"/>
          <c:w val="0.8928772439867142"/>
          <c:h val="0.3009869309492394"/>
        </c:manualLayout>
      </c:layout>
      <c:barChart>
        <c:barDir val="bar"/>
        <c:grouping val="percentStacked"/>
        <c:varyColors val="0"/>
        <c:ser>
          <c:idx val="0"/>
          <c:order val="0"/>
          <c:tx>
            <c:strRef>
              <c:f>Hoja1!$B$1</c:f>
              <c:strCache>
                <c:ptCount val="1"/>
                <c:pt idx="0">
                  <c:v>Nada graves</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Hoja1!$A$2</c:f>
              <c:numCache>
                <c:formatCode>General</c:formatCode>
                <c:ptCount val="1"/>
              </c:numCache>
            </c:numRef>
          </c:cat>
          <c:val>
            <c:numRef>
              <c:f>Hoja1!$B$2</c:f>
              <c:numCache>
                <c:formatCode>General</c:formatCode>
                <c:ptCount val="1"/>
                <c:pt idx="0">
                  <c:v>3.9</c:v>
                </c:pt>
              </c:numCache>
            </c:numRef>
          </c:val>
          <c:extLst>
            <c:ext xmlns:c16="http://schemas.microsoft.com/office/drawing/2014/chart" uri="{C3380CC4-5D6E-409C-BE32-E72D297353CC}">
              <c16:uniqueId val="{00000000-0448-4845-ABB0-10D78A4B5C5F}"/>
            </c:ext>
          </c:extLst>
        </c:ser>
        <c:ser>
          <c:idx val="1"/>
          <c:order val="1"/>
          <c:tx>
            <c:strRef>
              <c:f>Hoja1!$C$1</c:f>
              <c:strCache>
                <c:ptCount val="1"/>
                <c:pt idx="0">
                  <c:v>Poco graves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Hoja1!$A$2</c:f>
              <c:numCache>
                <c:formatCode>General</c:formatCode>
                <c:ptCount val="1"/>
              </c:numCache>
            </c:numRef>
          </c:cat>
          <c:val>
            <c:numRef>
              <c:f>Hoja1!$C$2</c:f>
              <c:numCache>
                <c:formatCode>General</c:formatCode>
                <c:ptCount val="1"/>
                <c:pt idx="0">
                  <c:v>20.6</c:v>
                </c:pt>
              </c:numCache>
            </c:numRef>
          </c:val>
          <c:extLst>
            <c:ext xmlns:c16="http://schemas.microsoft.com/office/drawing/2014/chart" uri="{C3380CC4-5D6E-409C-BE32-E72D297353CC}">
              <c16:uniqueId val="{00000001-0448-4845-ABB0-10D78A4B5C5F}"/>
            </c:ext>
          </c:extLst>
        </c:ser>
        <c:ser>
          <c:idx val="2"/>
          <c:order val="2"/>
          <c:tx>
            <c:strRef>
              <c:f>Hoja1!$D$1</c:f>
              <c:strCache>
                <c:ptCount val="1"/>
                <c:pt idx="0">
                  <c:v>Bastante graves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Hoja1!$A$2</c:f>
              <c:numCache>
                <c:formatCode>General</c:formatCode>
                <c:ptCount val="1"/>
              </c:numCache>
            </c:numRef>
          </c:cat>
          <c:val>
            <c:numRef>
              <c:f>Hoja1!$D$2</c:f>
              <c:numCache>
                <c:formatCode>General</c:formatCode>
                <c:ptCount val="1"/>
                <c:pt idx="0">
                  <c:v>41.8</c:v>
                </c:pt>
              </c:numCache>
            </c:numRef>
          </c:val>
          <c:extLst>
            <c:ext xmlns:c16="http://schemas.microsoft.com/office/drawing/2014/chart" uri="{C3380CC4-5D6E-409C-BE32-E72D297353CC}">
              <c16:uniqueId val="{00000002-0448-4845-ABB0-10D78A4B5C5F}"/>
            </c:ext>
          </c:extLst>
        </c:ser>
        <c:ser>
          <c:idx val="3"/>
          <c:order val="3"/>
          <c:tx>
            <c:strRef>
              <c:f>Hoja1!$E$1</c:f>
              <c:strCache>
                <c:ptCount val="1"/>
                <c:pt idx="0">
                  <c:v>Muy graves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Hoja1!$A$2</c:f>
              <c:numCache>
                <c:formatCode>General</c:formatCode>
                <c:ptCount val="1"/>
              </c:numCache>
            </c:numRef>
          </c:cat>
          <c:val>
            <c:numRef>
              <c:f>Hoja1!$E$2</c:f>
              <c:numCache>
                <c:formatCode>General</c:formatCode>
                <c:ptCount val="1"/>
                <c:pt idx="0">
                  <c:v>28.2</c:v>
                </c:pt>
              </c:numCache>
            </c:numRef>
          </c:val>
          <c:extLst>
            <c:ext xmlns:c16="http://schemas.microsoft.com/office/drawing/2014/chart" uri="{C3380CC4-5D6E-409C-BE32-E72D297353CC}">
              <c16:uniqueId val="{00000003-0448-4845-ABB0-10D78A4B5C5F}"/>
            </c:ext>
          </c:extLst>
        </c:ser>
        <c:ser>
          <c:idx val="4"/>
          <c:order val="4"/>
          <c:tx>
            <c:strRef>
              <c:f>Hoja1!$F$1</c:f>
              <c:strCache>
                <c:ptCount val="1"/>
                <c:pt idx="0">
                  <c:v>NS/NC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Hoja1!$A$2</c:f>
              <c:numCache>
                <c:formatCode>General</c:formatCode>
                <c:ptCount val="1"/>
              </c:numCache>
            </c:numRef>
          </c:cat>
          <c:val>
            <c:numRef>
              <c:f>Hoja1!$F$2</c:f>
              <c:numCache>
                <c:formatCode>General</c:formatCode>
                <c:ptCount val="1"/>
                <c:pt idx="0">
                  <c:v>5.5</c:v>
                </c:pt>
              </c:numCache>
            </c:numRef>
          </c:val>
          <c:extLst>
            <c:ext xmlns:c16="http://schemas.microsoft.com/office/drawing/2014/chart" uri="{C3380CC4-5D6E-409C-BE32-E72D297353CC}">
              <c16:uniqueId val="{00000004-0448-4845-ABB0-10D78A4B5C5F}"/>
            </c:ext>
          </c:extLst>
        </c:ser>
        <c:dLbls>
          <c:dLblPos val="ctr"/>
          <c:showLegendKey val="0"/>
          <c:showVal val="1"/>
          <c:showCatName val="0"/>
          <c:showSerName val="0"/>
          <c:showPercent val="0"/>
          <c:showBubbleSize val="0"/>
        </c:dLbls>
        <c:gapWidth val="112"/>
        <c:overlap val="100"/>
        <c:axId val="53186560"/>
        <c:axId val="53188096"/>
      </c:barChart>
      <c:catAx>
        <c:axId val="53186560"/>
        <c:scaling>
          <c:orientation val="maxMin"/>
        </c:scaling>
        <c:delete val="1"/>
        <c:axPos val="l"/>
        <c:numFmt formatCode="General" sourceLinked="0"/>
        <c:majorTickMark val="out"/>
        <c:minorTickMark val="none"/>
        <c:tickLblPos val="nextTo"/>
        <c:crossAx val="53188096"/>
        <c:crosses val="autoZero"/>
        <c:auto val="1"/>
        <c:lblAlgn val="ctr"/>
        <c:lblOffset val="100"/>
        <c:noMultiLvlLbl val="0"/>
      </c:catAx>
      <c:valAx>
        <c:axId val="53188096"/>
        <c:scaling>
          <c:orientation val="minMax"/>
          <c:min val="0"/>
        </c:scaling>
        <c:delete val="1"/>
        <c:axPos val="t"/>
        <c:numFmt formatCode="0%" sourceLinked="1"/>
        <c:majorTickMark val="out"/>
        <c:minorTickMark val="none"/>
        <c:tickLblPos val="nextTo"/>
        <c:crossAx val="5318656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1" i="0" u="none" strike="noStrike" kern="1200" baseline="0">
                <a:solidFill>
                  <a:schemeClr val="accent3">
                    <a:lumMod val="50000"/>
                  </a:schemeClr>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chemeClr val="accent3"/>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rgbClr val="FFC000"/>
                </a:solidFill>
                <a:latin typeface="+mn-lt"/>
                <a:ea typeface="+mn-ea"/>
                <a:cs typeface="+mn-cs"/>
              </a:defRPr>
            </a:pPr>
            <a:endParaRPr lang="es-ES"/>
          </a:p>
        </c:txPr>
      </c:legendEntry>
      <c:legendEntry>
        <c:idx val="3"/>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4"/>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15247684606725667"/>
          <c:y val="6.1173548117399543E-2"/>
          <c:w val="0.73023989873127326"/>
          <c:h val="0.1283665664883872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w="9525" cap="flat" cmpd="sng" algn="ctr">
      <a:noFill/>
      <a:prstDash val="solid"/>
    </a:ln>
    <a:effectLst/>
  </c:spPr>
  <c:txPr>
    <a:bodyPr/>
    <a:lstStyle/>
    <a:p>
      <a:pPr>
        <a:defRPr sz="1800"/>
      </a:pPr>
      <a:endParaRPr lang="es-E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s-ES" sz="2400" u="sng" cap="none"/>
              <a:t>Por sexo</a:t>
            </a:r>
            <a:endParaRPr lang="it-IT" sz="2400" u="sng" cap="none"/>
          </a:p>
        </c:rich>
      </c:tx>
      <c:layout>
        <c:manualLayout>
          <c:xMode val="edge"/>
          <c:yMode val="edge"/>
          <c:x val="0.47963630081326825"/>
          <c:y val="3.6387646879122729E-2"/>
        </c:manualLayout>
      </c:layout>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5680528272428862"/>
          <c:y val="0.19612101631835177"/>
          <c:w val="0.83734118862868101"/>
          <c:h val="0.78105844015747805"/>
        </c:manualLayout>
      </c:layout>
      <c:barChart>
        <c:barDir val="bar"/>
        <c:grouping val="percentStacked"/>
        <c:varyColors val="0"/>
        <c:ser>
          <c:idx val="0"/>
          <c:order val="0"/>
          <c:tx>
            <c:strRef>
              <c:f>Hoja1!$B$1</c:f>
              <c:strCache>
                <c:ptCount val="1"/>
                <c:pt idx="0">
                  <c:v>Nada graves</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Hoja1!$B$2:$B$3</c:f>
              <c:numCache>
                <c:formatCode>General</c:formatCode>
                <c:ptCount val="2"/>
                <c:pt idx="0">
                  <c:v>4.5999999999999996</c:v>
                </c:pt>
                <c:pt idx="1">
                  <c:v>3.3000000000000003</c:v>
                </c:pt>
              </c:numCache>
            </c:numRef>
          </c:val>
          <c:extLst>
            <c:ext xmlns:c16="http://schemas.microsoft.com/office/drawing/2014/chart" uri="{C3380CC4-5D6E-409C-BE32-E72D297353CC}">
              <c16:uniqueId val="{00000001-D700-4D3E-8418-EBDD537CA04A}"/>
            </c:ext>
          </c:extLst>
        </c:ser>
        <c:ser>
          <c:idx val="5"/>
          <c:order val="1"/>
          <c:tx>
            <c:strRef>
              <c:f>Hoja1!$C$1</c:f>
              <c:strCache>
                <c:ptCount val="1"/>
                <c:pt idx="0">
                  <c:v>Poco graves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Hoja1!$C$2:$C$3</c:f>
              <c:numCache>
                <c:formatCode>General</c:formatCode>
                <c:ptCount val="2"/>
                <c:pt idx="0">
                  <c:v>20.5</c:v>
                </c:pt>
                <c:pt idx="1">
                  <c:v>20.599999999999998</c:v>
                </c:pt>
              </c:numCache>
            </c:numRef>
          </c:val>
          <c:extLst>
            <c:ext xmlns:c16="http://schemas.microsoft.com/office/drawing/2014/chart" uri="{C3380CC4-5D6E-409C-BE32-E72D297353CC}">
              <c16:uniqueId val="{00000003-D700-4D3E-8418-EBDD537CA04A}"/>
            </c:ext>
          </c:extLst>
        </c:ser>
        <c:ser>
          <c:idx val="1"/>
          <c:order val="2"/>
          <c:tx>
            <c:strRef>
              <c:f>Hoja1!$D$1</c:f>
              <c:strCache>
                <c:ptCount val="1"/>
                <c:pt idx="0">
                  <c:v>Bastante graves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Hoja1!$D$2:$D$3</c:f>
              <c:numCache>
                <c:formatCode>General</c:formatCode>
                <c:ptCount val="2"/>
                <c:pt idx="0">
                  <c:v>41.9</c:v>
                </c:pt>
                <c:pt idx="1">
                  <c:v>41.8</c:v>
                </c:pt>
              </c:numCache>
            </c:numRef>
          </c:val>
          <c:extLst>
            <c:ext xmlns:c16="http://schemas.microsoft.com/office/drawing/2014/chart" uri="{C3380CC4-5D6E-409C-BE32-E72D297353CC}">
              <c16:uniqueId val="{00000005-D700-4D3E-8418-EBDD537CA04A}"/>
            </c:ext>
          </c:extLst>
        </c:ser>
        <c:ser>
          <c:idx val="2"/>
          <c:order val="3"/>
          <c:tx>
            <c:strRef>
              <c:f>Hoja1!$E$1</c:f>
              <c:strCache>
                <c:ptCount val="1"/>
                <c:pt idx="0">
                  <c:v>Muy graves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Hoja1!$E$2:$E$3</c:f>
              <c:numCache>
                <c:formatCode>General</c:formatCode>
                <c:ptCount val="2"/>
                <c:pt idx="0">
                  <c:v>28.7</c:v>
                </c:pt>
                <c:pt idx="1">
                  <c:v>27.700000000000003</c:v>
                </c:pt>
              </c:numCache>
            </c:numRef>
          </c:val>
          <c:extLst>
            <c:ext xmlns:c16="http://schemas.microsoft.com/office/drawing/2014/chart" uri="{C3380CC4-5D6E-409C-BE32-E72D297353CC}">
              <c16:uniqueId val="{00000007-D700-4D3E-8418-EBDD537CA04A}"/>
            </c:ext>
          </c:extLst>
        </c:ser>
        <c:ser>
          <c:idx val="3"/>
          <c:order val="4"/>
          <c:tx>
            <c:strRef>
              <c:f>Hoja1!$F$1</c:f>
              <c:strCache>
                <c:ptCount val="1"/>
                <c:pt idx="0">
                  <c:v>NS/NC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Hoja1!$F$2:$F$3</c:f>
              <c:numCache>
                <c:formatCode>General</c:formatCode>
                <c:ptCount val="2"/>
                <c:pt idx="0">
                  <c:v>4.3</c:v>
                </c:pt>
                <c:pt idx="1">
                  <c:v>6.6000000000000005</c:v>
                </c:pt>
              </c:numCache>
            </c:numRef>
          </c:val>
          <c:extLst>
            <c:ext xmlns:c16="http://schemas.microsoft.com/office/drawing/2014/chart" uri="{C3380CC4-5D6E-409C-BE32-E72D297353CC}">
              <c16:uniqueId val="{00000008-D700-4D3E-8418-EBDD537CA04A}"/>
            </c:ext>
          </c:extLst>
        </c:ser>
        <c:dLbls>
          <c:dLblPos val="ctr"/>
          <c:showLegendKey val="0"/>
          <c:showVal val="1"/>
          <c:showCatName val="0"/>
          <c:showSerName val="0"/>
          <c:showPercent val="0"/>
          <c:showBubbleSize val="0"/>
        </c:dLbls>
        <c:gapWidth val="79"/>
        <c:overlap val="100"/>
        <c:axId val="38975840"/>
        <c:axId val="2010557664"/>
      </c:barChart>
      <c:catAx>
        <c:axId val="389758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none" spc="120" normalizeH="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max val="1"/>
        </c:scaling>
        <c:delete val="1"/>
        <c:axPos val="b"/>
        <c:numFmt formatCode="0%" sourceLinked="1"/>
        <c:majorTickMark val="out"/>
        <c:minorTickMark val="none"/>
        <c:tickLblPos val="nextTo"/>
        <c:crossAx val="389758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s-ES" sz="2400" u="sng" cap="none"/>
              <a:t>Por edad</a:t>
            </a:r>
            <a:endParaRPr lang="it-IT" sz="2400" u="sng" cap="none"/>
          </a:p>
        </c:rich>
      </c:tx>
      <c:layout>
        <c:manualLayout>
          <c:xMode val="edge"/>
          <c:yMode val="edge"/>
          <c:x val="0.47963630081326825"/>
          <c:y val="4.301401790528933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13969731697928556"/>
          <c:y val="0.19612101631835177"/>
          <c:w val="0.85444915437368407"/>
          <c:h val="0.78105844015747805"/>
        </c:manualLayout>
      </c:layout>
      <c:barChart>
        <c:barDir val="bar"/>
        <c:grouping val="percentStacked"/>
        <c:varyColors val="0"/>
        <c:ser>
          <c:idx val="0"/>
          <c:order val="0"/>
          <c:tx>
            <c:strRef>
              <c:f>Hoja1!$B$1</c:f>
              <c:strCache>
                <c:ptCount val="1"/>
                <c:pt idx="0">
                  <c:v>Nada graves</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18-24</c:v>
                </c:pt>
                <c:pt idx="1">
                  <c:v>25-34</c:v>
                </c:pt>
                <c:pt idx="2">
                  <c:v>35-45</c:v>
                </c:pt>
              </c:strCache>
            </c:strRef>
          </c:cat>
          <c:val>
            <c:numRef>
              <c:f>Hoja1!$B$2:$B$4</c:f>
              <c:numCache>
                <c:formatCode>####.0</c:formatCode>
                <c:ptCount val="3"/>
                <c:pt idx="0">
                  <c:v>3.3112582781456954</c:v>
                </c:pt>
                <c:pt idx="1">
                  <c:v>4.2084168336673349</c:v>
                </c:pt>
                <c:pt idx="2">
                  <c:v>3.9603960396039604</c:v>
                </c:pt>
              </c:numCache>
            </c:numRef>
          </c:val>
          <c:extLst>
            <c:ext xmlns:c16="http://schemas.microsoft.com/office/drawing/2014/chart" uri="{C3380CC4-5D6E-409C-BE32-E72D297353CC}">
              <c16:uniqueId val="{00000000-3EB7-4896-A235-00C745157DD0}"/>
            </c:ext>
          </c:extLst>
        </c:ser>
        <c:ser>
          <c:idx val="5"/>
          <c:order val="1"/>
          <c:tx>
            <c:strRef>
              <c:f>Hoja1!$C$1</c:f>
              <c:strCache>
                <c:ptCount val="1"/>
                <c:pt idx="0">
                  <c:v>Poco graves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18-24</c:v>
                </c:pt>
                <c:pt idx="1">
                  <c:v>25-34</c:v>
                </c:pt>
                <c:pt idx="2">
                  <c:v>35-45</c:v>
                </c:pt>
              </c:strCache>
            </c:strRef>
          </c:cat>
          <c:val>
            <c:numRef>
              <c:f>Hoja1!$C$2:$C$4</c:f>
              <c:numCache>
                <c:formatCode>####.0</c:formatCode>
                <c:ptCount val="3"/>
                <c:pt idx="0">
                  <c:v>23.841059602649008</c:v>
                </c:pt>
                <c:pt idx="1">
                  <c:v>24.048096192384769</c:v>
                </c:pt>
                <c:pt idx="2">
                  <c:v>16.690240452616692</c:v>
                </c:pt>
              </c:numCache>
            </c:numRef>
          </c:val>
          <c:extLst>
            <c:ext xmlns:c16="http://schemas.microsoft.com/office/drawing/2014/chart" uri="{C3380CC4-5D6E-409C-BE32-E72D297353CC}">
              <c16:uniqueId val="{00000001-3EB7-4896-A235-00C745157DD0}"/>
            </c:ext>
          </c:extLst>
        </c:ser>
        <c:ser>
          <c:idx val="1"/>
          <c:order val="2"/>
          <c:tx>
            <c:strRef>
              <c:f>Hoja1!$D$1</c:f>
              <c:strCache>
                <c:ptCount val="1"/>
                <c:pt idx="0">
                  <c:v>Bastante graves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18-24</c:v>
                </c:pt>
                <c:pt idx="1">
                  <c:v>25-34</c:v>
                </c:pt>
                <c:pt idx="2">
                  <c:v>35-45</c:v>
                </c:pt>
              </c:strCache>
            </c:strRef>
          </c:cat>
          <c:val>
            <c:numRef>
              <c:f>Hoja1!$D$2:$D$4</c:f>
              <c:numCache>
                <c:formatCode>####.0</c:formatCode>
                <c:ptCount val="3"/>
                <c:pt idx="0">
                  <c:v>44.701986754966889</c:v>
                </c:pt>
                <c:pt idx="1">
                  <c:v>40.280561122244492</c:v>
                </c:pt>
                <c:pt idx="2">
                  <c:v>41.725601131541723</c:v>
                </c:pt>
              </c:numCache>
            </c:numRef>
          </c:val>
          <c:extLst>
            <c:ext xmlns:c16="http://schemas.microsoft.com/office/drawing/2014/chart" uri="{C3380CC4-5D6E-409C-BE32-E72D297353CC}">
              <c16:uniqueId val="{00000002-3EB7-4896-A235-00C745157DD0}"/>
            </c:ext>
          </c:extLst>
        </c:ser>
        <c:ser>
          <c:idx val="2"/>
          <c:order val="3"/>
          <c:tx>
            <c:strRef>
              <c:f>Hoja1!$E$1</c:f>
              <c:strCache>
                <c:ptCount val="1"/>
                <c:pt idx="0">
                  <c:v>Muy graves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18-24</c:v>
                </c:pt>
                <c:pt idx="1">
                  <c:v>25-34</c:v>
                </c:pt>
                <c:pt idx="2">
                  <c:v>35-45</c:v>
                </c:pt>
              </c:strCache>
            </c:strRef>
          </c:cat>
          <c:val>
            <c:numRef>
              <c:f>Hoja1!$E$2:$E$4</c:f>
              <c:numCache>
                <c:formatCode>####.0</c:formatCode>
                <c:ptCount val="3"/>
                <c:pt idx="0">
                  <c:v>23.178807947019866</c:v>
                </c:pt>
                <c:pt idx="1">
                  <c:v>23.647294589178358</c:v>
                </c:pt>
                <c:pt idx="2">
                  <c:v>33.521923620933521</c:v>
                </c:pt>
              </c:numCache>
            </c:numRef>
          </c:val>
          <c:extLst>
            <c:ext xmlns:c16="http://schemas.microsoft.com/office/drawing/2014/chart" uri="{C3380CC4-5D6E-409C-BE32-E72D297353CC}">
              <c16:uniqueId val="{00000003-3EB7-4896-A235-00C745157DD0}"/>
            </c:ext>
          </c:extLst>
        </c:ser>
        <c:ser>
          <c:idx val="3"/>
          <c:order val="4"/>
          <c:tx>
            <c:strRef>
              <c:f>Hoja1!$F$1</c:f>
              <c:strCache>
                <c:ptCount val="1"/>
                <c:pt idx="0">
                  <c:v>NS/NC</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Hoja1!$A$2:$A$4</c:f>
              <c:strCache>
                <c:ptCount val="3"/>
                <c:pt idx="0">
                  <c:v>18-24</c:v>
                </c:pt>
                <c:pt idx="1">
                  <c:v>25-34</c:v>
                </c:pt>
                <c:pt idx="2">
                  <c:v>35-45</c:v>
                </c:pt>
              </c:strCache>
            </c:strRef>
          </c:cat>
          <c:val>
            <c:numRef>
              <c:f>Hoja1!$F$2:$F$4</c:f>
              <c:numCache>
                <c:formatCode>####.0</c:formatCode>
                <c:ptCount val="3"/>
                <c:pt idx="0">
                  <c:v>4.9668874172185431</c:v>
                </c:pt>
                <c:pt idx="1">
                  <c:v>7.8156312625250512</c:v>
                </c:pt>
                <c:pt idx="2">
                  <c:v>4.1018387553041018</c:v>
                </c:pt>
              </c:numCache>
            </c:numRef>
          </c:val>
          <c:extLst>
            <c:ext xmlns:c16="http://schemas.microsoft.com/office/drawing/2014/chart" uri="{C3380CC4-5D6E-409C-BE32-E72D297353CC}">
              <c16:uniqueId val="{00000004-3EB7-4896-A235-00C745157DD0}"/>
            </c:ext>
          </c:extLst>
        </c:ser>
        <c:dLbls>
          <c:dLblPos val="ctr"/>
          <c:showLegendKey val="0"/>
          <c:showVal val="1"/>
          <c:showCatName val="0"/>
          <c:showSerName val="0"/>
          <c:showPercent val="0"/>
          <c:showBubbleSize val="0"/>
        </c:dLbls>
        <c:gapWidth val="79"/>
        <c:overlap val="100"/>
        <c:axId val="38975840"/>
        <c:axId val="2010557664"/>
      </c:barChart>
      <c:catAx>
        <c:axId val="389758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max val="1"/>
        </c:scaling>
        <c:delete val="1"/>
        <c:axPos val="t"/>
        <c:numFmt formatCode="0%" sourceLinked="1"/>
        <c:majorTickMark val="out"/>
        <c:minorTickMark val="none"/>
        <c:tickLblPos val="nextTo"/>
        <c:crossAx val="389758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1981397062206"/>
          <c:y val="0.18526898885186968"/>
          <c:w val="0.53541039277985003"/>
          <c:h val="0.71478773614990165"/>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573-4F04-8749-4B2CD13BD604}"/>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573-4F04-8749-4B2CD13BD604}"/>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573-4F04-8749-4B2CD13BD60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573-4F04-8749-4B2CD13BD604}"/>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8FA3B676-300D-435D-BAB9-1BD51FC61C4F}" type="VALUE">
                      <a:rPr lang="en-US" smtClean="0"/>
                      <a:pPr>
                        <a:defRPr sz="1800"/>
                      </a:pPr>
                      <a:t>[VALOR]</a:t>
                    </a:fld>
                    <a:endParaRPr lang="es-ES"/>
                  </a:p>
                </c:rich>
              </c:tx>
              <c:spPr>
                <a:solidFill>
                  <a:srgbClr val="00B05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73-4F04-8749-4B2CD13BD60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9DE2AD13-416A-45FC-B23D-613CE127C0E0}" type="VALUE">
                      <a:rPr lang="en-US" smtClean="0"/>
                      <a:pPr>
                        <a:defRPr sz="1800"/>
                      </a:pPr>
                      <a:t>[VALOR]</a:t>
                    </a:fld>
                    <a:endParaRPr lang="es-ES"/>
                  </a:p>
                </c:rich>
              </c:tx>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73-4F04-8749-4B2CD13BD604}"/>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49D992E6-D90B-4970-AC0B-4F9B81A3F410}" type="VALUE">
                      <a:rPr lang="en-US" smtClean="0"/>
                      <a:pPr>
                        <a:defRPr sz="1800"/>
                      </a:pPr>
                      <a:t>[VALOR]</a:t>
                    </a:fld>
                    <a:endParaRPr lang="es-ES"/>
                  </a:p>
                </c:rich>
              </c:tx>
              <c:spPr>
                <a:solidFill>
                  <a:schemeClr val="bg1">
                    <a:lumMod val="6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573-4F04-8749-4B2CD13BD60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Sí</c:v>
                </c:pt>
                <c:pt idx="1">
                  <c:v>No</c:v>
                </c:pt>
                <c:pt idx="2">
                  <c:v>No sabe</c:v>
                </c:pt>
              </c:strCache>
            </c:strRef>
          </c:cat>
          <c:val>
            <c:numRef>
              <c:f>Hoja1!$B$2:$B$4</c:f>
              <c:numCache>
                <c:formatCode>General</c:formatCode>
                <c:ptCount val="3"/>
                <c:pt idx="0">
                  <c:v>87.4</c:v>
                </c:pt>
                <c:pt idx="1">
                  <c:v>7.7</c:v>
                </c:pt>
                <c:pt idx="2">
                  <c:v>4.9000000000000004</c:v>
                </c:pt>
              </c:numCache>
            </c:numRef>
          </c:val>
          <c:extLst>
            <c:ext xmlns:c16="http://schemas.microsoft.com/office/drawing/2014/chart" uri="{C3380CC4-5D6E-409C-BE32-E72D297353CC}">
              <c16:uniqueId val="{00000008-3573-4F04-8749-4B2CD13BD60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74217341253395941"/>
          <c:y val="0.29701063390151056"/>
          <c:w val="0.19183807135473979"/>
          <c:h val="0.4313090350740628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9696557032475"/>
          <c:y val="0.10313952400578669"/>
          <c:w val="0.48906461796189299"/>
          <c:h val="0.85719142829967998"/>
        </c:manualLayout>
      </c:layout>
      <c:barChart>
        <c:barDir val="bar"/>
        <c:grouping val="clustered"/>
        <c:varyColors val="0"/>
        <c:ser>
          <c:idx val="0"/>
          <c:order val="0"/>
          <c:tx>
            <c:strRef>
              <c:f>Hoja1!$B$1</c:f>
              <c:strCache>
                <c:ptCount val="1"/>
                <c:pt idx="0">
                  <c:v>%</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Ayudas para conciliar la vida laboral y familiar</c:v>
                </c:pt>
                <c:pt idx="1">
                  <c:v>Políticas que proporcionen estabilidad laboral</c:v>
                </c:pt>
                <c:pt idx="2">
                  <c:v>Ayudas para acceder a la vivienda (compra, alquiler..)</c:v>
                </c:pt>
                <c:pt idx="3">
                  <c:v>Ayudas para hacer frente a los costes asociados a la crianza</c:v>
                </c:pt>
                <c:pt idx="4">
                  <c:v>Medidas fiscales de apoyo a las familias</c:v>
                </c:pt>
                <c:pt idx="5">
                  <c:v>Ayuda a tratamientos de reproducción asistida a personas que no dispongan de recursos económicos</c:v>
                </c:pt>
                <c:pt idx="6">
                  <c:v>Aumentar la red de guarderías de 0 a 3 años</c:v>
                </c:pt>
              </c:strCache>
            </c:strRef>
          </c:cat>
          <c:val>
            <c:numRef>
              <c:f>Hoja1!$B$2:$B$8</c:f>
              <c:numCache>
                <c:formatCode>General</c:formatCode>
                <c:ptCount val="7"/>
                <c:pt idx="0">
                  <c:v>62.8</c:v>
                </c:pt>
                <c:pt idx="1">
                  <c:v>54.9</c:v>
                </c:pt>
                <c:pt idx="2">
                  <c:v>47.8</c:v>
                </c:pt>
                <c:pt idx="3">
                  <c:v>31.8</c:v>
                </c:pt>
                <c:pt idx="4">
                  <c:v>25.6</c:v>
                </c:pt>
                <c:pt idx="5">
                  <c:v>17.100000000000001</c:v>
                </c:pt>
                <c:pt idx="6">
                  <c:v>15.5</c:v>
                </c:pt>
              </c:numCache>
            </c:numRef>
          </c:val>
          <c:extLst>
            <c:ext xmlns:c16="http://schemas.microsoft.com/office/drawing/2014/chart" uri="{C3380CC4-5D6E-409C-BE32-E72D297353CC}">
              <c16:uniqueId val="{00000003-D77E-4DCF-A458-006DDFC1666A}"/>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General"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33440662738786"/>
          <c:y val="0.10313952400578669"/>
          <c:w val="0.48980559471731805"/>
          <c:h val="0.89686047599421337"/>
        </c:manualLayout>
      </c:layout>
      <c:barChart>
        <c:barDir val="bar"/>
        <c:grouping val="clustered"/>
        <c:varyColors val="0"/>
        <c:ser>
          <c:idx val="0"/>
          <c:order val="0"/>
          <c:tx>
            <c:strRef>
              <c:f>Hoja1!$B$1</c:f>
              <c:strCache>
                <c:ptCount val="1"/>
                <c:pt idx="0">
                  <c:v>Hombre</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Ayudas para conciliar la vida laboral y familiar</c:v>
                </c:pt>
                <c:pt idx="1">
                  <c:v>Políticas que proporcionen estabilidad laboral</c:v>
                </c:pt>
                <c:pt idx="2">
                  <c:v>Ayudas para acceder a la vivienda (compra, alquiler..)</c:v>
                </c:pt>
                <c:pt idx="3">
                  <c:v>Ayudas para hacer frente a los costes asociados a la crianza</c:v>
                </c:pt>
                <c:pt idx="4">
                  <c:v>Medidas fiscales de apoyo a las familias</c:v>
                </c:pt>
                <c:pt idx="5">
                  <c:v>Ayuda a tratamientos de reproducción asistida a personas que no dispongan de recursos económicos</c:v>
                </c:pt>
                <c:pt idx="6">
                  <c:v>Aumentar la red de guarderías de 0 a 3 años</c:v>
                </c:pt>
              </c:strCache>
            </c:strRef>
          </c:cat>
          <c:val>
            <c:numRef>
              <c:f>Hoja1!$B$2:$B$8</c:f>
              <c:numCache>
                <c:formatCode>0.0</c:formatCode>
                <c:ptCount val="7"/>
                <c:pt idx="0">
                  <c:v>59.4</c:v>
                </c:pt>
                <c:pt idx="1">
                  <c:v>56.5</c:v>
                </c:pt>
                <c:pt idx="2">
                  <c:v>45.6</c:v>
                </c:pt>
                <c:pt idx="3">
                  <c:v>29.2</c:v>
                </c:pt>
                <c:pt idx="4">
                  <c:v>31.5</c:v>
                </c:pt>
                <c:pt idx="5">
                  <c:v>12.8</c:v>
                </c:pt>
                <c:pt idx="6">
                  <c:v>14.9</c:v>
                </c:pt>
              </c:numCache>
            </c:numRef>
          </c:val>
          <c:extLst>
            <c:ext xmlns:c16="http://schemas.microsoft.com/office/drawing/2014/chart" uri="{C3380CC4-5D6E-409C-BE32-E72D297353CC}">
              <c16:uniqueId val="{00000003-D77E-4DCF-A458-006DDFC1666A}"/>
            </c:ext>
          </c:extLst>
        </c:ser>
        <c:ser>
          <c:idx val="1"/>
          <c:order val="1"/>
          <c:tx>
            <c:strRef>
              <c:f>Hoja1!$C$1</c:f>
              <c:strCache>
                <c:ptCount val="1"/>
                <c:pt idx="0">
                  <c:v>Mujer</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Ayudas para conciliar la vida laboral y familiar</c:v>
                </c:pt>
                <c:pt idx="1">
                  <c:v>Políticas que proporcionen estabilidad laboral</c:v>
                </c:pt>
                <c:pt idx="2">
                  <c:v>Ayudas para acceder a la vivienda (compra, alquiler..)</c:v>
                </c:pt>
                <c:pt idx="3">
                  <c:v>Ayudas para hacer frente a los costes asociados a la crianza</c:v>
                </c:pt>
                <c:pt idx="4">
                  <c:v>Medidas fiscales de apoyo a las familias</c:v>
                </c:pt>
                <c:pt idx="5">
                  <c:v>Ayuda a tratamientos de reproducción asistida a personas que no dispongan de recursos económicos</c:v>
                </c:pt>
                <c:pt idx="6">
                  <c:v>Aumentar la red de guarderías de 0 a 3 años</c:v>
                </c:pt>
              </c:strCache>
            </c:strRef>
          </c:cat>
          <c:val>
            <c:numRef>
              <c:f>Hoja1!$C$2:$C$8</c:f>
              <c:numCache>
                <c:formatCode>0.0</c:formatCode>
                <c:ptCount val="7"/>
                <c:pt idx="0">
                  <c:v>65.7</c:v>
                </c:pt>
                <c:pt idx="1">
                  <c:v>53.5</c:v>
                </c:pt>
                <c:pt idx="2">
                  <c:v>49.6</c:v>
                </c:pt>
                <c:pt idx="3">
                  <c:v>34</c:v>
                </c:pt>
                <c:pt idx="4">
                  <c:v>20.6</c:v>
                </c:pt>
                <c:pt idx="5">
                  <c:v>20.9</c:v>
                </c:pt>
                <c:pt idx="6">
                  <c:v>15.9</c:v>
                </c:pt>
              </c:numCache>
            </c:numRef>
          </c:val>
          <c:extLst>
            <c:ext xmlns:c16="http://schemas.microsoft.com/office/drawing/2014/chart" uri="{C3380CC4-5D6E-409C-BE32-E72D297353CC}">
              <c16:uniqueId val="{00000000-464A-4279-B418-E42B41B77F30}"/>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ayout>
        <c:manualLayout>
          <c:xMode val="edge"/>
          <c:yMode val="edge"/>
          <c:x val="0.26643047844526596"/>
          <c:y val="3.1304706630610683E-2"/>
          <c:w val="0.47942012473999268"/>
          <c:h val="5.0795974512892854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7687199894847"/>
          <c:y val="0"/>
          <c:w val="0.79406953364539046"/>
          <c:h val="0.97757373061324948"/>
        </c:manualLayout>
      </c:layout>
      <c:barChart>
        <c:barDir val="bar"/>
        <c:grouping val="percentStacked"/>
        <c:varyColors val="0"/>
        <c:ser>
          <c:idx val="0"/>
          <c:order val="0"/>
          <c:tx>
            <c:strRef>
              <c:f>Hoja1!$B$1</c:f>
              <c:strCache>
                <c:ptCount val="1"/>
                <c:pt idx="0">
                  <c:v>Sí</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Hoja1!$B$2:$B$3</c:f>
              <c:numCache>
                <c:formatCode>0.0</c:formatCode>
                <c:ptCount val="2"/>
                <c:pt idx="0">
                  <c:v>84.466019417475735</c:v>
                </c:pt>
                <c:pt idx="1">
                  <c:v>90.088945362134695</c:v>
                </c:pt>
              </c:numCache>
            </c:numRef>
          </c:val>
          <c:extLst>
            <c:ext xmlns:c16="http://schemas.microsoft.com/office/drawing/2014/chart" uri="{C3380CC4-5D6E-409C-BE32-E72D297353CC}">
              <c16:uniqueId val="{00000000-1075-49BD-9207-795A22FE3D65}"/>
            </c:ext>
          </c:extLst>
        </c:ser>
        <c:ser>
          <c:idx val="5"/>
          <c:order val="1"/>
          <c:tx>
            <c:strRef>
              <c:f>Hoja1!$C$1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Hoja1!$C$2:$C$3</c:f>
              <c:numCache>
                <c:formatCode>0.0</c:formatCode>
                <c:ptCount val="2"/>
                <c:pt idx="0">
                  <c:v>9.7087378640776691</c:v>
                </c:pt>
                <c:pt idx="1">
                  <c:v>5.8449809402795427</c:v>
                </c:pt>
              </c:numCache>
            </c:numRef>
          </c:val>
          <c:extLst>
            <c:ext xmlns:c16="http://schemas.microsoft.com/office/drawing/2014/chart" uri="{C3380CC4-5D6E-409C-BE32-E72D297353CC}">
              <c16:uniqueId val="{00000001-1075-49BD-9207-795A22FE3D65}"/>
            </c:ext>
          </c:extLst>
        </c:ser>
        <c:ser>
          <c:idx val="1"/>
          <c:order val="2"/>
          <c:tx>
            <c:strRef>
              <c:f>Hoja1!$D$1</c:f>
              <c:strCache>
                <c:ptCount val="1"/>
                <c:pt idx="0">
                  <c:v>No sabe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Hombre</c:v>
                </c:pt>
                <c:pt idx="1">
                  <c:v>Mujer</c:v>
                </c:pt>
              </c:strCache>
            </c:strRef>
          </c:cat>
          <c:val>
            <c:numRef>
              <c:f>Hoja1!$D$2:$D$3</c:f>
              <c:numCache>
                <c:formatCode>0.0</c:formatCode>
                <c:ptCount val="2"/>
                <c:pt idx="0">
                  <c:v>5.825242718446602</c:v>
                </c:pt>
                <c:pt idx="1">
                  <c:v>4.066073697585769</c:v>
                </c:pt>
              </c:numCache>
            </c:numRef>
          </c:val>
          <c:extLst>
            <c:ext xmlns:c16="http://schemas.microsoft.com/office/drawing/2014/chart" uri="{C3380CC4-5D6E-409C-BE32-E72D297353CC}">
              <c16:uniqueId val="{00000002-1075-49BD-9207-795A22FE3D65}"/>
            </c:ext>
          </c:extLst>
        </c:ser>
        <c:dLbls>
          <c:dLblPos val="ctr"/>
          <c:showLegendKey val="0"/>
          <c:showVal val="1"/>
          <c:showCatName val="0"/>
          <c:showSerName val="0"/>
          <c:showPercent val="0"/>
          <c:showBubbleSize val="0"/>
        </c:dLbls>
        <c:gapWidth val="79"/>
        <c:overlap val="100"/>
        <c:axId val="38975840"/>
        <c:axId val="2010557664"/>
      </c:barChart>
      <c:catAx>
        <c:axId val="389758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none" spc="120" normalizeH="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max val="1"/>
        </c:scaling>
        <c:delete val="1"/>
        <c:axPos val="b"/>
        <c:numFmt formatCode="0%" sourceLinked="1"/>
        <c:majorTickMark val="out"/>
        <c:minorTickMark val="none"/>
        <c:tickLblPos val="nextTo"/>
        <c:crossAx val="389758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33440662738786"/>
          <c:y val="0.10313952400578669"/>
          <c:w val="0.48980559471731805"/>
          <c:h val="0.89686047599421337"/>
        </c:manualLayout>
      </c:layout>
      <c:barChart>
        <c:barDir val="bar"/>
        <c:grouping val="clustered"/>
        <c:varyColors val="0"/>
        <c:ser>
          <c:idx val="0"/>
          <c:order val="0"/>
          <c:tx>
            <c:strRef>
              <c:f>Hoja1!$B$1</c:f>
              <c:strCache>
                <c:ptCount val="1"/>
                <c:pt idx="0">
                  <c:v>Sin hijos</c:v>
                </c:pt>
              </c:strCache>
            </c:strRef>
          </c:tx>
          <c:spPr>
            <a:solidFill>
              <a:schemeClr val="tx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Ayudas para conciliar la vida laboral y familiar</c:v>
                </c:pt>
                <c:pt idx="1">
                  <c:v>Políticas que proporcionen estabilidad laboral</c:v>
                </c:pt>
                <c:pt idx="2">
                  <c:v>Ayudas para acceder a la vivienda (compra, alquiler...)</c:v>
                </c:pt>
                <c:pt idx="3">
                  <c:v>Ayudas para hacer frente a los costes asociados a la crianza  </c:v>
                </c:pt>
                <c:pt idx="4">
                  <c:v>Medidas fiscales de apoyo a las familias </c:v>
                </c:pt>
                <c:pt idx="5">
                  <c:v>Ayuda a tratamientos de reproducción asistida a personas que no dispongan de recursos económicos</c:v>
                </c:pt>
                <c:pt idx="6">
                  <c:v>Aumentar la red de guarderías de 0 a 3 años</c:v>
                </c:pt>
              </c:strCache>
            </c:strRef>
          </c:cat>
          <c:val>
            <c:numRef>
              <c:f>Hoja1!$B$2:$B$8</c:f>
              <c:numCache>
                <c:formatCode>0.0</c:formatCode>
                <c:ptCount val="7"/>
                <c:pt idx="0">
                  <c:v>66.204506065857885</c:v>
                </c:pt>
                <c:pt idx="1">
                  <c:v>49.740034662045062</c:v>
                </c:pt>
                <c:pt idx="2">
                  <c:v>41.767764298093581</c:v>
                </c:pt>
                <c:pt idx="3">
                  <c:v>32.928942807625653</c:v>
                </c:pt>
                <c:pt idx="4">
                  <c:v>32.40901213171577</c:v>
                </c:pt>
                <c:pt idx="5">
                  <c:v>14.731369150779896</c:v>
                </c:pt>
                <c:pt idx="6">
                  <c:v>20.27729636048527</c:v>
                </c:pt>
              </c:numCache>
            </c:numRef>
          </c:val>
          <c:extLst>
            <c:ext xmlns:c16="http://schemas.microsoft.com/office/drawing/2014/chart" uri="{C3380CC4-5D6E-409C-BE32-E72D297353CC}">
              <c16:uniqueId val="{00000003-D77E-4DCF-A458-006DDFC1666A}"/>
            </c:ext>
          </c:extLst>
        </c:ser>
        <c:ser>
          <c:idx val="1"/>
          <c:order val="1"/>
          <c:tx>
            <c:strRef>
              <c:f>Hoja1!$C$1</c:f>
              <c:strCache>
                <c:ptCount val="1"/>
                <c:pt idx="0">
                  <c:v>Con hijos</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Ayudas para conciliar la vida laboral y familiar</c:v>
                </c:pt>
                <c:pt idx="1">
                  <c:v>Políticas que proporcionen estabilidad laboral</c:v>
                </c:pt>
                <c:pt idx="2">
                  <c:v>Ayudas para acceder a la vivienda (compra, alquiler...)</c:v>
                </c:pt>
                <c:pt idx="3">
                  <c:v>Ayudas para hacer frente a los costes asociados a la crianza  </c:v>
                </c:pt>
                <c:pt idx="4">
                  <c:v>Medidas fiscales de apoyo a las familias </c:v>
                </c:pt>
                <c:pt idx="5">
                  <c:v>Ayuda a tratamientos de reproducción asistida a personas que no dispongan de recursos económicos</c:v>
                </c:pt>
                <c:pt idx="6">
                  <c:v>Aumentar la red de guarderías de 0 a 3 años</c:v>
                </c:pt>
              </c:strCache>
            </c:strRef>
          </c:cat>
          <c:val>
            <c:numRef>
              <c:f>Hoja1!$C$2:$C$8</c:f>
              <c:numCache>
                <c:formatCode>0.0</c:formatCode>
                <c:ptCount val="7"/>
                <c:pt idx="0">
                  <c:v>60.1889338731444</c:v>
                </c:pt>
                <c:pt idx="1">
                  <c:v>58.83940620782726</c:v>
                </c:pt>
                <c:pt idx="2">
                  <c:v>52.496626180836699</c:v>
                </c:pt>
                <c:pt idx="3">
                  <c:v>30.904183535762481</c:v>
                </c:pt>
                <c:pt idx="4">
                  <c:v>20.3778677462888</c:v>
                </c:pt>
                <c:pt idx="5">
                  <c:v>19.02834008097166</c:v>
                </c:pt>
                <c:pt idx="6">
                  <c:v>11.740890688259109</c:v>
                </c:pt>
              </c:numCache>
            </c:numRef>
          </c:val>
          <c:extLst>
            <c:ext xmlns:c16="http://schemas.microsoft.com/office/drawing/2014/chart" uri="{C3380CC4-5D6E-409C-BE32-E72D297353CC}">
              <c16:uniqueId val="{00000000-5B7F-4EF8-8269-630773C2E0CA}"/>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ayout>
        <c:manualLayout>
          <c:xMode val="edge"/>
          <c:yMode val="edge"/>
          <c:x val="0.35333214392163864"/>
          <c:y val="1.9986477538365389E-2"/>
          <c:w val="0.399241988279883"/>
          <c:h val="7.72051757281319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07687199894847"/>
          <c:y val="0"/>
          <c:w val="0.79406953364539046"/>
          <c:h val="0.97757373061324948"/>
        </c:manualLayout>
      </c:layout>
      <c:barChart>
        <c:barDir val="bar"/>
        <c:grouping val="percentStacked"/>
        <c:varyColors val="0"/>
        <c:ser>
          <c:idx val="0"/>
          <c:order val="0"/>
          <c:tx>
            <c:strRef>
              <c:f>Hoja1!$B$1</c:f>
              <c:strCache>
                <c:ptCount val="1"/>
                <c:pt idx="0">
                  <c:v>Sí</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Con hijos</c:v>
                </c:pt>
                <c:pt idx="1">
                  <c:v>Sin hijos</c:v>
                </c:pt>
              </c:strCache>
            </c:strRef>
          </c:cat>
          <c:val>
            <c:numRef>
              <c:f>Hoja1!$B$2:$B$3</c:f>
              <c:numCache>
                <c:formatCode>0.0</c:formatCode>
                <c:ptCount val="2"/>
                <c:pt idx="0">
                  <c:v>90.438871473354226</c:v>
                </c:pt>
                <c:pt idx="1">
                  <c:v>85.172413793103445</c:v>
                </c:pt>
              </c:numCache>
            </c:numRef>
          </c:val>
          <c:extLst>
            <c:ext xmlns:c16="http://schemas.microsoft.com/office/drawing/2014/chart" uri="{C3380CC4-5D6E-409C-BE32-E72D297353CC}">
              <c16:uniqueId val="{00000000-1075-49BD-9207-795A22FE3D65}"/>
            </c:ext>
          </c:extLst>
        </c:ser>
        <c:ser>
          <c:idx val="5"/>
          <c:order val="1"/>
          <c:tx>
            <c:strRef>
              <c:f>Hoja1!$C$1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Con hijos</c:v>
                </c:pt>
                <c:pt idx="1">
                  <c:v>Sin hijos</c:v>
                </c:pt>
              </c:strCache>
            </c:strRef>
          </c:cat>
          <c:val>
            <c:numRef>
              <c:f>Hoja1!$C$2:$C$3</c:f>
              <c:numCache>
                <c:formatCode>0.0</c:formatCode>
                <c:ptCount val="2"/>
                <c:pt idx="0">
                  <c:v>5.4858934169279001</c:v>
                </c:pt>
                <c:pt idx="1">
                  <c:v>9.3103448275862064</c:v>
                </c:pt>
              </c:numCache>
            </c:numRef>
          </c:val>
          <c:extLst>
            <c:ext xmlns:c16="http://schemas.microsoft.com/office/drawing/2014/chart" uri="{C3380CC4-5D6E-409C-BE32-E72D297353CC}">
              <c16:uniqueId val="{00000001-1075-49BD-9207-795A22FE3D65}"/>
            </c:ext>
          </c:extLst>
        </c:ser>
        <c:ser>
          <c:idx val="1"/>
          <c:order val="2"/>
          <c:tx>
            <c:strRef>
              <c:f>Hoja1!$D$1</c:f>
              <c:strCache>
                <c:ptCount val="1"/>
                <c:pt idx="0">
                  <c:v>No sabe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Con hijos</c:v>
                </c:pt>
                <c:pt idx="1">
                  <c:v>Sin hijos</c:v>
                </c:pt>
              </c:strCache>
            </c:strRef>
          </c:cat>
          <c:val>
            <c:numRef>
              <c:f>Hoja1!$D$2:$D$3</c:f>
              <c:numCache>
                <c:formatCode>0.0</c:formatCode>
                <c:ptCount val="2"/>
                <c:pt idx="0">
                  <c:v>4.0752351097178687</c:v>
                </c:pt>
                <c:pt idx="1">
                  <c:v>5.5172413793103452</c:v>
                </c:pt>
              </c:numCache>
            </c:numRef>
          </c:val>
          <c:extLst>
            <c:ext xmlns:c16="http://schemas.microsoft.com/office/drawing/2014/chart" uri="{C3380CC4-5D6E-409C-BE32-E72D297353CC}">
              <c16:uniqueId val="{00000002-1075-49BD-9207-795A22FE3D65}"/>
            </c:ext>
          </c:extLst>
        </c:ser>
        <c:dLbls>
          <c:dLblPos val="ctr"/>
          <c:showLegendKey val="0"/>
          <c:showVal val="1"/>
          <c:showCatName val="0"/>
          <c:showSerName val="0"/>
          <c:showPercent val="0"/>
          <c:showBubbleSize val="0"/>
        </c:dLbls>
        <c:gapWidth val="79"/>
        <c:overlap val="100"/>
        <c:axId val="38975840"/>
        <c:axId val="2010557664"/>
      </c:barChart>
      <c:catAx>
        <c:axId val="389758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none" spc="120" normalizeH="0" baseline="0">
                <a:solidFill>
                  <a:schemeClr val="tx1">
                    <a:lumMod val="65000"/>
                    <a:lumOff val="35000"/>
                  </a:schemeClr>
                </a:solidFill>
                <a:latin typeface="+mn-lt"/>
                <a:ea typeface="+mn-ea"/>
                <a:cs typeface="+mn-cs"/>
              </a:defRPr>
            </a:pPr>
            <a:endParaRPr lang="es-ES"/>
          </a:p>
        </c:txPr>
        <c:crossAx val="2010557664"/>
        <c:crosses val="autoZero"/>
        <c:auto val="1"/>
        <c:lblAlgn val="ctr"/>
        <c:lblOffset val="100"/>
        <c:noMultiLvlLbl val="0"/>
      </c:catAx>
      <c:valAx>
        <c:axId val="2010557664"/>
        <c:scaling>
          <c:orientation val="minMax"/>
          <c:max val="1"/>
        </c:scaling>
        <c:delete val="1"/>
        <c:axPos val="b"/>
        <c:numFmt formatCode="0%" sourceLinked="1"/>
        <c:majorTickMark val="out"/>
        <c:minorTickMark val="none"/>
        <c:tickLblPos val="nextTo"/>
        <c:crossAx val="38975840"/>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04439764668056"/>
          <c:y val="7.10616009037182E-2"/>
          <c:w val="0.70595560235331944"/>
          <c:h val="0.91641051903734705"/>
        </c:manualLayout>
      </c:layout>
      <c:barChart>
        <c:barDir val="bar"/>
        <c:grouping val="percentStacked"/>
        <c:varyColors val="0"/>
        <c:ser>
          <c:idx val="0"/>
          <c:order val="0"/>
          <c:tx>
            <c:strRef>
              <c:f>Hoja1!$B$1</c:f>
              <c:strCache>
                <c:ptCount val="1"/>
                <c:pt idx="0">
                  <c:v>Sí</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Transporte público </c:v>
                </c:pt>
                <c:pt idx="1">
                  <c:v>Parques y zonas verdes</c:v>
                </c:pt>
                <c:pt idx="2">
                  <c:v>Centros de salud</c:v>
                </c:pt>
                <c:pt idx="3">
                  <c:v>Colegios/institutos </c:v>
                </c:pt>
                <c:pt idx="4">
                  <c:v>Equipamientos comerciales</c:v>
                </c:pt>
                <c:pt idx="5">
                  <c:v>Instalaciones deportivas</c:v>
                </c:pt>
                <c:pt idx="6">
                  <c:v>Presencial policial en las calles</c:v>
                </c:pt>
                <c:pt idx="7">
                  <c:v>Guarderías (0-3 años)</c:v>
                </c:pt>
                <c:pt idx="8">
                  <c:v>Aparcamiento </c:v>
                </c:pt>
                <c:pt idx="9">
                  <c:v>Equipamientos de ocio (cines, teatros, discotecas…)</c:v>
                </c:pt>
              </c:strCache>
            </c:strRef>
          </c:cat>
          <c:val>
            <c:numRef>
              <c:f>Hoja1!$B$2:$B$11</c:f>
              <c:numCache>
                <c:formatCode>####.0</c:formatCode>
                <c:ptCount val="10"/>
                <c:pt idx="0">
                  <c:v>91.710875331564992</c:v>
                </c:pt>
                <c:pt idx="1">
                  <c:v>85.941644562334218</c:v>
                </c:pt>
                <c:pt idx="2">
                  <c:v>84.283819628647208</c:v>
                </c:pt>
                <c:pt idx="3">
                  <c:v>84.217506631299742</c:v>
                </c:pt>
                <c:pt idx="4">
                  <c:v>78.050397877984082</c:v>
                </c:pt>
                <c:pt idx="5">
                  <c:v>70.291777188328908</c:v>
                </c:pt>
                <c:pt idx="6">
                  <c:v>65.251989389920425</c:v>
                </c:pt>
                <c:pt idx="7">
                  <c:v>58.554376657824932</c:v>
                </c:pt>
                <c:pt idx="8">
                  <c:v>58.421750663129977</c:v>
                </c:pt>
                <c:pt idx="9">
                  <c:v>49.668435013262602</c:v>
                </c:pt>
              </c:numCache>
            </c:numRef>
          </c:val>
          <c:extLst>
            <c:ext xmlns:c16="http://schemas.microsoft.com/office/drawing/2014/chart" uri="{C3380CC4-5D6E-409C-BE32-E72D297353CC}">
              <c16:uniqueId val="{00000000-46AE-4555-AEE7-FEFD9B36E38F}"/>
            </c:ext>
          </c:extLst>
        </c:ser>
        <c:ser>
          <c:idx val="1"/>
          <c:order val="1"/>
          <c:tx>
            <c:strRef>
              <c:f>Hoja1!$C$1</c:f>
              <c:strCache>
                <c:ptCount val="1"/>
                <c:pt idx="0">
                  <c:v>No</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Transporte público </c:v>
                </c:pt>
                <c:pt idx="1">
                  <c:v>Parques y zonas verdes</c:v>
                </c:pt>
                <c:pt idx="2">
                  <c:v>Centros de salud</c:v>
                </c:pt>
                <c:pt idx="3">
                  <c:v>Colegios/institutos </c:v>
                </c:pt>
                <c:pt idx="4">
                  <c:v>Equipamientos comerciales</c:v>
                </c:pt>
                <c:pt idx="5">
                  <c:v>Instalaciones deportivas</c:v>
                </c:pt>
                <c:pt idx="6">
                  <c:v>Presencial policial en las calles</c:v>
                </c:pt>
                <c:pt idx="7">
                  <c:v>Guarderías (0-3 años)</c:v>
                </c:pt>
                <c:pt idx="8">
                  <c:v>Aparcamiento </c:v>
                </c:pt>
                <c:pt idx="9">
                  <c:v>Equipamientos de ocio (cines, teatros, discotecas…)</c:v>
                </c:pt>
              </c:strCache>
            </c:strRef>
          </c:cat>
          <c:val>
            <c:numRef>
              <c:f>Hoja1!$C$2:$C$11</c:f>
              <c:numCache>
                <c:formatCode>####.0</c:formatCode>
                <c:ptCount val="10"/>
                <c:pt idx="0">
                  <c:v>7.4933687002652523</c:v>
                </c:pt>
                <c:pt idx="1">
                  <c:v>13.262599469496021</c:v>
                </c:pt>
                <c:pt idx="2">
                  <c:v>14.058355437665783</c:v>
                </c:pt>
                <c:pt idx="3">
                  <c:v>10.145888594164456</c:v>
                </c:pt>
                <c:pt idx="4">
                  <c:v>18.435013262599469</c:v>
                </c:pt>
                <c:pt idx="5">
                  <c:v>24.53580901856764</c:v>
                </c:pt>
                <c:pt idx="6">
                  <c:v>28.249336870026525</c:v>
                </c:pt>
                <c:pt idx="7">
                  <c:v>18.103448275862068</c:v>
                </c:pt>
                <c:pt idx="8">
                  <c:v>38.063660477453581</c:v>
                </c:pt>
                <c:pt idx="9">
                  <c:v>45.291777188328915</c:v>
                </c:pt>
              </c:numCache>
            </c:numRef>
          </c:val>
          <c:extLst>
            <c:ext xmlns:c16="http://schemas.microsoft.com/office/drawing/2014/chart" uri="{C3380CC4-5D6E-409C-BE32-E72D297353CC}">
              <c16:uniqueId val="{00000001-46AE-4555-AEE7-FEFD9B36E38F}"/>
            </c:ext>
          </c:extLst>
        </c:ser>
        <c:ser>
          <c:idx val="2"/>
          <c:order val="2"/>
          <c:tx>
            <c:strRef>
              <c:f>Hoja1!$D$1</c:f>
              <c:strCache>
                <c:ptCount val="1"/>
                <c:pt idx="0">
                  <c:v>NS/NC</c:v>
                </c:pt>
              </c:strCache>
            </c:strRef>
          </c:tx>
          <c:spPr>
            <a:solidFill>
              <a:schemeClr val="bg1">
                <a:lumMod val="65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Transporte público </c:v>
                </c:pt>
                <c:pt idx="1">
                  <c:v>Parques y zonas verdes</c:v>
                </c:pt>
                <c:pt idx="2">
                  <c:v>Centros de salud</c:v>
                </c:pt>
                <c:pt idx="3">
                  <c:v>Colegios/institutos </c:v>
                </c:pt>
                <c:pt idx="4">
                  <c:v>Equipamientos comerciales</c:v>
                </c:pt>
                <c:pt idx="5">
                  <c:v>Instalaciones deportivas</c:v>
                </c:pt>
                <c:pt idx="6">
                  <c:v>Presencial policial en las calles</c:v>
                </c:pt>
                <c:pt idx="7">
                  <c:v>Guarderías (0-3 años)</c:v>
                </c:pt>
                <c:pt idx="8">
                  <c:v>Aparcamiento </c:v>
                </c:pt>
                <c:pt idx="9">
                  <c:v>Equipamientos de ocio (cines, teatros, discotecas…)</c:v>
                </c:pt>
              </c:strCache>
            </c:strRef>
          </c:cat>
          <c:val>
            <c:numRef>
              <c:f>Hoja1!$D$2:$D$11</c:f>
              <c:numCache>
                <c:formatCode>####.0</c:formatCode>
                <c:ptCount val="10"/>
                <c:pt idx="0">
                  <c:v>0.79575596816976124</c:v>
                </c:pt>
                <c:pt idx="1">
                  <c:v>0.79575596816976124</c:v>
                </c:pt>
                <c:pt idx="2">
                  <c:v>1.6578249336870026</c:v>
                </c:pt>
                <c:pt idx="3">
                  <c:v>5.636604774535809</c:v>
                </c:pt>
                <c:pt idx="4">
                  <c:v>3.5145888594164458</c:v>
                </c:pt>
                <c:pt idx="5">
                  <c:v>5.1724137931034484</c:v>
                </c:pt>
                <c:pt idx="6">
                  <c:v>6.4986737400530501</c:v>
                </c:pt>
                <c:pt idx="7">
                  <c:v>23.342175066312997</c:v>
                </c:pt>
                <c:pt idx="8">
                  <c:v>3.5145888594164458</c:v>
                </c:pt>
                <c:pt idx="9">
                  <c:v>5.0397877984084882</c:v>
                </c:pt>
              </c:numCache>
            </c:numRef>
          </c:val>
          <c:extLst>
            <c:ext xmlns:c16="http://schemas.microsoft.com/office/drawing/2014/chart" uri="{C3380CC4-5D6E-409C-BE32-E72D297353CC}">
              <c16:uniqueId val="{00000002-46AE-4555-AEE7-FEFD9B36E38F}"/>
            </c:ext>
          </c:extLst>
        </c:ser>
        <c:dLbls>
          <c:showLegendKey val="0"/>
          <c:showVal val="0"/>
          <c:showCatName val="0"/>
          <c:showSerName val="0"/>
          <c:showPercent val="0"/>
          <c:showBubbleSize val="0"/>
        </c:dLbls>
        <c:gapWidth val="71"/>
        <c:overlap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 sourceLinked="1"/>
        <c:majorTickMark val="none"/>
        <c:minorTickMark val="none"/>
        <c:tickLblPos val="nextTo"/>
        <c:crossAx val="12917939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rgbClr val="208C44"/>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44231922559706832"/>
          <c:y val="3.780362102240548E-4"/>
          <c:w val="0.42987831330621878"/>
          <c:h val="5.576076865081983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57722675003499"/>
          <c:y val="0.23121833478196246"/>
          <c:w val="0.48923418336833946"/>
          <c:h val="0.73978625128795583"/>
        </c:manualLayout>
      </c:layout>
      <c:pieChart>
        <c:varyColors val="1"/>
        <c:ser>
          <c:idx val="0"/>
          <c:order val="0"/>
          <c:tx>
            <c:strRef>
              <c:f>Hoja1!$B$1</c:f>
              <c:strCache>
                <c:ptCount val="1"/>
                <c:pt idx="0">
                  <c:v>%</c:v>
                </c:pt>
              </c:strCache>
            </c:strRef>
          </c:tx>
          <c:spPr>
            <a:ln>
              <a:noFill/>
            </a:ln>
          </c:spPr>
          <c:dPt>
            <c:idx val="0"/>
            <c:bubble3D val="0"/>
            <c:spPr>
              <a:solidFill>
                <a:schemeClr val="accent6">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B07-4FC2-AF9E-D9ACC8650AE0}"/>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B07-4FC2-AF9E-D9ACC8650AE0}"/>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B07-4FC2-AF9E-D9ACC8650AE0}"/>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B07-4FC2-AF9E-D9ACC8650AE0}"/>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B07-4FC2-AF9E-D9ACC8650AE0}"/>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7F87FCB4-E6DE-4EB4-8D69-3139902524CA}" type="VALUE">
                      <a:rPr lang="en-US" smtClean="0"/>
                      <a:pPr>
                        <a:defRPr sz="1800"/>
                      </a:pPr>
                      <a:t>[VALOR]</a:t>
                    </a:fld>
                    <a:endParaRPr lang="es-ES"/>
                  </a:p>
                </c:rich>
              </c:tx>
              <c:spPr>
                <a:solidFill>
                  <a:schemeClr val="accent6">
                    <a:lumMod val="75000"/>
                  </a:schemeClr>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07-4FC2-AF9E-D9ACC8650AE0}"/>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96C5FFF8-8317-485A-9EF4-FD1E58EB6DAD}" type="VALUE">
                      <a:rPr lang="en-US" smtClean="0"/>
                      <a:pPr>
                        <a:defRPr sz="1800"/>
                      </a:pPr>
                      <a:t>[VALOR]</a:t>
                    </a:fld>
                    <a:endParaRPr lang="es-ES"/>
                  </a:p>
                </c:rich>
              </c:tx>
              <c:spPr>
                <a:solidFill>
                  <a:schemeClr val="accent5"/>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07-4FC2-AF9E-D9ACC8650AE0}"/>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5BD805A3-CBE6-4CBD-BBE3-B64FA801BE5F}" type="VALUE">
                      <a:rPr lang="en-US" smtClean="0"/>
                      <a:pPr>
                        <a:defRPr sz="1800"/>
                      </a:pPr>
                      <a:t>[VALOR]</a:t>
                    </a:fld>
                    <a:endParaRPr lang="es-ES"/>
                  </a:p>
                </c:rich>
              </c:tx>
              <c:spPr>
                <a:solidFill>
                  <a:schemeClr val="accent4"/>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07-4FC2-AF9E-D9ACC8650AE0}"/>
                </c:ext>
              </c:extLst>
            </c:dLbl>
            <c:dLbl>
              <c:idx val="3"/>
              <c:tx>
                <c:rich>
                  <a:bodyPr/>
                  <a:lstStyle/>
                  <a:p>
                    <a:fld id="{BF6585D4-665D-4B2E-B117-10971FA9F4B0}"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07-4FC2-AF9E-D9ACC8650AE0}"/>
                </c:ext>
              </c:extLst>
            </c:dLbl>
            <c:dLbl>
              <c:idx val="4"/>
              <c:tx>
                <c:rich>
                  <a:bodyPr/>
                  <a:lstStyle/>
                  <a:p>
                    <a:fld id="{7916D819-A308-4433-8F94-9D24403CB7C2}"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B07-4FC2-AF9E-D9ACC8650AE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18-24</c:v>
                </c:pt>
                <c:pt idx="1">
                  <c:v>25-34</c:v>
                </c:pt>
                <c:pt idx="2">
                  <c:v>35-45</c:v>
                </c:pt>
              </c:strCache>
            </c:strRef>
          </c:cat>
          <c:val>
            <c:numRef>
              <c:f>Hoja1!$B$2:$B$4</c:f>
              <c:numCache>
                <c:formatCode>0.0</c:formatCode>
                <c:ptCount val="3"/>
                <c:pt idx="0">
                  <c:v>20.026525198938991</c:v>
                </c:pt>
                <c:pt idx="1">
                  <c:v>33.090185676392572</c:v>
                </c:pt>
                <c:pt idx="2">
                  <c:v>46.883289124668437</c:v>
                </c:pt>
              </c:numCache>
            </c:numRef>
          </c:val>
          <c:extLst>
            <c:ext xmlns:c16="http://schemas.microsoft.com/office/drawing/2014/chart" uri="{C3380CC4-5D6E-409C-BE32-E72D297353CC}">
              <c16:uniqueId val="{0000000A-3B07-4FC2-AF9E-D9ACC8650AE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6">
                    <a:lumMod val="75000"/>
                  </a:schemeClr>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accent5">
                    <a:lumMod val="75000"/>
                  </a:schemeClr>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accent4"/>
                </a:solidFill>
                <a:latin typeface="+mn-lt"/>
                <a:ea typeface="+mn-ea"/>
                <a:cs typeface="+mn-cs"/>
              </a:defRPr>
            </a:pPr>
            <a:endParaRPr lang="es-ES"/>
          </a:p>
        </c:txPr>
      </c:legendEntry>
      <c:layout>
        <c:manualLayout>
          <c:xMode val="edge"/>
          <c:yMode val="edge"/>
          <c:x val="0.14025509656372906"/>
          <c:y val="6.9588993432196281E-2"/>
          <c:w val="0.76373213559299247"/>
          <c:h val="0.1512752388525761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90718180727862"/>
          <c:y val="0.15901768103576733"/>
          <c:w val="0.60561655976613837"/>
          <c:h val="0.73367594624341248"/>
        </c:manualLayout>
      </c:layout>
      <c:doughnutChart>
        <c:varyColors val="1"/>
        <c:ser>
          <c:idx val="0"/>
          <c:order val="0"/>
          <c:tx>
            <c:strRef>
              <c:f>Hoja1!$B$1</c:f>
              <c:strCache>
                <c:ptCount val="1"/>
                <c:pt idx="0">
                  <c:v>%</c:v>
                </c:pt>
              </c:strCache>
            </c:strRef>
          </c:tx>
          <c:dPt>
            <c:idx val="0"/>
            <c:bubble3D val="0"/>
            <c:spPr>
              <a:solidFill>
                <a:schemeClr val="accent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BC-47A9-9E69-0E8D8F96ED68}"/>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BC-47A9-9E69-0E8D8F96ED68}"/>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1BC-47A9-9E69-0E8D8F96ED6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1BC-47A9-9E69-0E8D8F96ED68}"/>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8FA3B676-300D-435D-BAB9-1BD51FC61C4F}" type="VALUE">
                      <a:rPr lang="en-US" smtClean="0"/>
                      <a:pPr>
                        <a:defRPr sz="1800"/>
                      </a:pPr>
                      <a:t>[VALOR]</a:t>
                    </a:fld>
                    <a:endParaRPr lang="es-ES"/>
                  </a:p>
                </c:rich>
              </c:tx>
              <c:spPr>
                <a:solidFill>
                  <a:schemeClr val="tx2"/>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C-47A9-9E69-0E8D8F96ED6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9DE2AD13-416A-45FC-B23D-613CE127C0E0}" type="VALUE">
                      <a:rPr lang="en-US" smtClean="0"/>
                      <a:pPr>
                        <a:defRPr sz="1800"/>
                      </a:pPr>
                      <a:t>[VALOR]</a:t>
                    </a:fld>
                    <a:endParaRPr lang="es-ES"/>
                  </a:p>
                </c:rich>
              </c:tx>
              <c:spPr>
                <a:solidFill>
                  <a:schemeClr val="accent6"/>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BC-47A9-9E69-0E8D8F96ED68}"/>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1BC-47A9-9E69-0E8D8F96ED6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Hombre</c:v>
                </c:pt>
                <c:pt idx="1">
                  <c:v>Mujer</c:v>
                </c:pt>
              </c:strCache>
            </c:strRef>
          </c:cat>
          <c:val>
            <c:numRef>
              <c:f>Hoja1!$B$2:$B$3</c:f>
              <c:numCache>
                <c:formatCode>0.0</c:formatCode>
                <c:ptCount val="2"/>
                <c:pt idx="0">
                  <c:v>47.811671087533156</c:v>
                </c:pt>
                <c:pt idx="1">
                  <c:v>52.188328912466844</c:v>
                </c:pt>
              </c:numCache>
            </c:numRef>
          </c:val>
          <c:extLst>
            <c:ext xmlns:c16="http://schemas.microsoft.com/office/drawing/2014/chart" uri="{C3380CC4-5D6E-409C-BE32-E72D297353CC}">
              <c16:uniqueId val="{00000008-C1BC-47A9-9E69-0E8D8F96ED68}"/>
            </c:ext>
          </c:extLst>
        </c:ser>
        <c:dLbls>
          <c:showLegendKey val="0"/>
          <c:showVal val="0"/>
          <c:showCatName val="0"/>
          <c:showSerName val="0"/>
          <c:showPercent val="1"/>
          <c:showBubbleSize val="0"/>
          <c:showLeaderLines val="1"/>
        </c:dLbls>
        <c:firstSliceAng val="180"/>
        <c:holeSize val="50"/>
      </c:doughnut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1">
                    <a:lumMod val="75000"/>
                  </a:schemeClr>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s-ES"/>
          </a:p>
        </c:txPr>
      </c:legendEntry>
      <c:layout>
        <c:manualLayout>
          <c:xMode val="edge"/>
          <c:yMode val="edge"/>
          <c:x val="0.36070354712544933"/>
          <c:y val="1.638637303647848E-3"/>
          <c:w val="0.35614918954590202"/>
          <c:h val="0.1466605917940943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57722675003499"/>
          <c:y val="0.23121833478196246"/>
          <c:w val="0.48923418336833946"/>
          <c:h val="0.73978625128795583"/>
        </c:manualLayout>
      </c:layout>
      <c:pieChart>
        <c:varyColors val="1"/>
        <c:ser>
          <c:idx val="0"/>
          <c:order val="0"/>
          <c:tx>
            <c:strRef>
              <c:f>Hoja1!$B$1</c:f>
              <c:strCache>
                <c:ptCount val="1"/>
                <c:pt idx="0">
                  <c:v>%</c:v>
                </c:pt>
              </c:strCache>
            </c:strRef>
          </c:tx>
          <c:dPt>
            <c:idx val="0"/>
            <c:bubble3D val="0"/>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81B-4DD6-A7C5-B4ECAAC8B9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81B-4DD6-A7C5-B4ECAAC8B9D4}"/>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81B-4DD6-A7C5-B4ECAAC8B9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1B-4DD6-A7C5-B4ECAAC8B9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1B-4DD6-A7C5-B4ECAAC8B9D4}"/>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7F87FCB4-E6DE-4EB4-8D69-3139902524CA}" type="VALUE">
                      <a:rPr lang="en-US" smtClean="0"/>
                      <a:pPr>
                        <a:defRPr sz="1800"/>
                      </a:pPr>
                      <a:t>[VALOR]</a:t>
                    </a:fld>
                    <a:endParaRPr lang="es-ES"/>
                  </a:p>
                </c:rich>
              </c:tx>
              <c:spPr>
                <a:solidFill>
                  <a:srgbClr val="00B0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1B-4DD6-A7C5-B4ECAAC8B9D4}"/>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96C5FFF8-8317-485A-9EF4-FD1E58EB6DAD}" type="VALUE">
                      <a:rPr lang="en-US" smtClean="0"/>
                      <a:pPr>
                        <a:defRPr sz="1800"/>
                      </a:pPr>
                      <a:t>[VALOR]</a:t>
                    </a:fld>
                    <a:endParaRPr lang="es-ES"/>
                  </a:p>
                </c:rich>
              </c:tx>
              <c:spPr>
                <a:solidFill>
                  <a:schemeClr val="accent3"/>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1B-4DD6-A7C5-B4ECAAC8B9D4}"/>
                </c:ext>
              </c:extLst>
            </c:dLbl>
            <c:dLbl>
              <c:idx val="2"/>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5BD805A3-CBE6-4CBD-BBE3-B64FA801BE5F}" type="VALUE">
                      <a:rPr lang="en-US" smtClean="0"/>
                      <a:pPr>
                        <a:defRPr sz="1800"/>
                      </a:pPr>
                      <a:t>[VALOR]</a:t>
                    </a:fld>
                    <a:endParaRPr lang="es-ES"/>
                  </a:p>
                </c:rich>
              </c:tx>
              <c:spPr>
                <a:solidFill>
                  <a:schemeClr val="accent1"/>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1B-4DD6-A7C5-B4ECAAC8B9D4}"/>
                </c:ext>
              </c:extLst>
            </c:dLbl>
            <c:dLbl>
              <c:idx val="3"/>
              <c:tx>
                <c:rich>
                  <a:bodyPr/>
                  <a:lstStyle/>
                  <a:p>
                    <a:fld id="{BF6585D4-665D-4B2E-B117-10971FA9F4B0}"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1B-4DD6-A7C5-B4ECAAC8B9D4}"/>
                </c:ext>
              </c:extLst>
            </c:dLbl>
            <c:dLbl>
              <c:idx val="4"/>
              <c:tx>
                <c:rich>
                  <a:bodyPr/>
                  <a:lstStyle/>
                  <a:p>
                    <a:fld id="{7916D819-A308-4433-8F94-9D24403CB7C2}"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81B-4DD6-A7C5-B4ECAAC8B9D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Primarios</c:v>
                </c:pt>
                <c:pt idx="1">
                  <c:v>Secundarios</c:v>
                </c:pt>
                <c:pt idx="2">
                  <c:v>Universitarios </c:v>
                </c:pt>
              </c:strCache>
            </c:strRef>
          </c:cat>
          <c:val>
            <c:numRef>
              <c:f>Hoja1!$B$2:$B$4</c:f>
              <c:numCache>
                <c:formatCode>0.0</c:formatCode>
                <c:ptCount val="3"/>
                <c:pt idx="0">
                  <c:v>4.2440318302387263</c:v>
                </c:pt>
                <c:pt idx="1">
                  <c:v>52.91777188328912</c:v>
                </c:pt>
                <c:pt idx="2">
                  <c:v>42.838196286472147</c:v>
                </c:pt>
              </c:numCache>
            </c:numRef>
          </c:val>
          <c:extLst>
            <c:ext xmlns:c16="http://schemas.microsoft.com/office/drawing/2014/chart" uri="{C3380CC4-5D6E-409C-BE32-E72D297353CC}">
              <c16:uniqueId val="{0000000A-881B-4DD6-A7C5-B4ECAAC8B9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rgbClr val="00B0F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accent3">
                    <a:lumMod val="75000"/>
                  </a:schemeClr>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s-ES"/>
          </a:p>
        </c:txPr>
      </c:legendEntry>
      <c:layout>
        <c:manualLayout>
          <c:xMode val="edge"/>
          <c:yMode val="edge"/>
          <c:x val="0.14025509656372906"/>
          <c:y val="6.9588993432196281E-2"/>
          <c:w val="0.76373213559299247"/>
          <c:h val="0.1512752388525761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03658460849315E-2"/>
          <c:w val="1"/>
          <c:h val="0.58151293096367507"/>
        </c:manualLayout>
      </c:layout>
      <c:barChart>
        <c:barDir val="col"/>
        <c:grouping val="clustered"/>
        <c:varyColors val="0"/>
        <c:ser>
          <c:idx val="1"/>
          <c:order val="0"/>
          <c:tx>
            <c:strRef>
              <c:f>Hoja1!$B$1</c:f>
              <c:strCache>
                <c:ptCount val="1"/>
                <c:pt idx="0">
                  <c:v>Columna2</c:v>
                </c:pt>
              </c:strCache>
            </c:strRef>
          </c:tx>
          <c:spPr>
            <a:solidFill>
              <a:schemeClr val="tx2"/>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5526-4F0B-AA21-5BE05660613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Hoja1!$A$2:$A$8</c:f>
              <c:strCache>
                <c:ptCount val="7"/>
                <c:pt idx="0">
                  <c:v>Trabajo por cuenta ajena</c:v>
                </c:pt>
                <c:pt idx="1">
                  <c:v>Estudiante</c:v>
                </c:pt>
                <c:pt idx="2">
                  <c:v>Trabajo por cuenta propia</c:v>
                </c:pt>
                <c:pt idx="3">
                  <c:v>Parado/a y ha trabajado antes</c:v>
                </c:pt>
                <c:pt idx="4">
                  <c:v>Parado/a buscando primer empleo</c:v>
                </c:pt>
                <c:pt idx="5">
                  <c:v>Trabajador/a doméstico/a no remunerado/a</c:v>
                </c:pt>
                <c:pt idx="6">
                  <c:v>Otra</c:v>
                </c:pt>
              </c:strCache>
            </c:strRef>
          </c:cat>
          <c:val>
            <c:numRef>
              <c:f>Hoja1!$B$2:$B$8</c:f>
              <c:numCache>
                <c:formatCode>General</c:formatCode>
                <c:ptCount val="7"/>
                <c:pt idx="0">
                  <c:v>62.5</c:v>
                </c:pt>
                <c:pt idx="1">
                  <c:v>12.3</c:v>
                </c:pt>
                <c:pt idx="2">
                  <c:v>10.1</c:v>
                </c:pt>
                <c:pt idx="3">
                  <c:v>8.1</c:v>
                </c:pt>
                <c:pt idx="4">
                  <c:v>2.5</c:v>
                </c:pt>
                <c:pt idx="5">
                  <c:v>2.1</c:v>
                </c:pt>
                <c:pt idx="6">
                  <c:v>2.4</c:v>
                </c:pt>
              </c:numCache>
            </c:numRef>
          </c:val>
          <c:extLst>
            <c:ext xmlns:c16="http://schemas.microsoft.com/office/drawing/2014/chart" uri="{C3380CC4-5D6E-409C-BE32-E72D297353CC}">
              <c16:uniqueId val="{00000002-5526-4F0B-AA21-5BE056606136}"/>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General"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1075495549599"/>
          <c:y val="0.14611591637719271"/>
          <c:w val="0.4747866544278776"/>
          <c:h val="0.72188518490838249"/>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86C-4BD7-AFAA-F812A2667715}"/>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86C-4BD7-AFAA-F812A2667715}"/>
              </c:ext>
            </c:extLst>
          </c:dPt>
          <c:dPt>
            <c:idx val="2"/>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86C-4BD7-AFAA-F812A26677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86C-4BD7-AFAA-F812A2667715}"/>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8FA3B676-300D-435D-BAB9-1BD51FC61C4F}" type="VALUE">
                      <a:rPr lang="en-US" smtClean="0"/>
                      <a:pPr>
                        <a:defRPr sz="1800"/>
                      </a:pPr>
                      <a:t>[VALOR]</a:t>
                    </a:fld>
                    <a:endParaRPr lang="es-ES"/>
                  </a:p>
                </c:rich>
              </c:tx>
              <c:spPr>
                <a:solidFill>
                  <a:srgbClr val="00B05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6C-4BD7-AFAA-F812A2667715}"/>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fld id="{9DE2AD13-416A-45FC-B23D-613CE127C0E0}" type="VALUE">
                      <a:rPr lang="en-US" smtClean="0"/>
                      <a:pPr>
                        <a:defRPr sz="1800"/>
                      </a:pPr>
                      <a:t>[VALOR]</a:t>
                    </a:fld>
                    <a:endParaRPr lang="es-ES"/>
                  </a:p>
                </c:rich>
              </c:tx>
              <c:spPr>
                <a:solidFill>
                  <a:srgbClr val="C0000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6C-4BD7-AFAA-F812A2667715}"/>
                </c:ext>
              </c:extLst>
            </c:dLbl>
            <c:dLbl>
              <c:idx val="2"/>
              <c:tx>
                <c:rich>
                  <a:bodyPr/>
                  <a:lstStyle/>
                  <a:p>
                    <a:fld id="{49D992E6-D90B-4970-AC0B-4F9B81A3F41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6C-4BD7-AFAA-F812A26677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Sí</c:v>
                </c:pt>
                <c:pt idx="1">
                  <c:v>No</c:v>
                </c:pt>
                <c:pt idx="2">
                  <c:v>No sabe</c:v>
                </c:pt>
              </c:strCache>
            </c:strRef>
          </c:cat>
          <c:val>
            <c:numRef>
              <c:f>Hoja1!$B$2:$B$4</c:f>
              <c:numCache>
                <c:formatCode>General</c:formatCode>
                <c:ptCount val="3"/>
                <c:pt idx="0">
                  <c:v>41</c:v>
                </c:pt>
                <c:pt idx="1">
                  <c:v>56.5</c:v>
                </c:pt>
                <c:pt idx="2">
                  <c:v>2.5</c:v>
                </c:pt>
              </c:numCache>
            </c:numRef>
          </c:val>
          <c:extLst>
            <c:ext xmlns:c16="http://schemas.microsoft.com/office/drawing/2014/chart" uri="{C3380CC4-5D6E-409C-BE32-E72D297353CC}">
              <c16:uniqueId val="{00000008-186C-4BD7-AFAA-F812A2667715}"/>
            </c:ext>
          </c:extLst>
        </c:ser>
        <c:dLbls>
          <c:showLegendKey val="0"/>
          <c:showVal val="0"/>
          <c:showCatName val="0"/>
          <c:showSerName val="0"/>
          <c:showPercent val="1"/>
          <c:showBubbleSize val="0"/>
          <c:showLeaderLines val="1"/>
        </c:dLbls>
        <c:firstSliceAng val="180"/>
        <c:holeSize val="50"/>
      </c:doughnut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lang="en-US" sz="1800" b="1" i="0" u="none" strike="noStrike" kern="1200" baseline="0">
                <a:solidFill>
                  <a:schemeClr val="bg1">
                    <a:lumMod val="65000"/>
                  </a:schemeClr>
                </a:solidFill>
                <a:latin typeface="+mn-lt"/>
                <a:ea typeface="+mn-ea"/>
                <a:cs typeface="+mn-cs"/>
              </a:defRPr>
            </a:pPr>
            <a:endParaRPr lang="es-ES"/>
          </a:p>
        </c:txPr>
      </c:legendEntry>
      <c:layout>
        <c:manualLayout>
          <c:xMode val="edge"/>
          <c:yMode val="edge"/>
          <c:x val="0.751159140844333"/>
          <c:y val="0.27830623334949151"/>
          <c:w val="0.19993093927923139"/>
          <c:h val="0.4860903620130058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40670269525343"/>
          <c:y val="0.21382108642391343"/>
          <c:w val="0.48923418336833946"/>
          <c:h val="0.73978625128795583"/>
        </c:manualLayout>
      </c:layout>
      <c:pieChart>
        <c:varyColors val="1"/>
        <c:ser>
          <c:idx val="0"/>
          <c:order val="0"/>
          <c:tx>
            <c:strRef>
              <c:f>Hoja1!$B$1</c:f>
              <c:strCache>
                <c:ptCount val="1"/>
                <c:pt idx="0">
                  <c:v>%</c:v>
                </c:pt>
              </c:strCache>
            </c:strRef>
          </c:tx>
          <c:dPt>
            <c:idx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9F-4D07-B895-1AB5CA9D631E}"/>
              </c:ext>
            </c:extLst>
          </c:dPt>
          <c:dPt>
            <c:idx val="1"/>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9F-4D07-B895-1AB5CA9D631E}"/>
              </c:ext>
            </c:extLst>
          </c:dPt>
          <c:dPt>
            <c:idx val="2"/>
            <c:bubble3D val="0"/>
            <c:spPr>
              <a:solidFill>
                <a:schemeClr val="bg1">
                  <a:lumMod val="5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9F-4D07-B895-1AB5CA9D631E}"/>
              </c:ext>
            </c:extLst>
          </c:dPt>
          <c:dPt>
            <c:idx val="3"/>
            <c:bubble3D val="0"/>
            <c:spPr>
              <a:solidFill>
                <a:schemeClr val="bg1">
                  <a:lumMod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A9F-4D07-B895-1AB5CA9D631E}"/>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A9F-4D07-B895-1AB5CA9D631E}"/>
              </c:ext>
            </c:extLst>
          </c:dPt>
          <c:dLbls>
            <c:dLbl>
              <c:idx val="0"/>
              <c:tx>
                <c:rich>
                  <a:bodyPr/>
                  <a:lstStyle/>
                  <a:p>
                    <a:fld id="{7F87FCB4-E6DE-4EB4-8D69-3139902524CA}"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9F-4D07-B895-1AB5CA9D631E}"/>
                </c:ext>
              </c:extLst>
            </c:dLbl>
            <c:dLbl>
              <c:idx val="1"/>
              <c:tx>
                <c:rich>
                  <a:bodyPr/>
                  <a:lstStyle/>
                  <a:p>
                    <a:fld id="{96C5FFF8-8317-485A-9EF4-FD1E58EB6DAD}"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9F-4D07-B895-1AB5CA9D631E}"/>
                </c:ext>
              </c:extLst>
            </c:dLbl>
            <c:dLbl>
              <c:idx val="2"/>
              <c:tx>
                <c:rich>
                  <a:bodyPr/>
                  <a:lstStyle/>
                  <a:p>
                    <a:fld id="{5BD805A3-CBE6-4CBD-BBE3-B64FA801BE5F}"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A9F-4D07-B895-1AB5CA9D631E}"/>
                </c:ext>
              </c:extLst>
            </c:dLbl>
            <c:dLbl>
              <c:idx val="3"/>
              <c:layout>
                <c:manualLayout>
                  <c:x val="4.1570355629288276E-3"/>
                  <c:y val="0.1276007747437751"/>
                </c:manualLayout>
              </c:layout>
              <c:tx>
                <c:rich>
                  <a:bodyPr/>
                  <a:lstStyle/>
                  <a:p>
                    <a:fld id="{BF6585D4-665D-4B2E-B117-10971FA9F4B0}" type="VALUE">
                      <a:rPr lang="en-US" smtClean="0"/>
                      <a:pPr/>
                      <a:t>[VALOR]</a:t>
                    </a:fld>
                    <a:endParaRPr lang="es-E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A9F-4D07-B895-1AB5CA9D631E}"/>
                </c:ext>
              </c:extLst>
            </c:dLbl>
            <c:dLbl>
              <c:idx val="4"/>
              <c:tx>
                <c:rich>
                  <a:bodyPr/>
                  <a:lstStyle/>
                  <a:p>
                    <a:fld id="{7916D819-A308-4433-8F94-9D24403CB7C2}" type="VALUE">
                      <a:rPr lang="en-US" smtClean="0"/>
                      <a:pPr/>
                      <a:t>[VALOR]</a:t>
                    </a:fld>
                    <a:endParaRPr lang="es-E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A9F-4D07-B895-1AB5CA9D631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Hoja1!$A$2:$A$4</c:f>
              <c:strCache>
                <c:ptCount val="3"/>
                <c:pt idx="0">
                  <c:v>España</c:v>
                </c:pt>
                <c:pt idx="1">
                  <c:v>Fuera de España</c:v>
                </c:pt>
                <c:pt idx="2">
                  <c:v>NS/NC</c:v>
                </c:pt>
              </c:strCache>
            </c:strRef>
          </c:cat>
          <c:val>
            <c:numRef>
              <c:f>Hoja1!$B$2:$B$4</c:f>
              <c:numCache>
                <c:formatCode>General</c:formatCode>
                <c:ptCount val="3"/>
                <c:pt idx="0">
                  <c:v>78.099999999999994</c:v>
                </c:pt>
                <c:pt idx="1">
                  <c:v>21.2</c:v>
                </c:pt>
                <c:pt idx="2">
                  <c:v>0.7</c:v>
                </c:pt>
              </c:numCache>
            </c:numRef>
          </c:val>
          <c:extLst>
            <c:ext xmlns:c16="http://schemas.microsoft.com/office/drawing/2014/chart" uri="{C3380CC4-5D6E-409C-BE32-E72D297353CC}">
              <c16:uniqueId val="{0000000A-BA9F-4D07-B895-1AB5CA9D631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800" b="1" i="0" u="none" strike="noStrike" kern="1200" baseline="0">
                <a:solidFill>
                  <a:schemeClr val="accent5"/>
                </a:solidFill>
                <a:latin typeface="+mn-lt"/>
                <a:ea typeface="+mn-ea"/>
                <a:cs typeface="+mn-cs"/>
              </a:defRPr>
            </a:pPr>
            <a:endParaRPr lang="es-ES"/>
          </a:p>
        </c:txPr>
      </c:legendEntry>
      <c:legendEntry>
        <c:idx val="1"/>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s-ES"/>
          </a:p>
        </c:txPr>
      </c:legendEntry>
      <c:legendEntry>
        <c:idx val="2"/>
        <c:txPr>
          <a:bodyPr rot="0" spcFirstLastPara="1" vertOverflow="ellipsis" vert="horz" wrap="square" anchor="ctr" anchorCtr="1"/>
          <a:lstStyle/>
          <a:p>
            <a:pPr>
              <a:defRPr sz="18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7062179582518503"/>
          <c:y val="0.20296789751057248"/>
          <c:w val="0.28986688553959866"/>
          <c:h val="0.780475721135350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9472959324213E-2"/>
          <c:y val="0.19333722598325165"/>
          <c:w val="0.96315709595435084"/>
          <c:h val="0.56805932441283791"/>
        </c:manualLayout>
      </c:layout>
      <c:barChart>
        <c:barDir val="col"/>
        <c:grouping val="clustered"/>
        <c:varyColors val="0"/>
        <c:ser>
          <c:idx val="1"/>
          <c:order val="0"/>
          <c:tx>
            <c:strRef>
              <c:f>Hoja1!$B$1</c:f>
              <c:strCache>
                <c:ptCount val="1"/>
                <c:pt idx="0">
                  <c:v>Columna2</c:v>
                </c:pt>
              </c:strCache>
            </c:strRef>
          </c:tx>
          <c:spPr>
            <a:solidFill>
              <a:schemeClr val="accent1">
                <a:lumMod val="75000"/>
              </a:schemeClr>
            </a:solidFill>
            <a:ln>
              <a:noFill/>
            </a:ln>
            <a:effectLst>
              <a:outerShdw blurRad="40000" dist="23000" dir="5400000" rotWithShape="0">
                <a:srgbClr val="000000">
                  <a:alpha val="35000"/>
                </a:srgbClr>
              </a:outerShdw>
            </a:effectLst>
          </c:spPr>
          <c:invertIfNegative val="0"/>
          <c:dPt>
            <c:idx val="9"/>
            <c:invertIfNegative val="0"/>
            <c:bubble3D val="0"/>
            <c:extLst>
              <c:ext xmlns:c16="http://schemas.microsoft.com/office/drawing/2014/chart" uri="{C3380CC4-5D6E-409C-BE32-E72D297353CC}">
                <c16:uniqueId val="{00000001-913A-4A22-8613-61DA82763FC3}"/>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Hoja1!$A$2:$A$6</c:f>
              <c:strCache>
                <c:ptCount val="5"/>
                <c:pt idx="0">
                  <c:v>Heterosexual</c:v>
                </c:pt>
                <c:pt idx="1">
                  <c:v>Homosexual</c:v>
                </c:pt>
                <c:pt idx="2">
                  <c:v>Bisexual</c:v>
                </c:pt>
                <c:pt idx="3">
                  <c:v>Otro</c:v>
                </c:pt>
                <c:pt idx="4">
                  <c:v>Prefiero no contestar</c:v>
                </c:pt>
              </c:strCache>
            </c:strRef>
          </c:cat>
          <c:val>
            <c:numRef>
              <c:f>Hoja1!$B$2:$B$6</c:f>
              <c:numCache>
                <c:formatCode>General</c:formatCode>
                <c:ptCount val="5"/>
                <c:pt idx="0">
                  <c:v>84.1</c:v>
                </c:pt>
                <c:pt idx="1">
                  <c:v>6.3</c:v>
                </c:pt>
                <c:pt idx="2">
                  <c:v>5.5</c:v>
                </c:pt>
                <c:pt idx="3">
                  <c:v>1.1000000000000001</c:v>
                </c:pt>
                <c:pt idx="4">
                  <c:v>3.1</c:v>
                </c:pt>
              </c:numCache>
            </c:numRef>
          </c:val>
          <c:extLst>
            <c:ext xmlns:c16="http://schemas.microsoft.com/office/drawing/2014/chart" uri="{C3380CC4-5D6E-409C-BE32-E72D297353CC}">
              <c16:uniqueId val="{00000002-913A-4A22-8613-61DA82763FC3}"/>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General"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65703766484179E-2"/>
          <c:y val="0.19333722598325165"/>
          <c:w val="0.97546859246703166"/>
          <c:h val="0.52761231937333741"/>
        </c:manualLayout>
      </c:layout>
      <c:barChart>
        <c:barDir val="col"/>
        <c:grouping val="clustered"/>
        <c:varyColors val="0"/>
        <c:ser>
          <c:idx val="1"/>
          <c:order val="0"/>
          <c:tx>
            <c:strRef>
              <c:f>Hoja1!$B$1</c:f>
              <c:strCache>
                <c:ptCount val="1"/>
                <c:pt idx="0">
                  <c:v>Columna2</c:v>
                </c:pt>
              </c:strCache>
            </c:strRef>
          </c:tx>
          <c:spPr>
            <a:solidFill>
              <a:schemeClr val="tx2">
                <a:lumMod val="60000"/>
                <a:lumOff val="40000"/>
              </a:schemeClr>
            </a:solidFill>
            <a:ln>
              <a:noFill/>
            </a:ln>
            <a:effectLst>
              <a:outerShdw blurRad="40000" dist="23000" dir="5400000" rotWithShape="0">
                <a:srgbClr val="000000">
                  <a:alpha val="35000"/>
                </a:srgbClr>
              </a:outerShdw>
            </a:effectLst>
          </c:spPr>
          <c:invertIfNegative val="0"/>
          <c:dPt>
            <c:idx val="5"/>
            <c:invertIfNegative val="0"/>
            <c:bubble3D val="0"/>
            <c:spPr>
              <a:solidFill>
                <a:schemeClr val="bg1">
                  <a:lumMod val="6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B95D-404D-AE0C-B3E2ACAC7038}"/>
              </c:ext>
            </c:extLst>
          </c:dPt>
          <c:dPt>
            <c:idx val="9"/>
            <c:invertIfNegative val="0"/>
            <c:bubble3D val="0"/>
            <c:extLst>
              <c:ext xmlns:c16="http://schemas.microsoft.com/office/drawing/2014/chart" uri="{C3380CC4-5D6E-409C-BE32-E72D297353CC}">
                <c16:uniqueId val="{00000001-B95D-404D-AE0C-B3E2ACAC7038}"/>
              </c:ext>
            </c:extLst>
          </c:dPt>
          <c:dLbls>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65000"/>
                        </a:schemeClr>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4-B95D-404D-AE0C-B3E2ACAC703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lumMod val="60000"/>
                        <a:lumOff val="40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Hoja1!$A$2:$A$7</c:f>
              <c:strCache>
                <c:ptCount val="6"/>
                <c:pt idx="0">
                  <c:v>Soltero/a</c:v>
                </c:pt>
                <c:pt idx="1">
                  <c:v>Casado/a</c:v>
                </c:pt>
                <c:pt idx="2">
                  <c:v>Separado/a</c:v>
                </c:pt>
                <c:pt idx="3">
                  <c:v>Divorciado/a</c:v>
                </c:pt>
                <c:pt idx="4">
                  <c:v>Viudo/a</c:v>
                </c:pt>
                <c:pt idx="5">
                  <c:v>NS/NC</c:v>
                </c:pt>
              </c:strCache>
            </c:strRef>
          </c:cat>
          <c:val>
            <c:numRef>
              <c:f>Hoja1!$B$2:$B$7</c:f>
              <c:numCache>
                <c:formatCode>General</c:formatCode>
                <c:ptCount val="6"/>
                <c:pt idx="0">
                  <c:v>57.8</c:v>
                </c:pt>
                <c:pt idx="1">
                  <c:v>36.5</c:v>
                </c:pt>
                <c:pt idx="2">
                  <c:v>1.5</c:v>
                </c:pt>
                <c:pt idx="3">
                  <c:v>2.5</c:v>
                </c:pt>
                <c:pt idx="4">
                  <c:v>0.1</c:v>
                </c:pt>
                <c:pt idx="5">
                  <c:v>1.6</c:v>
                </c:pt>
              </c:numCache>
            </c:numRef>
          </c:val>
          <c:extLst>
            <c:ext xmlns:c16="http://schemas.microsoft.com/office/drawing/2014/chart" uri="{C3380CC4-5D6E-409C-BE32-E72D297353CC}">
              <c16:uniqueId val="{00000002-B95D-404D-AE0C-B3E2ACAC7038}"/>
            </c:ext>
          </c:extLst>
        </c:ser>
        <c:dLbls>
          <c:showLegendKey val="0"/>
          <c:showVal val="0"/>
          <c:showCatName val="0"/>
          <c:showSerName val="0"/>
          <c:showPercent val="0"/>
          <c:showBubbleSize val="0"/>
        </c:dLbls>
        <c:gapWidth val="100"/>
        <c:overlap val="-24"/>
        <c:axId val="2058068863"/>
        <c:axId val="39198239"/>
      </c:barChart>
      <c:catAx>
        <c:axId val="20580688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39198239"/>
        <c:crosses val="autoZero"/>
        <c:auto val="1"/>
        <c:lblAlgn val="ctr"/>
        <c:lblOffset val="100"/>
        <c:noMultiLvlLbl val="0"/>
      </c:catAx>
      <c:valAx>
        <c:axId val="39198239"/>
        <c:scaling>
          <c:orientation val="minMax"/>
        </c:scaling>
        <c:delete val="1"/>
        <c:axPos val="l"/>
        <c:numFmt formatCode="General" sourceLinked="1"/>
        <c:majorTickMark val="none"/>
        <c:minorTickMark val="none"/>
        <c:tickLblPos val="nextTo"/>
        <c:crossAx val="205806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4446549631428"/>
          <c:y val="2.5784881001446672E-2"/>
          <c:w val="0.6635553450368572"/>
          <c:h val="0.93454607130402001"/>
        </c:manualLayout>
      </c:layout>
      <c:barChart>
        <c:barDir val="bar"/>
        <c:grouping val="clustered"/>
        <c:varyColors val="0"/>
        <c:ser>
          <c:idx val="0"/>
          <c:order val="0"/>
          <c:tx>
            <c:strRef>
              <c:f>Hoja1!$B$1</c:f>
              <c:strCache>
                <c:ptCount val="1"/>
                <c:pt idx="0">
                  <c:v>%</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Menos de 500 €</c:v>
                </c:pt>
                <c:pt idx="1">
                  <c:v>De 500€ a menos de 1.000€</c:v>
                </c:pt>
                <c:pt idx="2">
                  <c:v>De 1.001€ a  1.500€</c:v>
                </c:pt>
                <c:pt idx="3">
                  <c:v>De 1.501€ a 2.000€</c:v>
                </c:pt>
                <c:pt idx="4">
                  <c:v>De 2.001€ a  2.500€</c:v>
                </c:pt>
                <c:pt idx="5">
                  <c:v>De 2.501€ a 3.000€</c:v>
                </c:pt>
                <c:pt idx="6">
                  <c:v>De 3.001€ a 4.000€</c:v>
                </c:pt>
                <c:pt idx="7">
                  <c:v>De 4.001€ a 5.000€</c:v>
                </c:pt>
                <c:pt idx="8">
                  <c:v>Más de 5.000€</c:v>
                </c:pt>
                <c:pt idx="9">
                  <c:v>No sabe</c:v>
                </c:pt>
              </c:strCache>
            </c:strRef>
          </c:cat>
          <c:val>
            <c:numRef>
              <c:f>Hoja1!$B$2:$B$11</c:f>
              <c:numCache>
                <c:formatCode>General</c:formatCode>
                <c:ptCount val="10"/>
                <c:pt idx="0">
                  <c:v>4.0999999999999996</c:v>
                </c:pt>
                <c:pt idx="1">
                  <c:v>11.3</c:v>
                </c:pt>
                <c:pt idx="2">
                  <c:v>18</c:v>
                </c:pt>
                <c:pt idx="3">
                  <c:v>12.8</c:v>
                </c:pt>
                <c:pt idx="4">
                  <c:v>16.3</c:v>
                </c:pt>
                <c:pt idx="5">
                  <c:v>12.2</c:v>
                </c:pt>
                <c:pt idx="6">
                  <c:v>10.7</c:v>
                </c:pt>
                <c:pt idx="7">
                  <c:v>4.4000000000000004</c:v>
                </c:pt>
                <c:pt idx="8">
                  <c:v>3.8</c:v>
                </c:pt>
                <c:pt idx="9">
                  <c:v>6.3</c:v>
                </c:pt>
              </c:numCache>
            </c:numRef>
          </c:val>
          <c:extLst>
            <c:ext xmlns:c16="http://schemas.microsoft.com/office/drawing/2014/chart" uri="{C3380CC4-5D6E-409C-BE32-E72D297353CC}">
              <c16:uniqueId val="{00000003-D7A7-4282-9845-45C71CB026F8}"/>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General"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72056603215011"/>
          <c:y val="2.5784881001446672E-2"/>
          <c:w val="0.56818262978357237"/>
          <c:h val="0.93454607130402001"/>
        </c:manualLayout>
      </c:layout>
      <c:barChart>
        <c:barDir val="bar"/>
        <c:grouping val="clustered"/>
        <c:varyColors val="0"/>
        <c:ser>
          <c:idx val="0"/>
          <c:order val="0"/>
          <c:tx>
            <c:strRef>
              <c:f>Hoja1!$B$1</c:f>
              <c:strCache>
                <c:ptCount val="1"/>
                <c:pt idx="0">
                  <c:v>%</c:v>
                </c:pt>
              </c:strCache>
            </c:strRef>
          </c:tx>
          <c:spPr>
            <a:solidFill>
              <a:schemeClr val="accent6"/>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Hoja1!$A$2:$A$12</c:f>
              <c:strCache>
                <c:ptCount val="11"/>
                <c:pt idx="0">
                  <c:v>No tengo ingresos</c:v>
                </c:pt>
                <c:pt idx="1">
                  <c:v>Menos de 500 €</c:v>
                </c:pt>
                <c:pt idx="2">
                  <c:v>De 500€ a menos de 1.000€</c:v>
                </c:pt>
                <c:pt idx="3">
                  <c:v>De 1.001€ a 1.500€</c:v>
                </c:pt>
                <c:pt idx="4">
                  <c:v>De 1.501€ a 2.000€</c:v>
                </c:pt>
                <c:pt idx="5">
                  <c:v>De 2.001€ a 2.500€</c:v>
                </c:pt>
                <c:pt idx="6">
                  <c:v>De 2.501€ a 3.000€</c:v>
                </c:pt>
                <c:pt idx="7">
                  <c:v>De 3.001€ a 4.000€</c:v>
                </c:pt>
                <c:pt idx="8">
                  <c:v>De 4.001€ a 5.000€</c:v>
                </c:pt>
                <c:pt idx="9">
                  <c:v>Más de 5.000€</c:v>
                </c:pt>
                <c:pt idx="10">
                  <c:v>No sabe</c:v>
                </c:pt>
              </c:strCache>
            </c:strRef>
          </c:cat>
          <c:val>
            <c:numRef>
              <c:f>Hoja1!$B$2:$B$12</c:f>
              <c:numCache>
                <c:formatCode>General</c:formatCode>
                <c:ptCount val="11"/>
                <c:pt idx="0">
                  <c:v>15.7</c:v>
                </c:pt>
                <c:pt idx="1">
                  <c:v>12.3</c:v>
                </c:pt>
                <c:pt idx="2">
                  <c:v>14.8</c:v>
                </c:pt>
                <c:pt idx="3">
                  <c:v>18.2</c:v>
                </c:pt>
                <c:pt idx="4">
                  <c:v>7.7</c:v>
                </c:pt>
                <c:pt idx="5">
                  <c:v>8.3000000000000007</c:v>
                </c:pt>
                <c:pt idx="6">
                  <c:v>5.5</c:v>
                </c:pt>
                <c:pt idx="7">
                  <c:v>3.7</c:v>
                </c:pt>
                <c:pt idx="8">
                  <c:v>2.2000000000000002</c:v>
                </c:pt>
                <c:pt idx="9">
                  <c:v>3.7</c:v>
                </c:pt>
                <c:pt idx="10">
                  <c:v>8</c:v>
                </c:pt>
              </c:numCache>
            </c:numRef>
          </c:val>
          <c:extLst>
            <c:ext xmlns:c16="http://schemas.microsoft.com/office/drawing/2014/chart" uri="{C3380CC4-5D6E-409C-BE32-E72D297353CC}">
              <c16:uniqueId val="{00000003-D9C9-4440-9790-0E5AF2F5EBD8}"/>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General"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3113025848595E-3"/>
          <c:y val="8.3193758235950641E-2"/>
          <c:w val="0.99477234128023506"/>
          <c:h val="0.74029630299258375"/>
        </c:manualLayout>
      </c:layout>
      <c:barChart>
        <c:barDir val="col"/>
        <c:grouping val="percentStacked"/>
        <c:varyColors val="0"/>
        <c:ser>
          <c:idx val="0"/>
          <c:order val="0"/>
          <c:tx>
            <c:strRef>
              <c:f>Hoja1!$C$1</c:f>
              <c:strCache>
                <c:ptCount val="1"/>
                <c:pt idx="0">
                  <c:v>No sabe</c:v>
                </c:pt>
              </c:strCache>
            </c:strRef>
          </c:tx>
          <c:spPr>
            <a:solidFill>
              <a:schemeClr val="bg1">
                <a:lumMod val="50000"/>
              </a:schemeClr>
            </a:solidFill>
            <a:ln>
              <a:noFill/>
            </a:ln>
            <a:effectLst>
              <a:outerShdw blurRad="40000" dist="23000" dir="5400000" rotWithShape="0">
                <a:srgbClr val="000000">
                  <a:alpha val="35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92-479A-8397-8573C9B5CBCA}"/>
                </c:ext>
              </c:extLst>
            </c:dLbl>
            <c:dLbl>
              <c:idx val="1"/>
              <c:delete val="1"/>
              <c:extLst>
                <c:ext xmlns:c15="http://schemas.microsoft.com/office/drawing/2012/chart" uri="{CE6537A1-D6FC-4f65-9D91-7224C49458BB}"/>
                <c:ext xmlns:c16="http://schemas.microsoft.com/office/drawing/2014/chart" uri="{C3380CC4-5D6E-409C-BE32-E72D297353CC}">
                  <c16:uniqueId val="{00000001-F092-479A-8397-8573C9B5CBCA}"/>
                </c:ext>
              </c:extLst>
            </c:dLbl>
            <c:dLbl>
              <c:idx val="2"/>
              <c:delete val="1"/>
              <c:extLst>
                <c:ext xmlns:c15="http://schemas.microsoft.com/office/drawing/2012/chart" uri="{CE6537A1-D6FC-4f65-9D91-7224C49458BB}"/>
                <c:ext xmlns:c16="http://schemas.microsoft.com/office/drawing/2014/chart" uri="{C3380CC4-5D6E-409C-BE32-E72D297353CC}">
                  <c16:uniqueId val="{00000002-F092-479A-8397-8573C9B5CBCA}"/>
                </c:ext>
              </c:extLst>
            </c:dLbl>
            <c:dLbl>
              <c:idx val="3"/>
              <c:delete val="1"/>
              <c:extLst>
                <c:ext xmlns:c15="http://schemas.microsoft.com/office/drawing/2012/chart" uri="{CE6537A1-D6FC-4f65-9D91-7224C49458BB}"/>
                <c:ext xmlns:c16="http://schemas.microsoft.com/office/drawing/2014/chart" uri="{C3380CC4-5D6E-409C-BE32-E72D297353CC}">
                  <c16:uniqueId val="{00000009-F092-479A-8397-8573C9B5CBCA}"/>
                </c:ext>
              </c:extLst>
            </c:dLbl>
            <c:dLbl>
              <c:idx val="4"/>
              <c:delete val="1"/>
              <c:extLst>
                <c:ext xmlns:c15="http://schemas.microsoft.com/office/drawing/2012/chart" uri="{CE6537A1-D6FC-4f65-9D91-7224C49458BB}"/>
                <c:ext xmlns:c16="http://schemas.microsoft.com/office/drawing/2014/chart" uri="{C3380CC4-5D6E-409C-BE32-E72D297353CC}">
                  <c16:uniqueId val="{00000003-F092-479A-8397-8573C9B5CB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Hombre</c:v>
                  </c:pt>
                  <c:pt idx="1">
                    <c:v>Mujer</c:v>
                  </c:pt>
                  <c:pt idx="2">
                    <c:v>Hombre</c:v>
                  </c:pt>
                  <c:pt idx="3">
                    <c:v>Mujer</c:v>
                  </c:pt>
                  <c:pt idx="4">
                    <c:v>Hombre</c:v>
                  </c:pt>
                  <c:pt idx="5">
                    <c:v>Mujer</c:v>
                  </c:pt>
                  <c:pt idx="6">
                    <c:v>Hombre</c:v>
                  </c:pt>
                  <c:pt idx="7">
                    <c:v>Mujer</c:v>
                  </c:pt>
                  <c:pt idx="8">
                    <c:v>Hombre</c:v>
                  </c:pt>
                  <c:pt idx="9">
                    <c:v>Mujer</c:v>
                  </c:pt>
                  <c:pt idx="10">
                    <c:v>Hombre</c:v>
                  </c:pt>
                  <c:pt idx="11">
                    <c:v>Mujer</c:v>
                  </c:pt>
                  <c:pt idx="12">
                    <c:v>Hombre</c:v>
                  </c:pt>
                  <c:pt idx="13">
                    <c:v>Mujer</c:v>
                  </c:pt>
                  <c:pt idx="14">
                    <c:v>Hombre</c:v>
                  </c:pt>
                  <c:pt idx="15">
                    <c:v>Mujer</c:v>
                  </c:pt>
                  <c:pt idx="16">
                    <c:v>Hombre</c:v>
                  </c:pt>
                  <c:pt idx="17">
                    <c:v>Mujer</c:v>
                  </c:pt>
                  <c:pt idx="18">
                    <c:v>Hombre</c:v>
                  </c:pt>
                  <c:pt idx="19">
                    <c:v>Mujer</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Hoja1!$C$2:$C$21</c:f>
              <c:numCache>
                <c:formatCode>0.0</c:formatCode>
                <c:ptCount val="20"/>
                <c:pt idx="0">
                  <c:v>0.83217753120665738</c:v>
                </c:pt>
                <c:pt idx="1">
                  <c:v>0.76238881829733163</c:v>
                </c:pt>
                <c:pt idx="2">
                  <c:v>0.97087378640776711</c:v>
                </c:pt>
                <c:pt idx="3">
                  <c:v>0.63532401524777637</c:v>
                </c:pt>
                <c:pt idx="4">
                  <c:v>1.5256588072122053</c:v>
                </c:pt>
                <c:pt idx="5">
                  <c:v>1.7789072426937738</c:v>
                </c:pt>
                <c:pt idx="6">
                  <c:v>4.5769764216366156</c:v>
                </c:pt>
                <c:pt idx="7">
                  <c:v>6.6073697585768736</c:v>
                </c:pt>
                <c:pt idx="8">
                  <c:v>3.467406380027739</c:v>
                </c:pt>
                <c:pt idx="9">
                  <c:v>3.5578144853875475</c:v>
                </c:pt>
                <c:pt idx="10">
                  <c:v>3.3287101248266295</c:v>
                </c:pt>
                <c:pt idx="11">
                  <c:v>6.8614993646759856</c:v>
                </c:pt>
                <c:pt idx="12">
                  <c:v>5.6865464632454925</c:v>
                </c:pt>
                <c:pt idx="13">
                  <c:v>7.2426937738246506</c:v>
                </c:pt>
                <c:pt idx="14">
                  <c:v>21.497919556171983</c:v>
                </c:pt>
                <c:pt idx="15">
                  <c:v>25.031766200762391</c:v>
                </c:pt>
                <c:pt idx="16">
                  <c:v>3.467406380027739</c:v>
                </c:pt>
                <c:pt idx="17">
                  <c:v>3.5578144853875475</c:v>
                </c:pt>
                <c:pt idx="18">
                  <c:v>4.2995839112343965</c:v>
                </c:pt>
                <c:pt idx="19">
                  <c:v>5.7179161372299872</c:v>
                </c:pt>
              </c:numCache>
            </c:numRef>
          </c:val>
          <c:extLst>
            <c:ext xmlns:c16="http://schemas.microsoft.com/office/drawing/2014/chart" uri="{C3380CC4-5D6E-409C-BE32-E72D297353CC}">
              <c16:uniqueId val="{00000005-F092-479A-8397-8573C9B5CBCA}"/>
            </c:ext>
          </c:extLst>
        </c:ser>
        <c:ser>
          <c:idx val="1"/>
          <c:order val="1"/>
          <c:tx>
            <c:strRef>
              <c:f>Hoja1!$D$1</c:f>
              <c:strCache>
                <c:ptCount val="1"/>
                <c:pt idx="0">
                  <c:v>No</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Hombre</c:v>
                  </c:pt>
                  <c:pt idx="1">
                    <c:v>Mujer</c:v>
                  </c:pt>
                  <c:pt idx="2">
                    <c:v>Hombre</c:v>
                  </c:pt>
                  <c:pt idx="3">
                    <c:v>Mujer</c:v>
                  </c:pt>
                  <c:pt idx="4">
                    <c:v>Hombre</c:v>
                  </c:pt>
                  <c:pt idx="5">
                    <c:v>Mujer</c:v>
                  </c:pt>
                  <c:pt idx="6">
                    <c:v>Hombre</c:v>
                  </c:pt>
                  <c:pt idx="7">
                    <c:v>Mujer</c:v>
                  </c:pt>
                  <c:pt idx="8">
                    <c:v>Hombre</c:v>
                  </c:pt>
                  <c:pt idx="9">
                    <c:v>Mujer</c:v>
                  </c:pt>
                  <c:pt idx="10">
                    <c:v>Hombre</c:v>
                  </c:pt>
                  <c:pt idx="11">
                    <c:v>Mujer</c:v>
                  </c:pt>
                  <c:pt idx="12">
                    <c:v>Hombre</c:v>
                  </c:pt>
                  <c:pt idx="13">
                    <c:v>Mujer</c:v>
                  </c:pt>
                  <c:pt idx="14">
                    <c:v>Hombre</c:v>
                  </c:pt>
                  <c:pt idx="15">
                    <c:v>Mujer</c:v>
                  </c:pt>
                  <c:pt idx="16">
                    <c:v>Hombre</c:v>
                  </c:pt>
                  <c:pt idx="17">
                    <c:v>Mujer</c:v>
                  </c:pt>
                  <c:pt idx="18">
                    <c:v>Hombre</c:v>
                  </c:pt>
                  <c:pt idx="19">
                    <c:v>Mujer</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Hoja1!$D$2:$D$21</c:f>
              <c:numCache>
                <c:formatCode>0.0</c:formatCode>
                <c:ptCount val="20"/>
                <c:pt idx="0">
                  <c:v>8.8765603328710121</c:v>
                </c:pt>
                <c:pt idx="1">
                  <c:v>6.2261753494282086</c:v>
                </c:pt>
                <c:pt idx="2">
                  <c:v>14.285714285714288</c:v>
                </c:pt>
                <c:pt idx="3">
                  <c:v>12.325285895806861</c:v>
                </c:pt>
                <c:pt idx="4">
                  <c:v>14.979195561719836</c:v>
                </c:pt>
                <c:pt idx="5">
                  <c:v>13.214739517153747</c:v>
                </c:pt>
                <c:pt idx="6">
                  <c:v>13.314840499306518</c:v>
                </c:pt>
                <c:pt idx="7">
                  <c:v>7.2426937738246506</c:v>
                </c:pt>
                <c:pt idx="8">
                  <c:v>19.001386962552012</c:v>
                </c:pt>
                <c:pt idx="9">
                  <c:v>17.916137229987292</c:v>
                </c:pt>
                <c:pt idx="10">
                  <c:v>28.016643550624138</c:v>
                </c:pt>
                <c:pt idx="11">
                  <c:v>21.346886912325285</c:v>
                </c:pt>
                <c:pt idx="12">
                  <c:v>26.490984743411929</c:v>
                </c:pt>
                <c:pt idx="13">
                  <c:v>29.860228716645494</c:v>
                </c:pt>
                <c:pt idx="14">
                  <c:v>22.607489597780859</c:v>
                </c:pt>
                <c:pt idx="15">
                  <c:v>13.977128335451081</c:v>
                </c:pt>
                <c:pt idx="16">
                  <c:v>39.25104022191401</c:v>
                </c:pt>
                <c:pt idx="17">
                  <c:v>36.975857687420586</c:v>
                </c:pt>
                <c:pt idx="18">
                  <c:v>43.550624133148403</c:v>
                </c:pt>
                <c:pt idx="19">
                  <c:v>46.886912325285898</c:v>
                </c:pt>
              </c:numCache>
            </c:numRef>
          </c:val>
          <c:extLst>
            <c:ext xmlns:c16="http://schemas.microsoft.com/office/drawing/2014/chart" uri="{C3380CC4-5D6E-409C-BE32-E72D297353CC}">
              <c16:uniqueId val="{00000006-F092-479A-8397-8573C9B5CBCA}"/>
            </c:ext>
          </c:extLst>
        </c:ser>
        <c:ser>
          <c:idx val="2"/>
          <c:order val="2"/>
          <c:tx>
            <c:strRef>
              <c:f>Hoja1!$E$1</c:f>
              <c:strCache>
                <c:ptCount val="1"/>
                <c:pt idx="0">
                  <c:v>Sí</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Hombre</c:v>
                  </c:pt>
                  <c:pt idx="1">
                    <c:v>Mujer</c:v>
                  </c:pt>
                  <c:pt idx="2">
                    <c:v>Hombre</c:v>
                  </c:pt>
                  <c:pt idx="3">
                    <c:v>Mujer</c:v>
                  </c:pt>
                  <c:pt idx="4">
                    <c:v>Hombre</c:v>
                  </c:pt>
                  <c:pt idx="5">
                    <c:v>Mujer</c:v>
                  </c:pt>
                  <c:pt idx="6">
                    <c:v>Hombre</c:v>
                  </c:pt>
                  <c:pt idx="7">
                    <c:v>Mujer</c:v>
                  </c:pt>
                  <c:pt idx="8">
                    <c:v>Hombre</c:v>
                  </c:pt>
                  <c:pt idx="9">
                    <c:v>Mujer</c:v>
                  </c:pt>
                  <c:pt idx="10">
                    <c:v>Hombre</c:v>
                  </c:pt>
                  <c:pt idx="11">
                    <c:v>Mujer</c:v>
                  </c:pt>
                  <c:pt idx="12">
                    <c:v>Hombre</c:v>
                  </c:pt>
                  <c:pt idx="13">
                    <c:v>Mujer</c:v>
                  </c:pt>
                  <c:pt idx="14">
                    <c:v>Hombre</c:v>
                  </c:pt>
                  <c:pt idx="15">
                    <c:v>Mujer</c:v>
                  </c:pt>
                  <c:pt idx="16">
                    <c:v>Hombre</c:v>
                  </c:pt>
                  <c:pt idx="17">
                    <c:v>Mujer</c:v>
                  </c:pt>
                  <c:pt idx="18">
                    <c:v>Hombre</c:v>
                  </c:pt>
                  <c:pt idx="19">
                    <c:v>Mujer</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Hoja1!$E$2:$E$21</c:f>
              <c:numCache>
                <c:formatCode>0.0</c:formatCode>
                <c:ptCount val="20"/>
                <c:pt idx="0">
                  <c:v>90.291262135922324</c:v>
                </c:pt>
                <c:pt idx="1">
                  <c:v>93.011435832274458</c:v>
                </c:pt>
                <c:pt idx="2">
                  <c:v>84.743411927877943</c:v>
                </c:pt>
                <c:pt idx="3">
                  <c:v>87.039390088945368</c:v>
                </c:pt>
                <c:pt idx="4">
                  <c:v>83.495145631067956</c:v>
                </c:pt>
                <c:pt idx="5">
                  <c:v>85.006353240152478</c:v>
                </c:pt>
                <c:pt idx="6">
                  <c:v>82.108183079056872</c:v>
                </c:pt>
                <c:pt idx="7">
                  <c:v>86.149936467598479</c:v>
                </c:pt>
                <c:pt idx="8">
                  <c:v>77.531206657420256</c:v>
                </c:pt>
                <c:pt idx="9">
                  <c:v>78.526048284625162</c:v>
                </c:pt>
                <c:pt idx="10">
                  <c:v>68.654646324549233</c:v>
                </c:pt>
                <c:pt idx="11">
                  <c:v>71.791613722998733</c:v>
                </c:pt>
                <c:pt idx="12">
                  <c:v>67.82246879334258</c:v>
                </c:pt>
                <c:pt idx="13">
                  <c:v>62.897077509529851</c:v>
                </c:pt>
                <c:pt idx="14">
                  <c:v>55.894590846047151</c:v>
                </c:pt>
                <c:pt idx="15">
                  <c:v>60.991105463786532</c:v>
                </c:pt>
                <c:pt idx="16">
                  <c:v>57.28155339805825</c:v>
                </c:pt>
                <c:pt idx="17">
                  <c:v>59.466327827191868</c:v>
                </c:pt>
                <c:pt idx="18">
                  <c:v>52.149791955617196</c:v>
                </c:pt>
                <c:pt idx="19">
                  <c:v>47.395171537484117</c:v>
                </c:pt>
              </c:numCache>
            </c:numRef>
          </c:val>
          <c:extLst>
            <c:ext xmlns:c16="http://schemas.microsoft.com/office/drawing/2014/chart" uri="{C3380CC4-5D6E-409C-BE32-E72D297353CC}">
              <c16:uniqueId val="{00000007-F092-479A-8397-8573C9B5CBCA}"/>
            </c:ext>
          </c:extLst>
        </c:ser>
        <c:dLbls>
          <c:showLegendKey val="0"/>
          <c:showVal val="0"/>
          <c:showCatName val="0"/>
          <c:showSerName val="0"/>
          <c:showPercent val="0"/>
          <c:showBubbleSize val="0"/>
        </c:dLbls>
        <c:gapWidth val="100"/>
        <c:overlap val="100"/>
        <c:axId val="1291793984"/>
        <c:axId val="1291796480"/>
      </c:barChart>
      <c:catAx>
        <c:axId val="1291793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l"/>
        <c:numFmt formatCode="0%" sourceLinked="1"/>
        <c:majorTickMark val="none"/>
        <c:minorTickMark val="none"/>
        <c:tickLblPos val="nextTo"/>
        <c:crossAx val="1291793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30698674169772799"/>
          <c:y val="2.5882181140498835E-4"/>
          <c:w val="0.37037313964332907"/>
          <c:h val="7.140477937213805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73113025848595E-3"/>
          <c:y val="8.3193758235950641E-2"/>
          <c:w val="0.99477234128023506"/>
          <c:h val="0.74029630299258375"/>
        </c:manualLayout>
      </c:layout>
      <c:barChart>
        <c:barDir val="col"/>
        <c:grouping val="percentStacked"/>
        <c:varyColors val="0"/>
        <c:ser>
          <c:idx val="0"/>
          <c:order val="0"/>
          <c:tx>
            <c:strRef>
              <c:f>Hoja1!$C$1</c:f>
              <c:strCache>
                <c:ptCount val="1"/>
                <c:pt idx="0">
                  <c:v>NS/NC</c:v>
                </c:pt>
              </c:strCache>
            </c:strRef>
          </c:tx>
          <c:spPr>
            <a:solidFill>
              <a:schemeClr val="bg1">
                <a:lumMod val="50000"/>
              </a:schemeClr>
            </a:solidFill>
            <a:ln>
              <a:noFill/>
            </a:ln>
            <a:effectLst>
              <a:outerShdw blurRad="40000" dist="23000" dir="5400000" rotWithShape="0">
                <a:srgbClr val="000000">
                  <a:alpha val="35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796-4B4A-89D7-53F0E2EA9477}"/>
                </c:ext>
              </c:extLst>
            </c:dLbl>
            <c:dLbl>
              <c:idx val="1"/>
              <c:delete val="1"/>
              <c:extLst>
                <c:ext xmlns:c15="http://schemas.microsoft.com/office/drawing/2012/chart" uri="{CE6537A1-D6FC-4f65-9D91-7224C49458BB}"/>
                <c:ext xmlns:c16="http://schemas.microsoft.com/office/drawing/2014/chart" uri="{C3380CC4-5D6E-409C-BE32-E72D297353CC}">
                  <c16:uniqueId val="{00000001-5796-4B4A-89D7-53F0E2EA9477}"/>
                </c:ext>
              </c:extLst>
            </c:dLbl>
            <c:dLbl>
              <c:idx val="2"/>
              <c:delete val="1"/>
              <c:extLst>
                <c:ext xmlns:c15="http://schemas.microsoft.com/office/drawing/2012/chart" uri="{CE6537A1-D6FC-4f65-9D91-7224C49458BB}"/>
                <c:ext xmlns:c16="http://schemas.microsoft.com/office/drawing/2014/chart" uri="{C3380CC4-5D6E-409C-BE32-E72D297353CC}">
                  <c16:uniqueId val="{00000005-D3F8-4FAE-A652-D50BDE938120}"/>
                </c:ext>
              </c:extLst>
            </c:dLbl>
            <c:dLbl>
              <c:idx val="4"/>
              <c:delete val="1"/>
              <c:extLst>
                <c:ext xmlns:c15="http://schemas.microsoft.com/office/drawing/2012/chart" uri="{CE6537A1-D6FC-4f65-9D91-7224C49458BB}"/>
                <c:ext xmlns:c16="http://schemas.microsoft.com/office/drawing/2014/chart" uri="{C3380CC4-5D6E-409C-BE32-E72D297353CC}">
                  <c16:uniqueId val="{00000004-D3F8-4FAE-A652-D50BDE938120}"/>
                </c:ext>
              </c:extLst>
            </c:dLbl>
            <c:dLbl>
              <c:idx val="6"/>
              <c:delete val="1"/>
              <c:extLst>
                <c:ext xmlns:c15="http://schemas.microsoft.com/office/drawing/2012/chart" uri="{CE6537A1-D6FC-4f65-9D91-7224C49458BB}"/>
                <c:ext xmlns:c16="http://schemas.microsoft.com/office/drawing/2014/chart" uri="{C3380CC4-5D6E-409C-BE32-E72D297353CC}">
                  <c16:uniqueId val="{00000002-5796-4B4A-89D7-53F0E2EA94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Con hijos</c:v>
                  </c:pt>
                  <c:pt idx="1">
                    <c:v>Sin hijos</c:v>
                  </c:pt>
                  <c:pt idx="2">
                    <c:v>Con hijos</c:v>
                  </c:pt>
                  <c:pt idx="3">
                    <c:v>Sin hijos</c:v>
                  </c:pt>
                  <c:pt idx="4">
                    <c:v>Con hijos</c:v>
                  </c:pt>
                  <c:pt idx="5">
                    <c:v>Sin hijos</c:v>
                  </c:pt>
                  <c:pt idx="6">
                    <c:v>Con hijos</c:v>
                  </c:pt>
                  <c:pt idx="7">
                    <c:v>Sin hijos</c:v>
                  </c:pt>
                  <c:pt idx="8">
                    <c:v>Con hijos</c:v>
                  </c:pt>
                  <c:pt idx="9">
                    <c:v>Sin hijos</c:v>
                  </c:pt>
                  <c:pt idx="10">
                    <c:v>Con hijos</c:v>
                  </c:pt>
                  <c:pt idx="11">
                    <c:v>Sin hijos</c:v>
                  </c:pt>
                  <c:pt idx="12">
                    <c:v>Con hijos</c:v>
                  </c:pt>
                  <c:pt idx="13">
                    <c:v>Sin hijos</c:v>
                  </c:pt>
                  <c:pt idx="14">
                    <c:v>Con hijos</c:v>
                  </c:pt>
                  <c:pt idx="15">
                    <c:v>Sin hijos</c:v>
                  </c:pt>
                  <c:pt idx="16">
                    <c:v>Con hijos</c:v>
                  </c:pt>
                  <c:pt idx="17">
                    <c:v>Sin hijos</c:v>
                  </c:pt>
                  <c:pt idx="18">
                    <c:v>Con hijos</c:v>
                  </c:pt>
                  <c:pt idx="19">
                    <c:v>Sin hijos</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Hoja1!$C$2:$C$21</c:f>
              <c:numCache>
                <c:formatCode>####.0</c:formatCode>
                <c:ptCount val="20"/>
                <c:pt idx="0">
                  <c:v>0.62695924764890287</c:v>
                </c:pt>
                <c:pt idx="1">
                  <c:v>0.91954022988505746</c:v>
                </c:pt>
                <c:pt idx="2">
                  <c:v>0.15673981191222572</c:v>
                </c:pt>
                <c:pt idx="3">
                  <c:v>1.264367816091954</c:v>
                </c:pt>
                <c:pt idx="4">
                  <c:v>0.7836990595611284</c:v>
                </c:pt>
                <c:pt idx="5">
                  <c:v>2.2988505747126435</c:v>
                </c:pt>
                <c:pt idx="6">
                  <c:v>0.94043887147335425</c:v>
                </c:pt>
                <c:pt idx="7">
                  <c:v>9.0804597701149419</c:v>
                </c:pt>
                <c:pt idx="8">
                  <c:v>2.0376175548589344</c:v>
                </c:pt>
                <c:pt idx="9">
                  <c:v>4.5977011494252871</c:v>
                </c:pt>
                <c:pt idx="10">
                  <c:v>1.7241379310344827</c:v>
                </c:pt>
                <c:pt idx="11">
                  <c:v>7.7011494252873565</c:v>
                </c:pt>
                <c:pt idx="12">
                  <c:v>4.5454545454545459</c:v>
                </c:pt>
                <c:pt idx="13">
                  <c:v>7.931034482758621</c:v>
                </c:pt>
                <c:pt idx="14">
                  <c:v>7.3667711598746077</c:v>
                </c:pt>
                <c:pt idx="15">
                  <c:v>35.057471264367813</c:v>
                </c:pt>
                <c:pt idx="16">
                  <c:v>2.1943573667711598</c:v>
                </c:pt>
                <c:pt idx="17">
                  <c:v>4.4827586206896548</c:v>
                </c:pt>
                <c:pt idx="18">
                  <c:v>4.2319749216300941</c:v>
                </c:pt>
                <c:pt idx="19">
                  <c:v>5.6321839080459766</c:v>
                </c:pt>
              </c:numCache>
            </c:numRef>
          </c:val>
          <c:extLst>
            <c:ext xmlns:c16="http://schemas.microsoft.com/office/drawing/2014/chart" uri="{C3380CC4-5D6E-409C-BE32-E72D297353CC}">
              <c16:uniqueId val="{00000003-5796-4B4A-89D7-53F0E2EA9477}"/>
            </c:ext>
          </c:extLst>
        </c:ser>
        <c:ser>
          <c:idx val="1"/>
          <c:order val="1"/>
          <c:tx>
            <c:strRef>
              <c:f>Hoja1!$D$1</c:f>
              <c:strCache>
                <c:ptCount val="1"/>
                <c:pt idx="0">
                  <c:v>No</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Con hijos</c:v>
                  </c:pt>
                  <c:pt idx="1">
                    <c:v>Sin hijos</c:v>
                  </c:pt>
                  <c:pt idx="2">
                    <c:v>Con hijos</c:v>
                  </c:pt>
                  <c:pt idx="3">
                    <c:v>Sin hijos</c:v>
                  </c:pt>
                  <c:pt idx="4">
                    <c:v>Con hijos</c:v>
                  </c:pt>
                  <c:pt idx="5">
                    <c:v>Sin hijos</c:v>
                  </c:pt>
                  <c:pt idx="6">
                    <c:v>Con hijos</c:v>
                  </c:pt>
                  <c:pt idx="7">
                    <c:v>Sin hijos</c:v>
                  </c:pt>
                  <c:pt idx="8">
                    <c:v>Con hijos</c:v>
                  </c:pt>
                  <c:pt idx="9">
                    <c:v>Sin hijos</c:v>
                  </c:pt>
                  <c:pt idx="10">
                    <c:v>Con hijos</c:v>
                  </c:pt>
                  <c:pt idx="11">
                    <c:v>Sin hijos</c:v>
                  </c:pt>
                  <c:pt idx="12">
                    <c:v>Con hijos</c:v>
                  </c:pt>
                  <c:pt idx="13">
                    <c:v>Sin hijos</c:v>
                  </c:pt>
                  <c:pt idx="14">
                    <c:v>Con hijos</c:v>
                  </c:pt>
                  <c:pt idx="15">
                    <c:v>Sin hijos</c:v>
                  </c:pt>
                  <c:pt idx="16">
                    <c:v>Con hijos</c:v>
                  </c:pt>
                  <c:pt idx="17">
                    <c:v>Sin hijos</c:v>
                  </c:pt>
                  <c:pt idx="18">
                    <c:v>Con hijos</c:v>
                  </c:pt>
                  <c:pt idx="19">
                    <c:v>Sin hijos</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Hoja1!$D$2:$D$21</c:f>
              <c:numCache>
                <c:formatCode>####.0</c:formatCode>
                <c:ptCount val="20"/>
                <c:pt idx="0">
                  <c:v>8.307210031347962</c:v>
                </c:pt>
                <c:pt idx="1">
                  <c:v>6.8965517241379306</c:v>
                </c:pt>
                <c:pt idx="2">
                  <c:v>12.539184952978054</c:v>
                </c:pt>
                <c:pt idx="3">
                  <c:v>13.793103448275861</c:v>
                </c:pt>
                <c:pt idx="4">
                  <c:v>15.830721003134796</c:v>
                </c:pt>
                <c:pt idx="5">
                  <c:v>12.758620689655173</c:v>
                </c:pt>
                <c:pt idx="6">
                  <c:v>11.598746081504702</c:v>
                </c:pt>
                <c:pt idx="7">
                  <c:v>9.0804597701149419</c:v>
                </c:pt>
                <c:pt idx="8">
                  <c:v>19.122257053291538</c:v>
                </c:pt>
                <c:pt idx="9">
                  <c:v>17.931034482758619</c:v>
                </c:pt>
                <c:pt idx="10">
                  <c:v>27.115987460815045</c:v>
                </c:pt>
                <c:pt idx="11">
                  <c:v>22.643678160919539</c:v>
                </c:pt>
                <c:pt idx="12">
                  <c:v>29.467084639498431</c:v>
                </c:pt>
                <c:pt idx="13">
                  <c:v>27.356321839080461</c:v>
                </c:pt>
                <c:pt idx="14">
                  <c:v>20.846394984326018</c:v>
                </c:pt>
                <c:pt idx="15">
                  <c:v>16.091954022988507</c:v>
                </c:pt>
                <c:pt idx="16">
                  <c:v>36.677115987460816</c:v>
                </c:pt>
                <c:pt idx="17">
                  <c:v>39.080459770114942</c:v>
                </c:pt>
                <c:pt idx="18">
                  <c:v>46.081504702194358</c:v>
                </c:pt>
                <c:pt idx="19">
                  <c:v>44.712643678160923</c:v>
                </c:pt>
              </c:numCache>
            </c:numRef>
          </c:val>
          <c:extLst>
            <c:ext xmlns:c16="http://schemas.microsoft.com/office/drawing/2014/chart" uri="{C3380CC4-5D6E-409C-BE32-E72D297353CC}">
              <c16:uniqueId val="{00000005-5796-4B4A-89D7-53F0E2EA9477}"/>
            </c:ext>
          </c:extLst>
        </c:ser>
        <c:ser>
          <c:idx val="2"/>
          <c:order val="2"/>
          <c:tx>
            <c:strRef>
              <c:f>Hoja1!$E$1</c:f>
              <c:strCache>
                <c:ptCount val="1"/>
                <c:pt idx="0">
                  <c:v>Sí</c:v>
                </c:pt>
              </c:strCache>
            </c:strRef>
          </c:tx>
          <c:spPr>
            <a:solidFill>
              <a:srgbClr val="00B050"/>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Hoja1!$A$2:$B$21</c:f>
              <c:multiLvlStrCache>
                <c:ptCount val="20"/>
                <c:lvl>
                  <c:pt idx="0">
                    <c:v>Con hijos</c:v>
                  </c:pt>
                  <c:pt idx="1">
                    <c:v>Sin hijos</c:v>
                  </c:pt>
                  <c:pt idx="2">
                    <c:v>Con hijos</c:v>
                  </c:pt>
                  <c:pt idx="3">
                    <c:v>Sin hijos</c:v>
                  </c:pt>
                  <c:pt idx="4">
                    <c:v>Con hijos</c:v>
                  </c:pt>
                  <c:pt idx="5">
                    <c:v>Sin hijos</c:v>
                  </c:pt>
                  <c:pt idx="6">
                    <c:v>Con hijos</c:v>
                  </c:pt>
                  <c:pt idx="7">
                    <c:v>Sin hijos</c:v>
                  </c:pt>
                  <c:pt idx="8">
                    <c:v>Con hijos</c:v>
                  </c:pt>
                  <c:pt idx="9">
                    <c:v>Sin hijos</c:v>
                  </c:pt>
                  <c:pt idx="10">
                    <c:v>Con hijos</c:v>
                  </c:pt>
                  <c:pt idx="11">
                    <c:v>Sin hijos</c:v>
                  </c:pt>
                  <c:pt idx="12">
                    <c:v>Con hijos</c:v>
                  </c:pt>
                  <c:pt idx="13">
                    <c:v>Sin hijos</c:v>
                  </c:pt>
                  <c:pt idx="14">
                    <c:v>Con hijos</c:v>
                  </c:pt>
                  <c:pt idx="15">
                    <c:v>Sin hijos</c:v>
                  </c:pt>
                  <c:pt idx="16">
                    <c:v>Con hijos</c:v>
                  </c:pt>
                  <c:pt idx="17">
                    <c:v>Sin hijos</c:v>
                  </c:pt>
                  <c:pt idx="18">
                    <c:v>Con hijos</c:v>
                  </c:pt>
                  <c:pt idx="19">
                    <c:v>Sin hijos</c:v>
                  </c:pt>
                </c:lvl>
                <c:lvl>
                  <c:pt idx="0">
                    <c:v>Transporte público </c:v>
                  </c:pt>
                  <c:pt idx="2">
                    <c:v>Parques y zonas verdes</c:v>
                  </c:pt>
                  <c:pt idx="4">
                    <c:v>Centros de salud</c:v>
                  </c:pt>
                  <c:pt idx="6">
                    <c:v>Colegios/institutos </c:v>
                  </c:pt>
                  <c:pt idx="8">
                    <c:v>Equipamientos comerciales</c:v>
                  </c:pt>
                  <c:pt idx="10">
                    <c:v>Instalaciones deportivas</c:v>
                  </c:pt>
                  <c:pt idx="12">
                    <c:v>Presencial policial en las calles</c:v>
                  </c:pt>
                  <c:pt idx="14">
                    <c:v>Guarderías (0-3 años)</c:v>
                  </c:pt>
                  <c:pt idx="16">
                    <c:v>Aparcamiento </c:v>
                  </c:pt>
                  <c:pt idx="18">
                    <c:v>Equipamientos de ocio (cines, teatros, discotecas…)</c:v>
                  </c:pt>
                </c:lvl>
              </c:multiLvlStrCache>
            </c:multiLvlStrRef>
          </c:cat>
          <c:val>
            <c:numRef>
              <c:f>Hoja1!$E$2:$E$21</c:f>
              <c:numCache>
                <c:formatCode>####.0</c:formatCode>
                <c:ptCount val="20"/>
                <c:pt idx="0">
                  <c:v>91.065830721003138</c:v>
                </c:pt>
                <c:pt idx="1">
                  <c:v>92.183908045977006</c:v>
                </c:pt>
                <c:pt idx="2">
                  <c:v>87.304075235109721</c:v>
                </c:pt>
                <c:pt idx="3">
                  <c:v>84.94252873563218</c:v>
                </c:pt>
                <c:pt idx="4">
                  <c:v>83.385579937304072</c:v>
                </c:pt>
                <c:pt idx="5">
                  <c:v>84.94252873563218</c:v>
                </c:pt>
                <c:pt idx="6">
                  <c:v>87.460815047021939</c:v>
                </c:pt>
                <c:pt idx="7">
                  <c:v>81.839080459770116</c:v>
                </c:pt>
                <c:pt idx="8">
                  <c:v>78.840125391849526</c:v>
                </c:pt>
                <c:pt idx="9">
                  <c:v>77.47126436781609</c:v>
                </c:pt>
                <c:pt idx="10">
                  <c:v>71.159874608150474</c:v>
                </c:pt>
                <c:pt idx="11">
                  <c:v>69.65517241379311</c:v>
                </c:pt>
                <c:pt idx="12">
                  <c:v>65.987460815047015</c:v>
                </c:pt>
                <c:pt idx="13">
                  <c:v>64.712643678160916</c:v>
                </c:pt>
                <c:pt idx="14">
                  <c:v>71.786833855799372</c:v>
                </c:pt>
                <c:pt idx="15">
                  <c:v>48.850574712643677</c:v>
                </c:pt>
                <c:pt idx="16">
                  <c:v>61.128526645768019</c:v>
                </c:pt>
                <c:pt idx="17">
                  <c:v>56.4367816091954</c:v>
                </c:pt>
                <c:pt idx="18">
                  <c:v>49.686520376175551</c:v>
                </c:pt>
                <c:pt idx="19">
                  <c:v>49.655172413793103</c:v>
                </c:pt>
              </c:numCache>
            </c:numRef>
          </c:val>
          <c:extLst>
            <c:ext xmlns:c16="http://schemas.microsoft.com/office/drawing/2014/chart" uri="{C3380CC4-5D6E-409C-BE32-E72D297353CC}">
              <c16:uniqueId val="{00000001-D3F8-4FAE-A652-D50BDE938120}"/>
            </c:ext>
          </c:extLst>
        </c:ser>
        <c:dLbls>
          <c:showLegendKey val="0"/>
          <c:showVal val="0"/>
          <c:showCatName val="0"/>
          <c:showSerName val="0"/>
          <c:showPercent val="0"/>
          <c:showBubbleSize val="0"/>
        </c:dLbls>
        <c:gapWidth val="100"/>
        <c:overlap val="100"/>
        <c:axId val="1291793984"/>
        <c:axId val="1291796480"/>
      </c:barChart>
      <c:catAx>
        <c:axId val="1291793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6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l"/>
        <c:numFmt formatCode="0%" sourceLinked="1"/>
        <c:majorTickMark val="none"/>
        <c:minorTickMark val="none"/>
        <c:tickLblPos val="nextTo"/>
        <c:crossAx val="129179398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egendEntry>
        <c:idx val="2"/>
        <c:txPr>
          <a:bodyPr rot="0" spcFirstLastPara="1" vertOverflow="ellipsis" vert="horz" wrap="square" anchor="ctr" anchorCtr="1"/>
          <a:lstStyle/>
          <a:p>
            <a:pPr>
              <a:defRPr sz="2000" b="1" i="0" u="none" strike="noStrike" kern="1200" baseline="0">
                <a:solidFill>
                  <a:schemeClr val="bg1">
                    <a:lumMod val="50000"/>
                  </a:schemeClr>
                </a:solidFill>
                <a:latin typeface="+mn-lt"/>
                <a:ea typeface="+mn-ea"/>
                <a:cs typeface="+mn-cs"/>
              </a:defRPr>
            </a:pPr>
            <a:endParaRPr lang="es-ES"/>
          </a:p>
        </c:txPr>
      </c:legendEntry>
      <c:layout>
        <c:manualLayout>
          <c:xMode val="edge"/>
          <c:yMode val="edge"/>
          <c:x val="0.30698674169772799"/>
          <c:y val="2.5882181140498835E-4"/>
          <c:w val="0.37037313964332907"/>
          <c:h val="7.140477937213805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8683252907068"/>
          <c:y val="0.16626734720427702"/>
          <c:w val="0.59336623024770396"/>
          <c:h val="0.7909552072418814"/>
        </c:manualLayout>
      </c:layout>
      <c:doughnutChart>
        <c:varyColors val="1"/>
        <c:ser>
          <c:idx val="0"/>
          <c:order val="0"/>
          <c:tx>
            <c:strRef>
              <c:f>Hoja1!$B$1</c:f>
              <c:strCache>
                <c:ptCount val="1"/>
                <c:pt idx="0">
                  <c:v>%</c:v>
                </c:pt>
              </c:strCache>
            </c:strRef>
          </c:tx>
          <c:dPt>
            <c:idx val="0"/>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13-4364-8D5F-0640BD554B9E}"/>
              </c:ext>
            </c:extLst>
          </c:dPt>
          <c:dPt>
            <c:idx val="1"/>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13-4364-8D5F-0640BD554B9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13-4364-8D5F-0640BD554B9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13-4364-8D5F-0640BD554B9E}"/>
              </c:ext>
            </c:extLst>
          </c:dPt>
          <c:dLbls>
            <c:dLbl>
              <c:idx val="0"/>
              <c:tx>
                <c:rich>
                  <a:bodyPr/>
                  <a:lstStyle/>
                  <a:p>
                    <a:fld id="{8FA3B676-300D-435D-BAB9-1BD51FC61C4F}"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13-4364-8D5F-0640BD554B9E}"/>
                </c:ext>
              </c:extLst>
            </c:dLbl>
            <c:dLbl>
              <c:idx val="1"/>
              <c:tx>
                <c:rich>
                  <a:bodyPr/>
                  <a:lstStyle/>
                  <a:p>
                    <a:fld id="{9DE2AD13-416A-45FC-B23D-613CE127C0E0}" type="VALUE">
                      <a:rPr lang="en-US" smtClean="0"/>
                      <a:pPr/>
                      <a:t>[VALOR]</a:t>
                    </a:fld>
                    <a:endParaRPr lang="es-E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A13-4364-8D5F-0640BD554B9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c:formatCode>
                <c:ptCount val="2"/>
                <c:pt idx="0">
                  <c:v>42.307692307692307</c:v>
                </c:pt>
                <c:pt idx="1">
                  <c:v>57.692307692307693</c:v>
                </c:pt>
              </c:numCache>
            </c:numRef>
          </c:val>
          <c:extLst>
            <c:ext xmlns:c16="http://schemas.microsoft.com/office/drawing/2014/chart" uri="{C3380CC4-5D6E-409C-BE32-E72D297353CC}">
              <c16:uniqueId val="{00000008-1A13-4364-8D5F-0640BD554B9E}"/>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00B050"/>
                </a:solidFill>
                <a:latin typeface="+mn-lt"/>
                <a:ea typeface="+mn-ea"/>
                <a:cs typeface="+mn-cs"/>
              </a:defRPr>
            </a:pPr>
            <a:endParaRPr lang="es-ES"/>
          </a:p>
        </c:txPr>
      </c:legendEntry>
      <c:legendEntry>
        <c:idx val="1"/>
        <c:txPr>
          <a:bodyPr rot="0" spcFirstLastPara="1" vertOverflow="ellipsis" vert="horz" wrap="square" anchor="ctr" anchorCtr="1"/>
          <a:lstStyle/>
          <a:p>
            <a:pPr>
              <a:defRPr sz="2000" b="1" i="0" u="none" strike="noStrike" kern="1200" baseline="0">
                <a:solidFill>
                  <a:srgbClr val="C00000"/>
                </a:solidFill>
                <a:latin typeface="+mn-lt"/>
                <a:ea typeface="+mn-ea"/>
                <a:cs typeface="+mn-cs"/>
              </a:defRPr>
            </a:pPr>
            <a:endParaRPr lang="es-ES"/>
          </a:p>
        </c:txPr>
      </c:legendEntry>
      <c:layout>
        <c:manualLayout>
          <c:xMode val="edge"/>
          <c:yMode val="edge"/>
          <c:x val="0.84610200621032072"/>
          <c:y val="0.43420724453640863"/>
          <c:w val="9.1403463818490766E-2"/>
          <c:h val="0.197039283445809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7409337162143"/>
          <c:y val="2.5784881001446672E-2"/>
          <c:w val="0.70668335460005238"/>
          <c:h val="0.93454607130402001"/>
        </c:manualLayout>
      </c:layout>
      <c:barChart>
        <c:barDir val="bar"/>
        <c:grouping val="clustered"/>
        <c:varyColors val="0"/>
        <c:ser>
          <c:idx val="0"/>
          <c:order val="0"/>
          <c:tx>
            <c:strRef>
              <c:f>Hoja1!$B$1</c:f>
              <c:strCache>
                <c:ptCount val="1"/>
                <c:pt idx="0">
                  <c:v>%</c:v>
                </c:pt>
              </c:strCache>
            </c:strRef>
          </c:tx>
          <c:spPr>
            <a:solidFill>
              <a:srgbClr val="00B050"/>
            </a:solidFill>
            <a:ln>
              <a:noFill/>
            </a:ln>
            <a:effectLst>
              <a:outerShdw blurRad="40000" dist="23000" dir="5400000" rotWithShape="0">
                <a:srgbClr val="000000">
                  <a:alpha val="35000"/>
                </a:srgbClr>
              </a:outerShdw>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3-D456-459D-B73B-A5EA49E194A9}"/>
                </c:ext>
              </c:extLst>
            </c:dLbl>
            <c:dLbl>
              <c:idx val="1"/>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4-D456-459D-B73B-A5EA49E194A9}"/>
                </c:ext>
              </c:extLst>
            </c:dLbl>
            <c:dLbl>
              <c:idx val="6"/>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456-459D-B73B-A5EA49E194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Hoja1!$A$2:$A$11</c:f>
              <c:strCache>
                <c:ptCount val="10"/>
                <c:pt idx="0">
                  <c:v>1 hijo</c:v>
                </c:pt>
                <c:pt idx="1">
                  <c:v>2 hijos</c:v>
                </c:pt>
                <c:pt idx="2">
                  <c:v>3 hijos</c:v>
                </c:pt>
                <c:pt idx="3">
                  <c:v>4 hijos</c:v>
                </c:pt>
                <c:pt idx="4">
                  <c:v>5 hijos</c:v>
                </c:pt>
                <c:pt idx="5">
                  <c:v>6 hijos</c:v>
                </c:pt>
                <c:pt idx="6">
                  <c:v>7 hijos</c:v>
                </c:pt>
                <c:pt idx="7">
                  <c:v>8 hijos</c:v>
                </c:pt>
                <c:pt idx="8">
                  <c:v>9 hijos</c:v>
                </c:pt>
                <c:pt idx="9">
                  <c:v>10 o más hijos</c:v>
                </c:pt>
              </c:strCache>
            </c:strRef>
          </c:cat>
          <c:val>
            <c:numRef>
              <c:f>Hoja1!$B$2:$B$11</c:f>
              <c:numCache>
                <c:formatCode>0.0</c:formatCode>
                <c:ptCount val="10"/>
                <c:pt idx="0">
                  <c:v>46.445497630331751</c:v>
                </c:pt>
                <c:pt idx="1">
                  <c:v>42.022116903633489</c:v>
                </c:pt>
                <c:pt idx="2">
                  <c:v>7.7409162717219591</c:v>
                </c:pt>
                <c:pt idx="3">
                  <c:v>1.7377567140600316</c:v>
                </c:pt>
                <c:pt idx="4">
                  <c:v>1.1058451816745656</c:v>
                </c:pt>
                <c:pt idx="5">
                  <c:v>0.47393364928909953</c:v>
                </c:pt>
                <c:pt idx="7">
                  <c:v>0.15797788309636651</c:v>
                </c:pt>
                <c:pt idx="8">
                  <c:v>0.15797788309636651</c:v>
                </c:pt>
                <c:pt idx="9">
                  <c:v>0.15797788309636651</c:v>
                </c:pt>
              </c:numCache>
            </c:numRef>
          </c:val>
          <c:extLst>
            <c:ext xmlns:c16="http://schemas.microsoft.com/office/drawing/2014/chart" uri="{C3380CC4-5D6E-409C-BE32-E72D297353CC}">
              <c16:uniqueId val="{00000001-D456-459D-B73B-A5EA49E194A9}"/>
            </c:ext>
          </c:extLst>
        </c:ser>
        <c:dLbls>
          <c:showLegendKey val="0"/>
          <c:showVal val="0"/>
          <c:showCatName val="0"/>
          <c:showSerName val="0"/>
          <c:showPercent val="0"/>
          <c:showBubbleSize val="0"/>
        </c:dLbls>
        <c:gapWidth val="100"/>
        <c:axId val="1291793984"/>
        <c:axId val="1291796480"/>
      </c:barChart>
      <c:catAx>
        <c:axId val="1291793984"/>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800" b="1" i="0" u="none" strike="noStrike" kern="1200" baseline="0">
                <a:solidFill>
                  <a:schemeClr val="tx1">
                    <a:lumMod val="65000"/>
                    <a:lumOff val="35000"/>
                  </a:schemeClr>
                </a:solidFill>
                <a:latin typeface="+mn-lt"/>
                <a:ea typeface="+mn-ea"/>
                <a:cs typeface="+mn-cs"/>
              </a:defRPr>
            </a:pPr>
            <a:endParaRPr lang="es-ES"/>
          </a:p>
        </c:txPr>
        <c:crossAx val="1291796480"/>
        <c:crosses val="autoZero"/>
        <c:auto val="1"/>
        <c:lblAlgn val="ctr"/>
        <c:lblOffset val="100"/>
        <c:noMultiLvlLbl val="0"/>
      </c:catAx>
      <c:valAx>
        <c:axId val="1291796480"/>
        <c:scaling>
          <c:orientation val="minMax"/>
        </c:scaling>
        <c:delete val="1"/>
        <c:axPos val="t"/>
        <c:numFmt formatCode="0.0" sourceLinked="1"/>
        <c:majorTickMark val="none"/>
        <c:minorTickMark val="none"/>
        <c:tickLblPos val="nextTo"/>
        <c:crossAx val="1291793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9.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0.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9.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8.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9.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E60AC-69E2-45A3-BE83-B3121BD06B7A}" type="datetimeFigureOut">
              <a:rPr lang="es-ES" smtClean="0"/>
              <a:t>20/05/2022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0AC73-3547-4CD2-ABDE-C30909199E36}" type="slidenum">
              <a:rPr lang="es-ES" smtClean="0"/>
              <a:t>‹Nº›</a:t>
            </a:fld>
            <a:endParaRPr lang="es-ES"/>
          </a:p>
        </p:txBody>
      </p:sp>
    </p:spTree>
    <p:extLst>
      <p:ext uri="{BB962C8B-B14F-4D97-AF65-F5344CB8AC3E}">
        <p14:creationId xmlns:p14="http://schemas.microsoft.com/office/powerpoint/2010/main" val="133213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A1F0AC73-3547-4CD2-ABDE-C30909199E36}" type="slidenum">
              <a:rPr lang="es-ES" smtClean="0"/>
              <a:t>1</a:t>
            </a:fld>
            <a:endParaRPr lang="es-ES"/>
          </a:p>
        </p:txBody>
      </p:sp>
    </p:spTree>
    <p:extLst>
      <p:ext uri="{BB962C8B-B14F-4D97-AF65-F5344CB8AC3E}">
        <p14:creationId xmlns:p14="http://schemas.microsoft.com/office/powerpoint/2010/main" val="353429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it-IT"/>
          </a:p>
        </p:txBody>
      </p:sp>
      <p:sp>
        <p:nvSpPr>
          <p:cNvPr id="4" name="Marcador de número de diapositiva 3"/>
          <p:cNvSpPr>
            <a:spLocks noGrp="1"/>
          </p:cNvSpPr>
          <p:nvPr>
            <p:ph type="sldNum" sz="quarter" idx="5"/>
          </p:nvPr>
        </p:nvSpPr>
        <p:spPr/>
        <p:txBody>
          <a:bodyPr/>
          <a:lstStyle/>
          <a:p>
            <a:fld id="{A1F0AC73-3547-4CD2-ABDE-C30909199E36}" type="slidenum">
              <a:rPr lang="es-ES" smtClean="0"/>
              <a:t>39</a:t>
            </a:fld>
            <a:endParaRPr lang="es-ES"/>
          </a:p>
        </p:txBody>
      </p:sp>
    </p:spTree>
    <p:extLst>
      <p:ext uri="{BB962C8B-B14F-4D97-AF65-F5344CB8AC3E}">
        <p14:creationId xmlns:p14="http://schemas.microsoft.com/office/powerpoint/2010/main" val="298724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10596-5FAB-4DFC-9297-E3E70320173D}"/>
              </a:ext>
            </a:extLst>
          </p:cNvPr>
          <p:cNvSpPr>
            <a:spLocks noGrp="1"/>
          </p:cNvSpPr>
          <p:nvPr>
            <p:ph type="ctrTitle"/>
          </p:nvPr>
        </p:nvSpPr>
        <p:spPr>
          <a:xfrm>
            <a:off x="2286000" y="1684338"/>
            <a:ext cx="13716000" cy="35814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7CD9EF-1E20-428E-8612-B170EC52260C}"/>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4C5FBA-D550-4792-B742-8A1200E305CD}"/>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8BEEB765-D358-4087-B541-F576006804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8360BC-2B8A-4F49-9981-34277F745893}"/>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420490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B5C22-B143-4D2A-97EE-B10FE016B39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C078853-188B-4D29-8CDC-81D9D9381C0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A74561-81B3-4B63-86F2-80B7BC4D938F}"/>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46D92E50-83A7-47F9-B683-81F2154526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9617E0-D6A3-4787-9E7D-BFD97C586946}"/>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79344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62269-AEFC-4757-B2C7-FA8E40EDF612}"/>
              </a:ext>
            </a:extLst>
          </p:cNvPr>
          <p:cNvSpPr>
            <a:spLocks noGrp="1"/>
          </p:cNvSpPr>
          <p:nvPr>
            <p:ph type="title"/>
          </p:nvPr>
        </p:nvSpPr>
        <p:spPr>
          <a:xfrm>
            <a:off x="1247775" y="2565400"/>
            <a:ext cx="15773400" cy="4278313"/>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08CF00-FD58-446C-9E44-CEEDD101BEFD}"/>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6D30C7F-78DD-4E7F-8899-1B13B97A4EEE}"/>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469644E5-23B0-4B2D-A1C8-07714C866F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A321F9-393A-4911-AA46-CBEA4E9BD71E}"/>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262176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6230CB-291D-4928-AE68-DE94A29891F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8B64A49-CF07-462A-A8CD-A8D9765E03F8}"/>
              </a:ext>
            </a:extLst>
          </p:cNvPr>
          <p:cNvSpPr>
            <a:spLocks noGrp="1"/>
          </p:cNvSpPr>
          <p:nvPr>
            <p:ph sz="half" idx="1"/>
          </p:nvPr>
        </p:nvSpPr>
        <p:spPr>
          <a:xfrm>
            <a:off x="1257300" y="2738438"/>
            <a:ext cx="7810500" cy="652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BE32781-659B-420D-A433-F8F9F81EA81D}"/>
              </a:ext>
            </a:extLst>
          </p:cNvPr>
          <p:cNvSpPr>
            <a:spLocks noGrp="1"/>
          </p:cNvSpPr>
          <p:nvPr>
            <p:ph sz="half" idx="2"/>
          </p:nvPr>
        </p:nvSpPr>
        <p:spPr>
          <a:xfrm>
            <a:off x="9220200" y="2738438"/>
            <a:ext cx="7810500" cy="652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F95B875-5E17-4675-BECD-8CF6C4ECE05A}"/>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6" name="Marcador de pie de página 5">
            <a:extLst>
              <a:ext uri="{FF2B5EF4-FFF2-40B4-BE49-F238E27FC236}">
                <a16:creationId xmlns:a16="http://schemas.microsoft.com/office/drawing/2014/main" id="{A163E41C-1E1B-4B23-8017-C3D3D1AF61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4B4E1D-0B83-465A-8DDA-FDA88721650B}"/>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3808917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A8675-7B66-4CEA-B62A-810AA3C2B717}"/>
              </a:ext>
            </a:extLst>
          </p:cNvPr>
          <p:cNvSpPr>
            <a:spLocks noGrp="1"/>
          </p:cNvSpPr>
          <p:nvPr>
            <p:ph type="title"/>
          </p:nvPr>
        </p:nvSpPr>
        <p:spPr>
          <a:xfrm>
            <a:off x="1260475" y="547688"/>
            <a:ext cx="15773400" cy="1989137"/>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BAD343-783B-43BA-B1AC-A86C89D35B0F}"/>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0D408BF-7996-4618-9D51-C3966D1214F3}"/>
              </a:ext>
            </a:extLst>
          </p:cNvPr>
          <p:cNvSpPr>
            <a:spLocks noGrp="1"/>
          </p:cNvSpPr>
          <p:nvPr>
            <p:ph sz="half" idx="2"/>
          </p:nvPr>
        </p:nvSpPr>
        <p:spPr>
          <a:xfrm>
            <a:off x="1260475" y="3757613"/>
            <a:ext cx="7735888" cy="55276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1A9E723-61BC-45EB-AF58-F3E957592FF4}"/>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21EB53-E515-415D-8E2F-996946658F7D}"/>
              </a:ext>
            </a:extLst>
          </p:cNvPr>
          <p:cNvSpPr>
            <a:spLocks noGrp="1"/>
          </p:cNvSpPr>
          <p:nvPr>
            <p:ph sz="quarter" idx="4"/>
          </p:nvPr>
        </p:nvSpPr>
        <p:spPr>
          <a:xfrm>
            <a:off x="9258300" y="3757613"/>
            <a:ext cx="7775575" cy="55276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8182E1C-2CEA-467E-AF9E-254A184654C4}"/>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8" name="Marcador de pie de página 7">
            <a:extLst>
              <a:ext uri="{FF2B5EF4-FFF2-40B4-BE49-F238E27FC236}">
                <a16:creationId xmlns:a16="http://schemas.microsoft.com/office/drawing/2014/main" id="{B0B4D68D-62F1-4198-A8A4-459915A1ABC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9C7015B-9C8F-4040-A19A-EAA77DC9E866}"/>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680080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4C730-FABD-47F7-B93C-833CD874FFC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CDDC7D3-AE5A-4CAF-870B-EBA58A784A4C}"/>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4" name="Marcador de pie de página 3">
            <a:extLst>
              <a:ext uri="{FF2B5EF4-FFF2-40B4-BE49-F238E27FC236}">
                <a16:creationId xmlns:a16="http://schemas.microsoft.com/office/drawing/2014/main" id="{2B1D8842-1700-416F-950D-2A6937AABD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BDAD2A0-D509-4D73-BC13-261142F9153C}"/>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2913817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1E500E6-E8B9-4BC7-A12A-05A60C6E1459}"/>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3" name="Marcador de pie de página 2">
            <a:extLst>
              <a:ext uri="{FF2B5EF4-FFF2-40B4-BE49-F238E27FC236}">
                <a16:creationId xmlns:a16="http://schemas.microsoft.com/office/drawing/2014/main" id="{6970E7A5-5134-4A7C-B2CA-E79E5666E7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D8C50-7358-4407-961C-87FA3CA2146E}"/>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755579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B9070-3DF2-46DE-8F49-D62D3CABC989}"/>
              </a:ext>
            </a:extLst>
          </p:cNvPr>
          <p:cNvSpPr>
            <a:spLocks noGrp="1"/>
          </p:cNvSpPr>
          <p:nvPr>
            <p:ph type="title"/>
          </p:nvPr>
        </p:nvSpPr>
        <p:spPr>
          <a:xfrm>
            <a:off x="1260475" y="685800"/>
            <a:ext cx="5897563" cy="24003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612F38-CA55-4349-A0C1-465B6E33273D}"/>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D2B0A20-0FEC-4D2D-A331-D7ACBA955682}"/>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51CD59-5CD2-451F-BCC4-097E37D3A367}"/>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6" name="Marcador de pie de página 5">
            <a:extLst>
              <a:ext uri="{FF2B5EF4-FFF2-40B4-BE49-F238E27FC236}">
                <a16:creationId xmlns:a16="http://schemas.microsoft.com/office/drawing/2014/main" id="{10566E96-FA3A-4EB8-8083-4F5BF2340E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0C89405-4E66-4DB4-8925-40D66E50874B}"/>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25633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F559C-01EF-486E-B812-437BCD835783}"/>
              </a:ext>
            </a:extLst>
          </p:cNvPr>
          <p:cNvSpPr>
            <a:spLocks noGrp="1"/>
          </p:cNvSpPr>
          <p:nvPr>
            <p:ph type="title"/>
          </p:nvPr>
        </p:nvSpPr>
        <p:spPr>
          <a:xfrm>
            <a:off x="1260475" y="685800"/>
            <a:ext cx="5897563" cy="24003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F6D847-25EB-4C39-92AF-06DED0F2802B}"/>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E8965F2-4A32-4274-B685-F53FD1A4E67C}"/>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138D3E3-A3BC-4A79-9F02-C98F14612E55}"/>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6" name="Marcador de pie de página 5">
            <a:extLst>
              <a:ext uri="{FF2B5EF4-FFF2-40B4-BE49-F238E27FC236}">
                <a16:creationId xmlns:a16="http://schemas.microsoft.com/office/drawing/2014/main" id="{F2E67F62-A237-423A-BB6A-AC19D6BD33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F5877B-5AF7-411E-A69D-096138090118}"/>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181647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58D5FF-EE85-4AF1-85E7-BD51EEB96DF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4AE3793-9648-4F60-B5FD-BD05406CCC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C6CD262-DC84-4607-9833-438CE2EA4CDE}"/>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CC43C026-CA09-4CA1-90D6-6B42D98018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04FEBB-33B8-4894-82E6-EFD31C16DC43}"/>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2546119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74B746A-EC2B-4AAE-B57D-AD86B597090E}"/>
              </a:ext>
            </a:extLst>
          </p:cNvPr>
          <p:cNvSpPr>
            <a:spLocks noGrp="1"/>
          </p:cNvSpPr>
          <p:nvPr>
            <p:ph type="title" orient="vert"/>
          </p:nvPr>
        </p:nvSpPr>
        <p:spPr>
          <a:xfrm>
            <a:off x="13087350" y="547688"/>
            <a:ext cx="3943350" cy="8718550"/>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1466B1-5749-483D-8912-7AD1F4FDA2CA}"/>
              </a:ext>
            </a:extLst>
          </p:cNvPr>
          <p:cNvSpPr>
            <a:spLocks noGrp="1"/>
          </p:cNvSpPr>
          <p:nvPr>
            <p:ph type="body" orient="vert" idx="1"/>
          </p:nvPr>
        </p:nvSpPr>
        <p:spPr>
          <a:xfrm>
            <a:off x="1257300" y="547688"/>
            <a:ext cx="11677650" cy="87185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0ED9E4-6BFB-499E-9768-81C34028B2FF}"/>
              </a:ext>
            </a:extLst>
          </p:cNvPr>
          <p:cNvSpPr>
            <a:spLocks noGrp="1"/>
          </p:cNvSpPr>
          <p:nvPr>
            <p:ph type="dt" sz="half" idx="10"/>
          </p:nvPr>
        </p:nvSpPr>
        <p:spPr/>
        <p:txBody>
          <a:body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19D3FF56-8946-4AFD-BD89-B01E7074B4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4D37AF-1940-49A8-A54C-AF07F7383117}"/>
              </a:ext>
            </a:extLst>
          </p:cNvPr>
          <p:cNvSpPr>
            <a:spLocks noGrp="1"/>
          </p:cNvSpPr>
          <p:nvPr>
            <p:ph type="sldNum" sz="quarter" idx="12"/>
          </p:nvPr>
        </p:nvSpPr>
        <p:spPr/>
        <p:txBody>
          <a:bodyPr/>
          <a:lstStyle/>
          <a:p>
            <a:fld id="{34A8198F-6CAC-4145-9F3C-2B82DF26FA39}" type="slidenum">
              <a:rPr lang="es-ES" smtClean="0"/>
              <a:t>‹Nº›</a:t>
            </a:fld>
            <a:endParaRPr lang="es-ES"/>
          </a:p>
        </p:txBody>
      </p:sp>
    </p:spTree>
    <p:extLst>
      <p:ext uri="{BB962C8B-B14F-4D97-AF65-F5344CB8AC3E}">
        <p14:creationId xmlns:p14="http://schemas.microsoft.com/office/powerpoint/2010/main" val="128124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pic>
        <p:nvPicPr>
          <p:cNvPr id="7" name="Imagen 6" descr="Logotipo, nombre de la empresa&#10;&#10;Descripción generada automáticamente">
            <a:extLst>
              <a:ext uri="{FF2B5EF4-FFF2-40B4-BE49-F238E27FC236}">
                <a16:creationId xmlns:a16="http://schemas.microsoft.com/office/drawing/2014/main" id="{76B2151D-FF55-4510-A322-64C4607AA2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54835" y="9218645"/>
            <a:ext cx="1383875" cy="1383875"/>
          </a:xfrm>
          <a:prstGeom prst="rect">
            <a:avLst/>
          </a:prstGeom>
        </p:spPr>
      </p:pic>
    </p:spTree>
    <p:extLst>
      <p:ext uri="{BB962C8B-B14F-4D97-AF65-F5344CB8AC3E}">
        <p14:creationId xmlns:p14="http://schemas.microsoft.com/office/powerpoint/2010/main" val="1364531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589679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346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16175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049210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970835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50470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269473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78067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67409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524622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3DC5F-2014-4A81-BF20-C318B0AAA401}"/>
              </a:ext>
            </a:extLst>
          </p:cNvPr>
          <p:cNvSpPr>
            <a:spLocks noGrp="1"/>
          </p:cNvSpPr>
          <p:nvPr>
            <p:ph type="ctrTitle"/>
          </p:nvPr>
        </p:nvSpPr>
        <p:spPr>
          <a:xfrm>
            <a:off x="2287019" y="1684270"/>
            <a:ext cx="13713963" cy="3580152"/>
          </a:xfrm>
          <a:prstGeom prst="rect">
            <a:avLst/>
          </a:prstGeom>
        </p:spPr>
        <p:txBody>
          <a:bodyPr anchor="b"/>
          <a:lstStyle>
            <a:lvl1pPr algn="ctr">
              <a:defRPr sz="8161"/>
            </a:lvl1pPr>
          </a:lstStyle>
          <a:p>
            <a:r>
              <a:rPr lang="es-ES"/>
              <a:t>Haga clic para modificar el estilo de título del patrón</a:t>
            </a:r>
          </a:p>
        </p:txBody>
      </p:sp>
      <p:sp>
        <p:nvSpPr>
          <p:cNvPr id="4" name="Marcador de fecha 3">
            <a:extLst>
              <a:ext uri="{FF2B5EF4-FFF2-40B4-BE49-F238E27FC236}">
                <a16:creationId xmlns:a16="http://schemas.microsoft.com/office/drawing/2014/main" id="{AC389BF8-288C-4D06-9F72-80C4B91FBC94}"/>
              </a:ext>
            </a:extLst>
          </p:cNvPr>
          <p:cNvSpPr>
            <a:spLocks noGrp="1"/>
          </p:cNvSpPr>
          <p:nvPr>
            <p:ph type="dt" sz="half" idx="10"/>
          </p:nvPr>
        </p:nvSpPr>
        <p:spPr/>
        <p:txBody>
          <a:bodyPr/>
          <a:lstStyle/>
          <a:p>
            <a:fld id="{6DB97512-AD64-459D-88E3-5625027DE5AF}" type="datetime1">
              <a:rPr lang="es-ES" smtClean="0"/>
              <a:t>20/05/2022</a:t>
            </a:fld>
            <a:endParaRPr lang="es-ES"/>
          </a:p>
        </p:txBody>
      </p:sp>
      <p:sp>
        <p:nvSpPr>
          <p:cNvPr id="5" name="Marcador de pie de página 4">
            <a:extLst>
              <a:ext uri="{FF2B5EF4-FFF2-40B4-BE49-F238E27FC236}">
                <a16:creationId xmlns:a16="http://schemas.microsoft.com/office/drawing/2014/main" id="{16A3C846-1546-4F0E-9711-9E98B19F70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01E0A4B-B418-4A63-A73A-79BC5CE54948}"/>
              </a:ext>
            </a:extLst>
          </p:cNvPr>
          <p:cNvSpPr>
            <a:spLocks noGrp="1"/>
          </p:cNvSpPr>
          <p:nvPr>
            <p:ph type="sldNum" sz="quarter" idx="12"/>
          </p:nvPr>
        </p:nvSpPr>
        <p:spPr/>
        <p:txBody>
          <a:bodyPr/>
          <a:lstStyle/>
          <a:p>
            <a:fld id="{63409B6A-CA75-45D1-886D-B4359FFECBA4}" type="slidenum">
              <a:rPr lang="es-ES" smtClean="0"/>
              <a:t>‹Nº›</a:t>
            </a:fld>
            <a:endParaRPr lang="es-ES"/>
          </a:p>
        </p:txBody>
      </p:sp>
    </p:spTree>
    <p:extLst>
      <p:ext uri="{BB962C8B-B14F-4D97-AF65-F5344CB8AC3E}">
        <p14:creationId xmlns:p14="http://schemas.microsoft.com/office/powerpoint/2010/main" val="242560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pic>
        <p:nvPicPr>
          <p:cNvPr id="11" name="Imagen 10">
            <a:extLst>
              <a:ext uri="{FF2B5EF4-FFF2-40B4-BE49-F238E27FC236}">
                <a16:creationId xmlns:a16="http://schemas.microsoft.com/office/drawing/2014/main" id="{00BD6967-774B-4738-9A46-2CE0ADAFF3F4}"/>
              </a:ext>
              <a:ext uri="{C183D7F6-B498-43B3-948B-1728B52AA6E4}">
                <adec:decorative xmlns:adec="http://schemas.microsoft.com/office/drawing/2017/decorative" val="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8550" t="26544" r="6307" b="28994"/>
          <a:stretch/>
        </p:blipFill>
        <p:spPr>
          <a:xfrm>
            <a:off x="3987800" y="9424664"/>
            <a:ext cx="5531126" cy="673100"/>
          </a:xfrm>
          <a:prstGeom prst="rect">
            <a:avLst/>
          </a:prstGeom>
        </p:spPr>
      </p:pic>
      <p:pic>
        <p:nvPicPr>
          <p:cNvPr id="9" name="Picture 8">
            <a:extLst>
              <a:ext uri="{FF2B5EF4-FFF2-40B4-BE49-F238E27FC236}">
                <a16:creationId xmlns:a16="http://schemas.microsoft.com/office/drawing/2014/main" id="{481331D5-9BB7-4EE7-9E2B-880D19A055F5}"/>
              </a:ext>
            </a:extLst>
          </p:cNvPr>
          <p:cNvPicPr>
            <a:picLocks noChangeAspect="1"/>
          </p:cNvPicPr>
          <p:nvPr userDrawn="1"/>
        </p:nvPicPr>
        <p:blipFill>
          <a:blip r:embed="rId14"/>
          <a:srcRect/>
          <a:stretch>
            <a:fillRect/>
          </a:stretch>
        </p:blipFill>
        <p:spPr>
          <a:xfrm>
            <a:off x="10032999" y="9573143"/>
            <a:ext cx="2387601" cy="524621"/>
          </a:xfrm>
          <a:prstGeom prst="rect">
            <a:avLst/>
          </a:prstGeom>
        </p:spPr>
      </p:pic>
      <p:sp>
        <p:nvSpPr>
          <p:cNvPr id="10" name="Rectángulo 9">
            <a:extLst>
              <a:ext uri="{FF2B5EF4-FFF2-40B4-BE49-F238E27FC236}">
                <a16:creationId xmlns:a16="http://schemas.microsoft.com/office/drawing/2014/main" id="{21F511F6-7874-41D0-A618-016915EE4DB6}"/>
              </a:ext>
            </a:extLst>
          </p:cNvPr>
          <p:cNvSpPr/>
          <p:nvPr userDrawn="1"/>
        </p:nvSpPr>
        <p:spPr>
          <a:xfrm>
            <a:off x="-1" y="0"/>
            <a:ext cx="18288001" cy="787400"/>
          </a:xfrm>
          <a:prstGeom prst="rect">
            <a:avLst/>
          </a:prstGeom>
          <a:solidFill>
            <a:srgbClr val="003D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a:latin typeface="Lato" panose="020F0502020204030203" pitchFamily="34" charset="0"/>
                <a:ea typeface="Lato" panose="020F0502020204030203" pitchFamily="34" charset="0"/>
                <a:cs typeface="Lato" panose="020F0502020204030203" pitchFamily="34" charset="0"/>
              </a:rPr>
              <a:t>Dirección General de Innovación y</a:t>
            </a:r>
            <a:r>
              <a:rPr lang="es-ES" sz="2800" baseline="0">
                <a:latin typeface="Lato" panose="020F0502020204030203" pitchFamily="34" charset="0"/>
                <a:ea typeface="Lato" panose="020F0502020204030203" pitchFamily="34" charset="0"/>
                <a:cs typeface="Lato" panose="020F0502020204030203" pitchFamily="34" charset="0"/>
              </a:rPr>
              <a:t> Estrategia Social</a:t>
            </a:r>
          </a:p>
          <a:p>
            <a:r>
              <a:rPr lang="es-ES" sz="2000">
                <a:latin typeface="Lato" panose="020F0502020204030203" pitchFamily="34" charset="0"/>
                <a:ea typeface="Lato" panose="020F0502020204030203" pitchFamily="34" charset="0"/>
                <a:cs typeface="Lato" panose="020F0502020204030203" pitchFamily="34" charset="0"/>
              </a:rPr>
              <a:t>Subdirección</a:t>
            </a:r>
            <a:r>
              <a:rPr lang="es-ES" sz="2000" baseline="0">
                <a:latin typeface="Lato" panose="020F0502020204030203" pitchFamily="34" charset="0"/>
                <a:ea typeface="Lato" panose="020F0502020204030203" pitchFamily="34" charset="0"/>
                <a:cs typeface="Lato" panose="020F0502020204030203" pitchFamily="34" charset="0"/>
              </a:rPr>
              <a:t> General de Innovación y Estrategia Social</a:t>
            </a:r>
            <a:endParaRPr lang="es-ES" sz="2000">
              <a:latin typeface="Lato" panose="020F0502020204030203" pitchFamily="34" charset="0"/>
              <a:ea typeface="Lato" panose="020F0502020204030203" pitchFamily="34" charset="0"/>
              <a:cs typeface="Lato"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7CFAB99-F450-4C15-9425-DD12BD601F25}"/>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5003B9-7D0D-431C-BB34-05E2EB95B696}"/>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8B2194-FB4F-4235-895B-2FB8341845B9}"/>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9B34410D-E92F-4691-955D-8F7BE368D27D}" type="datetimeFigureOut">
              <a:rPr lang="es-ES" smtClean="0"/>
              <a:t>20/05/2022</a:t>
            </a:fld>
            <a:endParaRPr lang="es-ES"/>
          </a:p>
        </p:txBody>
      </p:sp>
      <p:sp>
        <p:nvSpPr>
          <p:cNvPr id="5" name="Marcador de pie de página 4">
            <a:extLst>
              <a:ext uri="{FF2B5EF4-FFF2-40B4-BE49-F238E27FC236}">
                <a16:creationId xmlns:a16="http://schemas.microsoft.com/office/drawing/2014/main" id="{E2A4EBD0-7CDD-44F9-B825-32A6A1FEEA44}"/>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464EF69-C083-4478-912C-79947D684943}"/>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34A8198F-6CAC-4145-9F3C-2B82DF26FA39}" type="slidenum">
              <a:rPr lang="es-ES" smtClean="0"/>
              <a:t>‹Nº›</a:t>
            </a:fld>
            <a:endParaRPr lang="es-ES"/>
          </a:p>
        </p:txBody>
      </p:sp>
    </p:spTree>
    <p:extLst>
      <p:ext uri="{BB962C8B-B14F-4D97-AF65-F5344CB8AC3E}">
        <p14:creationId xmlns:p14="http://schemas.microsoft.com/office/powerpoint/2010/main" val="3958948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pic>
        <p:nvPicPr>
          <p:cNvPr id="7" name="Picture 8">
            <a:extLst>
              <a:ext uri="{FF2B5EF4-FFF2-40B4-BE49-F238E27FC236}">
                <a16:creationId xmlns:a16="http://schemas.microsoft.com/office/drawing/2014/main" id="{F35E24A0-CB1D-4F2E-8AF7-27819DFE562A}"/>
              </a:ext>
            </a:extLst>
          </p:cNvPr>
          <p:cNvPicPr>
            <a:picLocks noChangeAspect="1"/>
          </p:cNvPicPr>
          <p:nvPr userDrawn="1"/>
        </p:nvPicPr>
        <p:blipFill>
          <a:blip r:embed="rId14"/>
          <a:srcRect/>
          <a:stretch>
            <a:fillRect/>
          </a:stretch>
        </p:blipFill>
        <p:spPr>
          <a:xfrm>
            <a:off x="609600" y="9761214"/>
            <a:ext cx="1143000" cy="251148"/>
          </a:xfrm>
          <a:prstGeom prst="rect">
            <a:avLst/>
          </a:prstGeom>
        </p:spPr>
      </p:pic>
    </p:spTree>
    <p:extLst>
      <p:ext uri="{BB962C8B-B14F-4D97-AF65-F5344CB8AC3E}">
        <p14:creationId xmlns:p14="http://schemas.microsoft.com/office/powerpoint/2010/main" val="4009334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hyperlink" Target="http://pequelia.republica.com/especiales/educa-a-tus-hijos-de-la-forma-correcta-para-que-no-sean-agresivos.html"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hyperlink" Target="http://franbretones.blogspot.com/2010/04/los-hijos-los-padres_26.html"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chart" Target="../charts/chart21.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2.xml"/><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5.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21.sv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26.xml.rels><?xml version="1.0" encoding="UTF-8" standalone="yes"?>
<Relationships xmlns="http://schemas.openxmlformats.org/package/2006/relationships"><Relationship Id="rId3" Type="http://schemas.openxmlformats.org/officeDocument/2006/relationships/hyperlink" Target="http://buscarempleo.republica.com/formacion/los-alumnos-de-eso-estudiaran-sobre-sexualidad-y-reproduccion-asistida.html"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hyperlink" Target="https://pxhere.com/es/photo/152143"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chart" Target="../charts/char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45.xml"/><Relationship Id="rId4" Type="http://schemas.openxmlformats.org/officeDocument/2006/relationships/chart" Target="../charts/chart44.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47.xml"/><Relationship Id="rId4" Type="http://schemas.openxmlformats.org/officeDocument/2006/relationships/chart" Target="../charts/char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49.xml"/><Relationship Id="rId4" Type="http://schemas.openxmlformats.org/officeDocument/2006/relationships/chart" Target="../charts/chart48.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chart" Target="../charts/chart5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52.xml"/><Relationship Id="rId5" Type="http://schemas.openxmlformats.org/officeDocument/2006/relationships/chart" Target="../charts/chart51.xml"/><Relationship Id="rId4" Type="http://schemas.openxmlformats.org/officeDocument/2006/relationships/chart" Target="../charts/char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chart" Target="../charts/chart57.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hyperlink" Target="https://www.inmonews.es/el-fmi-se-pronuncia-sobre-el-precio-de-la-vivienda-en-espana/"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a:extLst>
              <a:ext uri="{FF2B5EF4-FFF2-40B4-BE49-F238E27FC236}">
                <a16:creationId xmlns:a16="http://schemas.microsoft.com/office/drawing/2014/main" id="{E3CC7DC0-3BA3-47F6-B605-612485CD4259}"/>
              </a:ext>
            </a:extLst>
          </p:cNvPr>
          <p:cNvPicPr>
            <a:picLocks noChangeAspect="1"/>
          </p:cNvPicPr>
          <p:nvPr/>
        </p:nvPicPr>
        <p:blipFill>
          <a:blip r:embed="rId3">
            <a:alphaModFix amt="9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1632472" y="3657594"/>
            <a:ext cx="6688185" cy="6622869"/>
          </a:xfrm>
          <a:prstGeom prst="rect">
            <a:avLst/>
          </a:prstGeom>
        </p:spPr>
      </p:pic>
      <p:pic>
        <p:nvPicPr>
          <p:cNvPr id="8" name="Picture 8"/>
          <p:cNvPicPr>
            <a:picLocks noChangeAspect="1"/>
          </p:cNvPicPr>
          <p:nvPr/>
        </p:nvPicPr>
        <p:blipFill>
          <a:blip r:embed="rId5"/>
          <a:srcRect/>
          <a:stretch>
            <a:fillRect/>
          </a:stretch>
        </p:blipFill>
        <p:spPr>
          <a:xfrm>
            <a:off x="806450" y="653334"/>
            <a:ext cx="2989333" cy="656836"/>
          </a:xfrm>
          <a:prstGeom prst="rect">
            <a:avLst/>
          </a:prstGeom>
        </p:spPr>
      </p:pic>
      <p:sp>
        <p:nvSpPr>
          <p:cNvPr id="12" name="TextBox 6">
            <a:extLst>
              <a:ext uri="{FF2B5EF4-FFF2-40B4-BE49-F238E27FC236}">
                <a16:creationId xmlns:a16="http://schemas.microsoft.com/office/drawing/2014/main" id="{E24C178D-F375-4E16-9147-60AC99A2F44E}"/>
              </a:ext>
            </a:extLst>
          </p:cNvPr>
          <p:cNvSpPr txBox="1"/>
          <p:nvPr/>
        </p:nvSpPr>
        <p:spPr>
          <a:xfrm>
            <a:off x="3740979" y="3624936"/>
            <a:ext cx="10806042" cy="3308598"/>
          </a:xfrm>
          <a:prstGeom prst="rect">
            <a:avLst/>
          </a:prstGeom>
        </p:spPr>
        <p:txBody>
          <a:bodyPr wrap="square" lIns="0" tIns="0" rIns="0" bIns="0" rtlCol="0" anchor="t">
            <a:spAutoFit/>
          </a:bodyPr>
          <a:lstStyle/>
          <a:p>
            <a:pPr algn="ctr">
              <a:lnSpc>
                <a:spcPts val="6930"/>
              </a:lnSpc>
            </a:pPr>
            <a:r>
              <a:rPr lang="es-ES" sz="5400">
                <a:solidFill>
                  <a:srgbClr val="002060"/>
                </a:solidFill>
                <a:latin typeface="League Spartan"/>
              </a:rPr>
              <a:t>INFORME</a:t>
            </a:r>
          </a:p>
          <a:p>
            <a:pPr algn="ctr">
              <a:lnSpc>
                <a:spcPts val="6930"/>
              </a:lnSpc>
            </a:pPr>
            <a:r>
              <a:rPr lang="es-ES" sz="5400">
                <a:solidFill>
                  <a:srgbClr val="002060"/>
                </a:solidFill>
                <a:latin typeface="League Spartan"/>
              </a:rPr>
              <a:t> DE RESULTADOS</a:t>
            </a:r>
            <a:endParaRPr lang="es-ES" b="1">
              <a:solidFill>
                <a:srgbClr val="000000"/>
              </a:solidFill>
              <a:latin typeface="League Spartan" panose="020B0604020202020204" charset="0"/>
            </a:endParaRPr>
          </a:p>
          <a:p>
            <a:pPr algn="ctr">
              <a:lnSpc>
                <a:spcPts val="3989"/>
              </a:lnSpc>
            </a:pPr>
            <a:r>
              <a:rPr lang="es-ES" sz="3200" b="1">
                <a:solidFill>
                  <a:schemeClr val="accent1">
                    <a:lumMod val="75000"/>
                  </a:schemeClr>
                </a:solidFill>
                <a:latin typeface="League Spartan" panose="020B0604020202020204" charset="0"/>
              </a:rPr>
              <a:t>Estudio sobre comportamiento, actitudes y aspiraciones  familiares y reproductivas de la población de 18 a 45 años en la  ciudad de Madrid</a:t>
            </a:r>
          </a:p>
        </p:txBody>
      </p:sp>
      <p:sp>
        <p:nvSpPr>
          <p:cNvPr id="2" name="CuadroTexto 1">
            <a:extLst>
              <a:ext uri="{FF2B5EF4-FFF2-40B4-BE49-F238E27FC236}">
                <a16:creationId xmlns:a16="http://schemas.microsoft.com/office/drawing/2014/main" id="{0487E338-3C86-4263-8E92-06E61D71F22A}"/>
              </a:ext>
            </a:extLst>
          </p:cNvPr>
          <p:cNvSpPr txBox="1"/>
          <p:nvPr/>
        </p:nvSpPr>
        <p:spPr>
          <a:xfrm>
            <a:off x="13910455" y="9398399"/>
            <a:ext cx="3054747" cy="461665"/>
          </a:xfrm>
          <a:prstGeom prst="rect">
            <a:avLst/>
          </a:prstGeom>
          <a:noFill/>
        </p:spPr>
        <p:txBody>
          <a:bodyPr wrap="none" rtlCol="0">
            <a:spAutoFit/>
          </a:bodyPr>
          <a:lstStyle/>
          <a:p>
            <a:r>
              <a:rPr lang="es-ES" sz="2400" b="1" dirty="0">
                <a:solidFill>
                  <a:schemeClr val="tx2">
                    <a:lumMod val="50000"/>
                  </a:schemeClr>
                </a:solidFill>
              </a:rPr>
              <a:t>Madrid, mayo de 2022</a:t>
            </a:r>
          </a:p>
        </p:txBody>
      </p:sp>
      <p:pic>
        <p:nvPicPr>
          <p:cNvPr id="9" name="Imagen 8">
            <a:extLst>
              <a:ext uri="{FF2B5EF4-FFF2-40B4-BE49-F238E27FC236}">
                <a16:creationId xmlns:a16="http://schemas.microsoft.com/office/drawing/2014/main" id="{00BD6967-774B-4738-9A46-2CE0ADAFF3F4}"/>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6067" y="268948"/>
            <a:ext cx="6117232" cy="1425608"/>
          </a:xfrm>
          <a:prstGeom prst="rect">
            <a:avLst/>
          </a:prstGeom>
        </p:spPr>
      </p:pic>
      <p:pic>
        <p:nvPicPr>
          <p:cNvPr id="11" name="Picture 7">
            <a:extLst>
              <a:ext uri="{FF2B5EF4-FFF2-40B4-BE49-F238E27FC236}">
                <a16:creationId xmlns:a16="http://schemas.microsoft.com/office/drawing/2014/main" id="{1024768C-132B-4F96-9873-70FA885ADC31}"/>
              </a:ext>
            </a:extLst>
          </p:cNvPr>
          <p:cNvPicPr>
            <a:picLocks noChangeAspect="1"/>
          </p:cNvPicPr>
          <p:nvPr/>
        </p:nvPicPr>
        <p:blipFill>
          <a:blip r:embed="rId3">
            <a:alphaModFix amt="9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3986213"/>
            <a:ext cx="6246293" cy="63007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33170"/>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600">
                <a:solidFill>
                  <a:schemeClr val="accent1">
                    <a:lumMod val="75000"/>
                  </a:schemeClr>
                </a:solidFill>
                <a:latin typeface="Kollektif Bold"/>
                <a:ea typeface="+mn-ea"/>
                <a:cs typeface="+mn-cs"/>
              </a:rPr>
              <a:t>Satisfacción con los servicios la zona de residencia por tenencia de hijos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806139"/>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69730" y="9017300"/>
            <a:ext cx="657427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En su opinión, la zona en la que vive está bien dotada de:</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9F578003-E089-40D9-B8B4-9893D790FEBA}"/>
              </a:ext>
            </a:extLst>
          </p:cNvPr>
          <p:cNvGraphicFramePr/>
          <p:nvPr>
            <p:extLst>
              <p:ext uri="{D42A27DB-BD31-4B8C-83A1-F6EECF244321}">
                <p14:modId xmlns:p14="http://schemas.microsoft.com/office/powerpoint/2010/main" val="4264515910"/>
              </p:ext>
            </p:extLst>
          </p:nvPr>
        </p:nvGraphicFramePr>
        <p:xfrm>
          <a:off x="277092" y="1480855"/>
          <a:ext cx="17747672" cy="7190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648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25359" y="3923292"/>
            <a:ext cx="5845934" cy="1564531"/>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TENENCIA DE HIJOS/AS</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03</a:t>
            </a:r>
          </a:p>
        </p:txBody>
      </p:sp>
      <p:pic>
        <p:nvPicPr>
          <p:cNvPr id="4" name="Imagen 3" descr="Imagen que contiene persona, interior, tabla, mujer&#10;&#10;Descripción generada automáticamente">
            <a:extLst>
              <a:ext uri="{FF2B5EF4-FFF2-40B4-BE49-F238E27FC236}">
                <a16:creationId xmlns:a16="http://schemas.microsoft.com/office/drawing/2014/main" id="{E1AE15B5-3AD2-4893-ACFC-EDBC938624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81407" y="885534"/>
            <a:ext cx="9202164" cy="6901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314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87010" y="9412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Tenencia y número de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0129" y="869093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805394" y="8717098"/>
            <a:ext cx="7533226"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Independientemente de que vivan o no en su hogar, tiene hijos/as  biológico/as  o adoptado/as?</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9D58FB56-CED6-418F-83AA-59272FBB23E1}"/>
              </a:ext>
            </a:extLst>
          </p:cNvPr>
          <p:cNvSpPr txBox="1"/>
          <p:nvPr/>
        </p:nvSpPr>
        <p:spPr>
          <a:xfrm>
            <a:off x="11979903" y="8850135"/>
            <a:ext cx="2950798"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¿Cuántos?</a:t>
            </a:r>
            <a:endParaRPr lang="en-US" i="1" spc="30">
              <a:solidFill>
                <a:schemeClr val="tx1">
                  <a:lumMod val="50000"/>
                  <a:lumOff val="50000"/>
                </a:schemeClr>
              </a:solidFill>
              <a:latin typeface="Aileron Regular" panose="020B0604020202020204" charset="0"/>
            </a:endParaRPr>
          </a:p>
        </p:txBody>
      </p:sp>
      <p:pic>
        <p:nvPicPr>
          <p:cNvPr id="23" name="Picture 6">
            <a:extLst>
              <a:ext uri="{FF2B5EF4-FFF2-40B4-BE49-F238E27FC236}">
                <a16:creationId xmlns:a16="http://schemas.microsoft.com/office/drawing/2014/main" id="{8EC8407F-3A18-4250-9F93-65E92002DD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6775" y="8674959"/>
            <a:ext cx="717553" cy="657458"/>
          </a:xfrm>
          <a:prstGeom prst="rect">
            <a:avLst/>
          </a:prstGeom>
        </p:spPr>
      </p:pic>
      <p:graphicFrame>
        <p:nvGraphicFramePr>
          <p:cNvPr id="22" name="Gráfico 21">
            <a:extLst>
              <a:ext uri="{FF2B5EF4-FFF2-40B4-BE49-F238E27FC236}">
                <a16:creationId xmlns:a16="http://schemas.microsoft.com/office/drawing/2014/main" id="{E127B987-389A-4E6E-8A06-5810353F9DE0}"/>
              </a:ext>
            </a:extLst>
          </p:cNvPr>
          <p:cNvGraphicFramePr/>
          <p:nvPr>
            <p:extLst>
              <p:ext uri="{D42A27DB-BD31-4B8C-83A1-F6EECF244321}">
                <p14:modId xmlns:p14="http://schemas.microsoft.com/office/powerpoint/2010/main" val="1978473023"/>
              </p:ext>
            </p:extLst>
          </p:nvPr>
        </p:nvGraphicFramePr>
        <p:xfrm>
          <a:off x="608853" y="2488992"/>
          <a:ext cx="8535147" cy="5799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Gráfico 23">
            <a:extLst>
              <a:ext uri="{FF2B5EF4-FFF2-40B4-BE49-F238E27FC236}">
                <a16:creationId xmlns:a16="http://schemas.microsoft.com/office/drawing/2014/main" id="{3292217F-EEE4-4EA8-AD9D-78288F892ECE}"/>
              </a:ext>
            </a:extLst>
          </p:cNvPr>
          <p:cNvGraphicFramePr/>
          <p:nvPr>
            <p:extLst>
              <p:ext uri="{D42A27DB-BD31-4B8C-83A1-F6EECF244321}">
                <p14:modId xmlns:p14="http://schemas.microsoft.com/office/powerpoint/2010/main" val="2980727405"/>
              </p:ext>
            </p:extLst>
          </p:nvPr>
        </p:nvGraphicFramePr>
        <p:xfrm>
          <a:off x="8808541" y="2386508"/>
          <a:ext cx="8519336" cy="5799732"/>
        </p:xfrm>
        <a:graphic>
          <a:graphicData uri="http://schemas.openxmlformats.org/drawingml/2006/chart">
            <c:chart xmlns:c="http://schemas.openxmlformats.org/drawingml/2006/chart" xmlns:r="http://schemas.openxmlformats.org/officeDocument/2006/relationships" r:id="rId5"/>
          </a:graphicData>
        </a:graphic>
      </p:graphicFrame>
      <p:grpSp>
        <p:nvGrpSpPr>
          <p:cNvPr id="25" name="Gráfico 9" descr="Usuarios contorno">
            <a:extLst>
              <a:ext uri="{FF2B5EF4-FFF2-40B4-BE49-F238E27FC236}">
                <a16:creationId xmlns:a16="http://schemas.microsoft.com/office/drawing/2014/main" id="{FF215DF7-862E-47D2-A84B-9E26FC12AB1C}"/>
              </a:ext>
            </a:extLst>
          </p:cNvPr>
          <p:cNvGrpSpPr/>
          <p:nvPr/>
        </p:nvGrpSpPr>
        <p:grpSpPr>
          <a:xfrm>
            <a:off x="800328" y="8677685"/>
            <a:ext cx="630019" cy="382505"/>
            <a:chOff x="277162" y="5951655"/>
            <a:chExt cx="630019" cy="382505"/>
          </a:xfrm>
          <a:solidFill>
            <a:schemeClr val="accent1"/>
          </a:solidFill>
        </p:grpSpPr>
        <p:sp>
          <p:nvSpPr>
            <p:cNvPr id="26" name="Forma libre: forma 25">
              <a:extLst>
                <a:ext uri="{FF2B5EF4-FFF2-40B4-BE49-F238E27FC236}">
                  <a16:creationId xmlns:a16="http://schemas.microsoft.com/office/drawing/2014/main" id="{22DDC337-4FC2-4A4A-8FB0-7D1C8FD662B1}"/>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9F79734E-CA15-484C-B421-117B803AFE74}"/>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B3A805E6-77AC-48B8-A010-A02669FA07BB}"/>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514510A-8AFA-42C5-B6F2-7DB27D5C2EF5}"/>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C10373A7-6B8D-4A35-BC89-0855B9C163D3}"/>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6BCC8A5F-F5BE-48DA-86A0-EA5A99BB55A4}"/>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2" name="Rectangle 9">
            <a:extLst>
              <a:ext uri="{FF2B5EF4-FFF2-40B4-BE49-F238E27FC236}">
                <a16:creationId xmlns:a16="http://schemas.microsoft.com/office/drawing/2014/main" id="{3077F98B-77CE-462F-A3A7-C3BAB51217CD}"/>
              </a:ext>
            </a:extLst>
          </p:cNvPr>
          <p:cNvSpPr>
            <a:spLocks noChangeArrowheads="1"/>
          </p:cNvSpPr>
          <p:nvPr/>
        </p:nvSpPr>
        <p:spPr bwMode="white">
          <a:xfrm>
            <a:off x="687010" y="9141548"/>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33" name="Cerrar llave 32">
            <a:extLst>
              <a:ext uri="{FF2B5EF4-FFF2-40B4-BE49-F238E27FC236}">
                <a16:creationId xmlns:a16="http://schemas.microsoft.com/office/drawing/2014/main" id="{05E38412-97EC-4B3C-AF30-7B1BD11B1069}"/>
              </a:ext>
            </a:extLst>
          </p:cNvPr>
          <p:cNvSpPr/>
          <p:nvPr/>
        </p:nvSpPr>
        <p:spPr>
          <a:xfrm rot="10800000">
            <a:off x="8718145" y="2450863"/>
            <a:ext cx="886690" cy="5558778"/>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4" name="TextBox 9">
            <a:extLst>
              <a:ext uri="{FF2B5EF4-FFF2-40B4-BE49-F238E27FC236}">
                <a16:creationId xmlns:a16="http://schemas.microsoft.com/office/drawing/2014/main" id="{F45E0FFF-0F4B-4658-AAEB-624B55F6E88F}"/>
              </a:ext>
            </a:extLst>
          </p:cNvPr>
          <p:cNvSpPr txBox="1"/>
          <p:nvPr/>
        </p:nvSpPr>
        <p:spPr>
          <a:xfrm>
            <a:off x="1227815" y="1852113"/>
            <a:ext cx="15785027"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Cuatro de cada diez entrevistados/as afirma tener hijos/as, ya sean biológicos o adoptados, de los cuales el 88% tiene menos de tres hijos.</a:t>
            </a:r>
            <a:endParaRPr lang="en-US" sz="2000" spc="30">
              <a:solidFill>
                <a:schemeClr val="tx2"/>
              </a:solidFill>
              <a:latin typeface="Aileron Regular" panose="020B0604020202020204" charset="0"/>
            </a:endParaRPr>
          </a:p>
        </p:txBody>
      </p:sp>
      <p:sp>
        <p:nvSpPr>
          <p:cNvPr id="35" name="TextBox 9">
            <a:extLst>
              <a:ext uri="{FF2B5EF4-FFF2-40B4-BE49-F238E27FC236}">
                <a16:creationId xmlns:a16="http://schemas.microsoft.com/office/drawing/2014/main" id="{439AB4CC-D738-4C6A-8546-7CA099882A41}"/>
              </a:ext>
            </a:extLst>
          </p:cNvPr>
          <p:cNvSpPr txBox="1"/>
          <p:nvPr/>
        </p:nvSpPr>
        <p:spPr>
          <a:xfrm>
            <a:off x="12732054" y="5286374"/>
            <a:ext cx="4729533" cy="5386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spcBef>
                <a:spcPct val="0"/>
              </a:spcBef>
            </a:pPr>
            <a:r>
              <a:rPr lang="es-ES" sz="2000" b="1" spc="30" dirty="0">
                <a:solidFill>
                  <a:srgbClr val="00B050"/>
                </a:solidFill>
                <a:latin typeface="Aileron Regular" panose="020B0604020202020204" charset="0"/>
              </a:rPr>
              <a:t>Número medio de hijos: </a:t>
            </a:r>
          </a:p>
          <a:p>
            <a:pPr algn="ctr">
              <a:lnSpc>
                <a:spcPts val="2100"/>
              </a:lnSpc>
              <a:spcBef>
                <a:spcPct val="0"/>
              </a:spcBef>
            </a:pPr>
            <a:r>
              <a:rPr lang="es-ES" sz="2000" b="1" spc="30" dirty="0">
                <a:solidFill>
                  <a:srgbClr val="00B050"/>
                </a:solidFill>
                <a:latin typeface="Aileron Regular" panose="020B0604020202020204" charset="0"/>
              </a:rPr>
              <a:t>0,7 hijos</a:t>
            </a:r>
            <a:endParaRPr lang="en-US" sz="2000" b="1" spc="30" dirty="0">
              <a:solidFill>
                <a:srgbClr val="00B050"/>
              </a:solidFill>
              <a:latin typeface="Aileron Regular" panose="020B0604020202020204" charset="0"/>
            </a:endParaRPr>
          </a:p>
        </p:txBody>
      </p:sp>
    </p:spTree>
    <p:extLst>
      <p:ext uri="{BB962C8B-B14F-4D97-AF65-F5344CB8AC3E}">
        <p14:creationId xmlns:p14="http://schemas.microsoft.com/office/powerpoint/2010/main" val="54653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87010" y="9412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Tenencia y número de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0129" y="869093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805393" y="8717098"/>
            <a:ext cx="7083721"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Independientemente de que vivan o no en su hogar, tiene hijos/as  biológico/as  o adoptado/as?</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9D58FB56-CED6-418F-83AA-59272FBB23E1}"/>
              </a:ext>
            </a:extLst>
          </p:cNvPr>
          <p:cNvSpPr txBox="1"/>
          <p:nvPr/>
        </p:nvSpPr>
        <p:spPr>
          <a:xfrm>
            <a:off x="11979903" y="8850135"/>
            <a:ext cx="2950798"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¿Cuántos?</a:t>
            </a:r>
            <a:endParaRPr lang="en-US" i="1" spc="30">
              <a:solidFill>
                <a:schemeClr val="tx1">
                  <a:lumMod val="50000"/>
                  <a:lumOff val="50000"/>
                </a:schemeClr>
              </a:solidFill>
              <a:latin typeface="Aileron Regular" panose="020B0604020202020204" charset="0"/>
            </a:endParaRPr>
          </a:p>
        </p:txBody>
      </p:sp>
      <p:pic>
        <p:nvPicPr>
          <p:cNvPr id="23" name="Picture 6">
            <a:extLst>
              <a:ext uri="{FF2B5EF4-FFF2-40B4-BE49-F238E27FC236}">
                <a16:creationId xmlns:a16="http://schemas.microsoft.com/office/drawing/2014/main" id="{8EC8407F-3A18-4250-9F93-65E92002DD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136775" y="8674959"/>
            <a:ext cx="717553" cy="657458"/>
          </a:xfrm>
          <a:prstGeom prst="rect">
            <a:avLst/>
          </a:prstGeom>
        </p:spPr>
      </p:pic>
      <p:grpSp>
        <p:nvGrpSpPr>
          <p:cNvPr id="25" name="Gráfico 9" descr="Usuarios contorno">
            <a:extLst>
              <a:ext uri="{FF2B5EF4-FFF2-40B4-BE49-F238E27FC236}">
                <a16:creationId xmlns:a16="http://schemas.microsoft.com/office/drawing/2014/main" id="{FF215DF7-862E-47D2-A84B-9E26FC12AB1C}"/>
              </a:ext>
            </a:extLst>
          </p:cNvPr>
          <p:cNvGrpSpPr/>
          <p:nvPr/>
        </p:nvGrpSpPr>
        <p:grpSpPr>
          <a:xfrm>
            <a:off x="800328" y="8677685"/>
            <a:ext cx="630019" cy="382505"/>
            <a:chOff x="277162" y="5951655"/>
            <a:chExt cx="630019" cy="382505"/>
          </a:xfrm>
          <a:solidFill>
            <a:schemeClr val="accent1"/>
          </a:solidFill>
        </p:grpSpPr>
        <p:sp>
          <p:nvSpPr>
            <p:cNvPr id="26" name="Forma libre: forma 25">
              <a:extLst>
                <a:ext uri="{FF2B5EF4-FFF2-40B4-BE49-F238E27FC236}">
                  <a16:creationId xmlns:a16="http://schemas.microsoft.com/office/drawing/2014/main" id="{22DDC337-4FC2-4A4A-8FB0-7D1C8FD662B1}"/>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9F79734E-CA15-484C-B421-117B803AFE74}"/>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B3A805E6-77AC-48B8-A010-A02669FA07BB}"/>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514510A-8AFA-42C5-B6F2-7DB27D5C2EF5}"/>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C10373A7-6B8D-4A35-BC89-0855B9C163D3}"/>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6BCC8A5F-F5BE-48DA-86A0-EA5A99BB55A4}"/>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2" name="Rectangle 9">
            <a:extLst>
              <a:ext uri="{FF2B5EF4-FFF2-40B4-BE49-F238E27FC236}">
                <a16:creationId xmlns:a16="http://schemas.microsoft.com/office/drawing/2014/main" id="{3077F98B-77CE-462F-A3A7-C3BAB51217CD}"/>
              </a:ext>
            </a:extLst>
          </p:cNvPr>
          <p:cNvSpPr>
            <a:spLocks noChangeArrowheads="1"/>
          </p:cNvSpPr>
          <p:nvPr/>
        </p:nvSpPr>
        <p:spPr bwMode="white">
          <a:xfrm>
            <a:off x="687010" y="9141548"/>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aphicFrame>
        <p:nvGraphicFramePr>
          <p:cNvPr id="36" name="Gráfico 35">
            <a:extLst>
              <a:ext uri="{FF2B5EF4-FFF2-40B4-BE49-F238E27FC236}">
                <a16:creationId xmlns:a16="http://schemas.microsoft.com/office/drawing/2014/main" id="{DFA2CE4F-0005-4C98-9A40-92D0BE8CA248}"/>
              </a:ext>
            </a:extLst>
          </p:cNvPr>
          <p:cNvGraphicFramePr/>
          <p:nvPr>
            <p:extLst>
              <p:ext uri="{D42A27DB-BD31-4B8C-83A1-F6EECF244321}">
                <p14:modId xmlns:p14="http://schemas.microsoft.com/office/powerpoint/2010/main" val="1117665078"/>
              </p:ext>
            </p:extLst>
          </p:nvPr>
        </p:nvGraphicFramePr>
        <p:xfrm>
          <a:off x="435279" y="1877987"/>
          <a:ext cx="14100991" cy="66280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2">
            <a:extLst>
              <a:ext uri="{FF2B5EF4-FFF2-40B4-BE49-F238E27FC236}">
                <a16:creationId xmlns:a16="http://schemas.microsoft.com/office/drawing/2014/main" id="{6816D2B0-5929-48F5-AD63-50D06CC33FF7}"/>
              </a:ext>
            </a:extLst>
          </p:cNvPr>
          <p:cNvGraphicFramePr>
            <a:graphicFrameLocks noGrp="1"/>
          </p:cNvGraphicFramePr>
          <p:nvPr>
            <p:extLst>
              <p:ext uri="{D42A27DB-BD31-4B8C-83A1-F6EECF244321}">
                <p14:modId xmlns:p14="http://schemas.microsoft.com/office/powerpoint/2010/main" val="476084383"/>
              </p:ext>
            </p:extLst>
          </p:nvPr>
        </p:nvGraphicFramePr>
        <p:xfrm>
          <a:off x="14675004" y="1646436"/>
          <a:ext cx="2384024" cy="6817521"/>
        </p:xfrm>
        <a:graphic>
          <a:graphicData uri="http://schemas.openxmlformats.org/drawingml/2006/table">
            <a:tbl>
              <a:tblPr firstRow="1" bandRow="1">
                <a:tableStyleId>{5C22544A-7EE6-4342-B048-85BDC9FD1C3A}</a:tableStyleId>
              </a:tblPr>
              <a:tblGrid>
                <a:gridCol w="2384024">
                  <a:extLst>
                    <a:ext uri="{9D8B030D-6E8A-4147-A177-3AD203B41FA5}">
                      <a16:colId xmlns:a16="http://schemas.microsoft.com/office/drawing/2014/main" val="2968207971"/>
                    </a:ext>
                  </a:extLst>
                </a:gridCol>
              </a:tblGrid>
              <a:tr h="583510">
                <a:tc>
                  <a:txBody>
                    <a:bodyPr/>
                    <a:lstStyle/>
                    <a:p>
                      <a:pPr algn="ctr"/>
                      <a:r>
                        <a:rPr lang="es-ES" sz="2800"/>
                        <a:t>Media de hijos</a:t>
                      </a:r>
                    </a:p>
                  </a:txBody>
                  <a:tcPr anchor="ctr">
                    <a:solidFill>
                      <a:srgbClr val="0070C0"/>
                    </a:solidFill>
                  </a:tcPr>
                </a:tc>
                <a:extLst>
                  <a:ext uri="{0D108BD9-81ED-4DB2-BD59-A6C34878D82A}">
                    <a16:rowId xmlns:a16="http://schemas.microsoft.com/office/drawing/2014/main" val="3873259261"/>
                  </a:ext>
                </a:extLst>
              </a:tr>
              <a:tr h="890573">
                <a:tc>
                  <a:txBody>
                    <a:bodyPr/>
                    <a:lstStyle/>
                    <a:p>
                      <a:pPr marL="0" algn="ctr" defTabSz="914400" rtl="0" eaLnBrk="1" latinLnBrk="0" hangingPunct="1"/>
                      <a:r>
                        <a:rPr lang="es-ES" sz="2800" b="1" kern="1200" dirty="0">
                          <a:solidFill>
                            <a:schemeClr val="tx2"/>
                          </a:solidFill>
                          <a:latin typeface="+mn-lt"/>
                          <a:ea typeface="+mn-ea"/>
                          <a:cs typeface="+mn-cs"/>
                        </a:rPr>
                        <a:t>0,7</a:t>
                      </a:r>
                    </a:p>
                  </a:txBody>
                  <a:tcPr anchor="ctr">
                    <a:solidFill>
                      <a:schemeClr val="accent1">
                        <a:lumMod val="20000"/>
                        <a:lumOff val="80000"/>
                      </a:schemeClr>
                    </a:solidFill>
                  </a:tcPr>
                </a:tc>
                <a:extLst>
                  <a:ext uri="{0D108BD9-81ED-4DB2-BD59-A6C34878D82A}">
                    <a16:rowId xmlns:a16="http://schemas.microsoft.com/office/drawing/2014/main" val="3325478302"/>
                  </a:ext>
                </a:extLst>
              </a:tr>
              <a:tr h="890573">
                <a:tc>
                  <a:txBody>
                    <a:bodyPr/>
                    <a:lstStyle/>
                    <a:p>
                      <a:pPr marL="0" algn="ctr" defTabSz="914400" rtl="0" eaLnBrk="1" latinLnBrk="0" hangingPunct="1"/>
                      <a:r>
                        <a:rPr lang="es-ES" sz="2800" b="1" kern="1200" dirty="0">
                          <a:solidFill>
                            <a:schemeClr val="tx2"/>
                          </a:solidFill>
                          <a:latin typeface="+mn-lt"/>
                          <a:ea typeface="+mn-ea"/>
                          <a:cs typeface="+mn-cs"/>
                        </a:rPr>
                        <a:t>0,7</a:t>
                      </a:r>
                    </a:p>
                  </a:txBody>
                  <a:tcPr anchor="ctr">
                    <a:solidFill>
                      <a:schemeClr val="accent1">
                        <a:lumMod val="20000"/>
                        <a:lumOff val="80000"/>
                      </a:schemeClr>
                    </a:solidFill>
                  </a:tcPr>
                </a:tc>
                <a:extLst>
                  <a:ext uri="{0D108BD9-81ED-4DB2-BD59-A6C34878D82A}">
                    <a16:rowId xmlns:a16="http://schemas.microsoft.com/office/drawing/2014/main" val="732428241"/>
                  </a:ext>
                </a:extLst>
              </a:tr>
              <a:tr h="890573">
                <a:tc>
                  <a:txBody>
                    <a:bodyPr/>
                    <a:lstStyle/>
                    <a:p>
                      <a:pPr algn="ctr"/>
                      <a:r>
                        <a:rPr lang="es-ES" sz="2800" b="1" dirty="0">
                          <a:solidFill>
                            <a:schemeClr val="tx2"/>
                          </a:solidFill>
                        </a:rPr>
                        <a:t>0,1</a:t>
                      </a:r>
                    </a:p>
                  </a:txBody>
                  <a:tcPr anchor="ctr">
                    <a:solidFill>
                      <a:schemeClr val="accent1">
                        <a:lumMod val="20000"/>
                        <a:lumOff val="80000"/>
                      </a:schemeClr>
                    </a:solidFill>
                  </a:tcPr>
                </a:tc>
                <a:extLst>
                  <a:ext uri="{0D108BD9-81ED-4DB2-BD59-A6C34878D82A}">
                    <a16:rowId xmlns:a16="http://schemas.microsoft.com/office/drawing/2014/main" val="2484919072"/>
                  </a:ext>
                </a:extLst>
              </a:tr>
              <a:tr h="890573">
                <a:tc>
                  <a:txBody>
                    <a:bodyPr/>
                    <a:lstStyle/>
                    <a:p>
                      <a:pPr algn="ctr"/>
                      <a:r>
                        <a:rPr lang="es-ES" sz="2800" b="1" dirty="0">
                          <a:solidFill>
                            <a:schemeClr val="tx2"/>
                          </a:solidFill>
                        </a:rPr>
                        <a:t>0,7</a:t>
                      </a:r>
                    </a:p>
                  </a:txBody>
                  <a:tcPr anchor="ctr">
                    <a:solidFill>
                      <a:schemeClr val="accent1">
                        <a:lumMod val="20000"/>
                        <a:lumOff val="80000"/>
                      </a:schemeClr>
                    </a:solidFill>
                  </a:tcPr>
                </a:tc>
                <a:extLst>
                  <a:ext uri="{0D108BD9-81ED-4DB2-BD59-A6C34878D82A}">
                    <a16:rowId xmlns:a16="http://schemas.microsoft.com/office/drawing/2014/main" val="1998878418"/>
                  </a:ext>
                </a:extLst>
              </a:tr>
              <a:tr h="890573">
                <a:tc>
                  <a:txBody>
                    <a:bodyPr/>
                    <a:lstStyle/>
                    <a:p>
                      <a:pPr algn="ctr"/>
                      <a:r>
                        <a:rPr lang="es-ES" sz="2800" b="1" dirty="0">
                          <a:solidFill>
                            <a:schemeClr val="tx2"/>
                          </a:solidFill>
                        </a:rPr>
                        <a:t>1,0</a:t>
                      </a:r>
                    </a:p>
                  </a:txBody>
                  <a:tcPr anchor="ctr">
                    <a:solidFill>
                      <a:schemeClr val="accent1">
                        <a:lumMod val="20000"/>
                        <a:lumOff val="80000"/>
                      </a:schemeClr>
                    </a:solidFill>
                  </a:tcPr>
                </a:tc>
                <a:extLst>
                  <a:ext uri="{0D108BD9-81ED-4DB2-BD59-A6C34878D82A}">
                    <a16:rowId xmlns:a16="http://schemas.microsoft.com/office/drawing/2014/main" val="817455627"/>
                  </a:ext>
                </a:extLst>
              </a:tr>
              <a:tr h="890573">
                <a:tc>
                  <a:txBody>
                    <a:bodyPr/>
                    <a:lstStyle/>
                    <a:p>
                      <a:pPr algn="ctr"/>
                      <a:r>
                        <a:rPr lang="es-ES" sz="2800" b="1" dirty="0">
                          <a:solidFill>
                            <a:schemeClr val="tx2"/>
                          </a:solidFill>
                        </a:rPr>
                        <a:t>0,8</a:t>
                      </a:r>
                    </a:p>
                  </a:txBody>
                  <a:tcPr anchor="ctr">
                    <a:solidFill>
                      <a:schemeClr val="accent1">
                        <a:lumMod val="20000"/>
                        <a:lumOff val="80000"/>
                      </a:schemeClr>
                    </a:solidFill>
                  </a:tcPr>
                </a:tc>
                <a:extLst>
                  <a:ext uri="{0D108BD9-81ED-4DB2-BD59-A6C34878D82A}">
                    <a16:rowId xmlns:a16="http://schemas.microsoft.com/office/drawing/2014/main" val="3680464392"/>
                  </a:ext>
                </a:extLst>
              </a:tr>
              <a:tr h="890573">
                <a:tc>
                  <a:txBody>
                    <a:bodyPr/>
                    <a:lstStyle/>
                    <a:p>
                      <a:pPr algn="ctr"/>
                      <a:r>
                        <a:rPr lang="es-ES" sz="2800" b="1" dirty="0">
                          <a:solidFill>
                            <a:schemeClr val="tx2"/>
                          </a:solidFill>
                        </a:rPr>
                        <a:t>0,6</a:t>
                      </a:r>
                    </a:p>
                  </a:txBody>
                  <a:tcPr anchor="ctr">
                    <a:solidFill>
                      <a:schemeClr val="accent1">
                        <a:lumMod val="20000"/>
                        <a:lumOff val="80000"/>
                      </a:schemeClr>
                    </a:solidFill>
                  </a:tcPr>
                </a:tc>
                <a:extLst>
                  <a:ext uri="{0D108BD9-81ED-4DB2-BD59-A6C34878D82A}">
                    <a16:rowId xmlns:a16="http://schemas.microsoft.com/office/drawing/2014/main" val="305944188"/>
                  </a:ext>
                </a:extLst>
              </a:tr>
            </a:tbl>
          </a:graphicData>
        </a:graphic>
      </p:graphicFrame>
      <p:cxnSp>
        <p:nvCxnSpPr>
          <p:cNvPr id="5" name="Conector recto 4">
            <a:extLst>
              <a:ext uri="{FF2B5EF4-FFF2-40B4-BE49-F238E27FC236}">
                <a16:creationId xmlns:a16="http://schemas.microsoft.com/office/drawing/2014/main" id="{CCA8BC3E-052F-49BD-97E7-111224BB1C62}"/>
              </a:ext>
            </a:extLst>
          </p:cNvPr>
          <p:cNvCxnSpPr/>
          <p:nvPr/>
        </p:nvCxnSpPr>
        <p:spPr>
          <a:xfrm>
            <a:off x="800328" y="4031842"/>
            <a:ext cx="17090002" cy="0"/>
          </a:xfrm>
          <a:prstGeom prst="line">
            <a:avLst/>
          </a:prstGeom>
          <a:ln w="38100">
            <a:solidFill>
              <a:schemeClr val="accent5"/>
            </a:solidFill>
            <a:prstDash val="lgDashDot"/>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120F85A-EC72-48FE-8F90-AB3EEB882A48}"/>
              </a:ext>
            </a:extLst>
          </p:cNvPr>
          <p:cNvCxnSpPr/>
          <p:nvPr/>
        </p:nvCxnSpPr>
        <p:spPr>
          <a:xfrm>
            <a:off x="867775" y="6684971"/>
            <a:ext cx="17090002" cy="0"/>
          </a:xfrm>
          <a:prstGeom prst="line">
            <a:avLst/>
          </a:prstGeom>
          <a:ln w="38100">
            <a:solidFill>
              <a:schemeClr val="accent5"/>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69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10072" y="8504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Dedicación diaria a los/as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8423" y="8717853"/>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96240" y="8909732"/>
            <a:ext cx="782830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¿Cuántas horas diarias dedica de media al cuidado de su/s hijo/as?</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D16CCEC6-BC18-4BAA-B02A-1406A0129AE9}"/>
              </a:ext>
            </a:extLst>
          </p:cNvPr>
          <p:cNvGraphicFramePr/>
          <p:nvPr>
            <p:extLst>
              <p:ext uri="{D42A27DB-BD31-4B8C-83A1-F6EECF244321}">
                <p14:modId xmlns:p14="http://schemas.microsoft.com/office/powerpoint/2010/main" val="3344934683"/>
              </p:ext>
            </p:extLst>
          </p:nvPr>
        </p:nvGraphicFramePr>
        <p:xfrm>
          <a:off x="780103" y="1902489"/>
          <a:ext cx="16888333" cy="66972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Marcador de contenido 6">
            <a:extLst>
              <a:ext uri="{FF2B5EF4-FFF2-40B4-BE49-F238E27FC236}">
                <a16:creationId xmlns:a16="http://schemas.microsoft.com/office/drawing/2014/main" id="{323BFEB6-7BC4-457C-9506-FE995D852ACC}"/>
              </a:ext>
            </a:extLst>
          </p:cNvPr>
          <p:cNvGraphicFramePr>
            <a:graphicFrameLocks/>
          </p:cNvGraphicFramePr>
          <p:nvPr>
            <p:extLst>
              <p:ext uri="{D42A27DB-BD31-4B8C-83A1-F6EECF244321}">
                <p14:modId xmlns:p14="http://schemas.microsoft.com/office/powerpoint/2010/main" val="1537720498"/>
              </p:ext>
            </p:extLst>
          </p:nvPr>
        </p:nvGraphicFramePr>
        <p:xfrm>
          <a:off x="7291243" y="6023045"/>
          <a:ext cx="10547927" cy="278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Marcador de contenido 6">
            <a:extLst>
              <a:ext uri="{FF2B5EF4-FFF2-40B4-BE49-F238E27FC236}">
                <a16:creationId xmlns:a16="http://schemas.microsoft.com/office/drawing/2014/main" id="{C194B38C-BB55-409E-8E06-41EBD65AD9F3}"/>
              </a:ext>
            </a:extLst>
          </p:cNvPr>
          <p:cNvGraphicFramePr>
            <a:graphicFrameLocks/>
          </p:cNvGraphicFramePr>
          <p:nvPr>
            <p:extLst>
              <p:ext uri="{D42A27DB-BD31-4B8C-83A1-F6EECF244321}">
                <p14:modId xmlns:p14="http://schemas.microsoft.com/office/powerpoint/2010/main" val="1377843825"/>
              </p:ext>
            </p:extLst>
          </p:nvPr>
        </p:nvGraphicFramePr>
        <p:xfrm>
          <a:off x="7471352" y="2857003"/>
          <a:ext cx="10547927" cy="2783100"/>
        </p:xfrm>
        <a:graphic>
          <a:graphicData uri="http://schemas.openxmlformats.org/drawingml/2006/chart">
            <c:chart xmlns:c="http://schemas.openxmlformats.org/drawingml/2006/chart" xmlns:r="http://schemas.openxmlformats.org/officeDocument/2006/relationships" r:id="rId6"/>
          </a:graphicData>
        </a:graphic>
      </p:graphicFrame>
      <p:cxnSp>
        <p:nvCxnSpPr>
          <p:cNvPr id="3" name="Conector recto 2">
            <a:extLst>
              <a:ext uri="{FF2B5EF4-FFF2-40B4-BE49-F238E27FC236}">
                <a16:creationId xmlns:a16="http://schemas.microsoft.com/office/drawing/2014/main" id="{2672343B-C3AB-4E96-B371-B9E4632A02C0}"/>
              </a:ext>
            </a:extLst>
          </p:cNvPr>
          <p:cNvCxnSpPr/>
          <p:nvPr/>
        </p:nvCxnSpPr>
        <p:spPr>
          <a:xfrm>
            <a:off x="7673255" y="5898350"/>
            <a:ext cx="10072392"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4" name="TextBox 9">
            <a:extLst>
              <a:ext uri="{FF2B5EF4-FFF2-40B4-BE49-F238E27FC236}">
                <a16:creationId xmlns:a16="http://schemas.microsoft.com/office/drawing/2014/main" id="{9CFD73F0-B0C9-4414-9E83-D6FB09564CC5}"/>
              </a:ext>
            </a:extLst>
          </p:cNvPr>
          <p:cNvSpPr txBox="1"/>
          <p:nvPr/>
        </p:nvSpPr>
        <p:spPr>
          <a:xfrm>
            <a:off x="1330809" y="1690487"/>
            <a:ext cx="16177088" cy="5386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spcBef>
                <a:spcPct val="0"/>
              </a:spcBef>
            </a:pPr>
            <a:r>
              <a:rPr lang="es-ES" sz="2000" spc="30">
                <a:solidFill>
                  <a:schemeClr val="tx2"/>
                </a:solidFill>
                <a:latin typeface="Aileron Regular" panose="020B0604020202020204" charset="0"/>
              </a:rPr>
              <a:t>El 44% de los madrileños/as que tienen hijos, afirma dedicarle más de 6 horas al día a sus cuidados. Además casi el doble de mujeres que de hombres dedican más de 6 horas diarias al cuidado de hijos.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3951103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19564" y="817254"/>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Situaciones asociadas al nacimiento de los/as hijos/as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1083" y="8763183"/>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0" name="TextBox 9">
            <a:extLst>
              <a:ext uri="{FF2B5EF4-FFF2-40B4-BE49-F238E27FC236}">
                <a16:creationId xmlns:a16="http://schemas.microsoft.com/office/drawing/2014/main" id="{369EA680-39E1-48F7-86A5-40FC1692F27D}"/>
              </a:ext>
            </a:extLst>
          </p:cNvPr>
          <p:cNvSpPr txBox="1"/>
          <p:nvPr/>
        </p:nvSpPr>
        <p:spPr>
          <a:xfrm>
            <a:off x="2615837" y="9022569"/>
            <a:ext cx="1314854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Podría decirme si cuando tuvo a su/s hijo/a…</a:t>
            </a:r>
            <a:endParaRPr lang="en-US" i="1" spc="30">
              <a:solidFill>
                <a:schemeClr val="tx1">
                  <a:lumMod val="50000"/>
                  <a:lumOff val="50000"/>
                </a:schemeClr>
              </a:solidFill>
              <a:latin typeface="Aileron Regular" panose="020B0604020202020204" charset="0"/>
            </a:endParaRPr>
          </a:p>
        </p:txBody>
      </p:sp>
      <p:graphicFrame>
        <p:nvGraphicFramePr>
          <p:cNvPr id="21" name="Gráfico 20">
            <a:extLst>
              <a:ext uri="{FF2B5EF4-FFF2-40B4-BE49-F238E27FC236}">
                <a16:creationId xmlns:a16="http://schemas.microsoft.com/office/drawing/2014/main" id="{9F61B867-2F49-4EE1-968A-28CED8DDF697}"/>
              </a:ext>
            </a:extLst>
          </p:cNvPr>
          <p:cNvGraphicFramePr/>
          <p:nvPr>
            <p:extLst>
              <p:ext uri="{D42A27DB-BD31-4B8C-83A1-F6EECF244321}">
                <p14:modId xmlns:p14="http://schemas.microsoft.com/office/powerpoint/2010/main" val="2056995194"/>
              </p:ext>
            </p:extLst>
          </p:nvPr>
        </p:nvGraphicFramePr>
        <p:xfrm>
          <a:off x="482617" y="2504828"/>
          <a:ext cx="17322765" cy="620757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a:extLst>
              <a:ext uri="{FF2B5EF4-FFF2-40B4-BE49-F238E27FC236}">
                <a16:creationId xmlns:a16="http://schemas.microsoft.com/office/drawing/2014/main" id="{31C77B15-DA67-4B70-B091-BF4F4AE459C2}"/>
              </a:ext>
            </a:extLst>
          </p:cNvPr>
          <p:cNvSpPr txBox="1"/>
          <p:nvPr/>
        </p:nvSpPr>
        <p:spPr>
          <a:xfrm>
            <a:off x="970769" y="1693830"/>
            <a:ext cx="16177088"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El apoyo familiar es vital en la crianza de los hijos, nueve de cada diez madrileños/as afirman haberlo tenido. Además, siete de cada diez entrevistados afirman no haber tenido problemas en su trabajo por el hecho de haber tenido hijos.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28465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19564" y="817254"/>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Situaciones asociadas al nacimiento de los/as hijos/as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1083" y="8763183"/>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0" name="TextBox 9">
            <a:extLst>
              <a:ext uri="{FF2B5EF4-FFF2-40B4-BE49-F238E27FC236}">
                <a16:creationId xmlns:a16="http://schemas.microsoft.com/office/drawing/2014/main" id="{369EA680-39E1-48F7-86A5-40FC1692F27D}"/>
              </a:ext>
            </a:extLst>
          </p:cNvPr>
          <p:cNvSpPr txBox="1"/>
          <p:nvPr/>
        </p:nvSpPr>
        <p:spPr>
          <a:xfrm>
            <a:off x="2615837" y="9022569"/>
            <a:ext cx="1314854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Podría decirme si cuando tuvo a su/s hijo/a…</a:t>
            </a:r>
            <a:endParaRPr lang="en-US" i="1" spc="30">
              <a:solidFill>
                <a:schemeClr val="tx1">
                  <a:lumMod val="50000"/>
                  <a:lumOff val="50000"/>
                </a:schemeClr>
              </a:solidFill>
              <a:latin typeface="Aileron Regular" panose="020B0604020202020204" charset="0"/>
            </a:endParaRPr>
          </a:p>
        </p:txBody>
      </p:sp>
      <p:graphicFrame>
        <p:nvGraphicFramePr>
          <p:cNvPr id="21" name="Gráfico 20">
            <a:extLst>
              <a:ext uri="{FF2B5EF4-FFF2-40B4-BE49-F238E27FC236}">
                <a16:creationId xmlns:a16="http://schemas.microsoft.com/office/drawing/2014/main" id="{9F61B867-2F49-4EE1-968A-28CED8DDF697}"/>
              </a:ext>
            </a:extLst>
          </p:cNvPr>
          <p:cNvGraphicFramePr/>
          <p:nvPr>
            <p:extLst>
              <p:ext uri="{D42A27DB-BD31-4B8C-83A1-F6EECF244321}">
                <p14:modId xmlns:p14="http://schemas.microsoft.com/office/powerpoint/2010/main" val="2403926564"/>
              </p:ext>
            </p:extLst>
          </p:nvPr>
        </p:nvGraphicFramePr>
        <p:xfrm>
          <a:off x="482617" y="2504828"/>
          <a:ext cx="17322765" cy="620757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a:extLst>
              <a:ext uri="{FF2B5EF4-FFF2-40B4-BE49-F238E27FC236}">
                <a16:creationId xmlns:a16="http://schemas.microsoft.com/office/drawing/2014/main" id="{31C77B15-DA67-4B70-B091-BF4F4AE459C2}"/>
              </a:ext>
            </a:extLst>
          </p:cNvPr>
          <p:cNvSpPr txBox="1"/>
          <p:nvPr/>
        </p:nvSpPr>
        <p:spPr>
          <a:xfrm>
            <a:off x="948267" y="1632958"/>
            <a:ext cx="16177088" cy="807913"/>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Hay tres situaciones donde la diferencia entre hombres y mujeres es notablemente significativa: la reducción de su actividad/horario laboral, la reducción de oportunidades de promoción y el dejar el trabajo de forma temporal, como consecuencia del nacimiento de los hijos. </a:t>
            </a:r>
            <a:endParaRPr lang="en-US" sz="2000" spc="30">
              <a:solidFill>
                <a:schemeClr val="tx2"/>
              </a:solidFill>
              <a:latin typeface="Aileron Regular" panose="020B0604020202020204" charset="0"/>
            </a:endParaRPr>
          </a:p>
        </p:txBody>
      </p:sp>
      <p:sp>
        <p:nvSpPr>
          <p:cNvPr id="23" name="Rectángulo 22">
            <a:extLst>
              <a:ext uri="{FF2B5EF4-FFF2-40B4-BE49-F238E27FC236}">
                <a16:creationId xmlns:a16="http://schemas.microsoft.com/office/drawing/2014/main" id="{C038DC70-34E4-4C71-BB5B-8773ACBFC27F}"/>
              </a:ext>
            </a:extLst>
          </p:cNvPr>
          <p:cNvSpPr/>
          <p:nvPr/>
        </p:nvSpPr>
        <p:spPr>
          <a:xfrm>
            <a:off x="410822" y="2489062"/>
            <a:ext cx="2499360" cy="51524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i="1">
                <a:solidFill>
                  <a:srgbClr val="00B050"/>
                </a:solidFill>
              </a:rPr>
              <a:t>% Sí</a:t>
            </a:r>
          </a:p>
        </p:txBody>
      </p:sp>
    </p:spTree>
    <p:extLst>
      <p:ext uri="{BB962C8B-B14F-4D97-AF65-F5344CB8AC3E}">
        <p14:creationId xmlns:p14="http://schemas.microsoft.com/office/powerpoint/2010/main" val="3282159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99679" y="4051173"/>
            <a:ext cx="5845934" cy="1564531"/>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FECUNDIDAD DESEADA</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04</a:t>
            </a:r>
          </a:p>
        </p:txBody>
      </p:sp>
      <p:pic>
        <p:nvPicPr>
          <p:cNvPr id="4" name="Imagen 3" descr="Un grupo de personas haciendo gestos con la cara de una mujer&#10;&#10;Descripción generada automáticamente con confianza media">
            <a:extLst>
              <a:ext uri="{FF2B5EF4-FFF2-40B4-BE49-F238E27FC236}">
                <a16:creationId xmlns:a16="http://schemas.microsoft.com/office/drawing/2014/main" id="{28C78B25-FDF3-4953-B468-1F900AF756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25097" y="1064411"/>
            <a:ext cx="9201287" cy="7089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421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87080" y="810594"/>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Voluntad de tener hijos/as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5408" y="8688103"/>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871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860899" y="8879982"/>
            <a:ext cx="4209893"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¿Le gustaría tener más hijos/hijas?</a:t>
            </a:r>
            <a:endParaRPr lang="en-US" i="1" spc="30">
              <a:solidFill>
                <a:schemeClr val="tx1">
                  <a:lumMod val="50000"/>
                  <a:lumOff val="50000"/>
                </a:schemeClr>
              </a:solidFill>
              <a:latin typeface="Aileron Regular" panose="020B0604020202020204" charset="0"/>
            </a:endParaRPr>
          </a:p>
        </p:txBody>
      </p:sp>
      <p:pic>
        <p:nvPicPr>
          <p:cNvPr id="23" name="Picture 6">
            <a:extLst>
              <a:ext uri="{FF2B5EF4-FFF2-40B4-BE49-F238E27FC236}">
                <a16:creationId xmlns:a16="http://schemas.microsoft.com/office/drawing/2014/main" id="{C0E0B7CD-F06F-4866-BEA0-864443F7F6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90471" y="8627563"/>
            <a:ext cx="717553" cy="657458"/>
          </a:xfrm>
          <a:prstGeom prst="rect">
            <a:avLst/>
          </a:prstGeom>
        </p:spPr>
      </p:pic>
      <p:sp>
        <p:nvSpPr>
          <p:cNvPr id="24" name="TextBox 9">
            <a:extLst>
              <a:ext uri="{FF2B5EF4-FFF2-40B4-BE49-F238E27FC236}">
                <a16:creationId xmlns:a16="http://schemas.microsoft.com/office/drawing/2014/main" id="{8DB8D961-B7D4-4BD4-B00E-F7FE44C30729}"/>
              </a:ext>
            </a:extLst>
          </p:cNvPr>
          <p:cNvSpPr txBox="1"/>
          <p:nvPr/>
        </p:nvSpPr>
        <p:spPr>
          <a:xfrm>
            <a:off x="11255962" y="8879982"/>
            <a:ext cx="4209893"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¿Le gustaría tenerlos?</a:t>
            </a:r>
            <a:endParaRPr lang="en-US" i="1" spc="30">
              <a:solidFill>
                <a:schemeClr val="tx1">
                  <a:lumMod val="50000"/>
                  <a:lumOff val="50000"/>
                </a:schemeClr>
              </a:solidFill>
              <a:latin typeface="Aileron Regular" panose="020B0604020202020204" charset="0"/>
            </a:endParaRPr>
          </a:p>
        </p:txBody>
      </p:sp>
      <p:grpSp>
        <p:nvGrpSpPr>
          <p:cNvPr id="20" name="Gráfico 9" descr="Usuarios contorno">
            <a:extLst>
              <a:ext uri="{FF2B5EF4-FFF2-40B4-BE49-F238E27FC236}">
                <a16:creationId xmlns:a16="http://schemas.microsoft.com/office/drawing/2014/main" id="{A1FD3FFD-049D-4268-96EE-4418ECF6FD7C}"/>
              </a:ext>
            </a:extLst>
          </p:cNvPr>
          <p:cNvGrpSpPr/>
          <p:nvPr/>
        </p:nvGrpSpPr>
        <p:grpSpPr>
          <a:xfrm>
            <a:off x="740962" y="8718479"/>
            <a:ext cx="630019" cy="382505"/>
            <a:chOff x="277162" y="5951655"/>
            <a:chExt cx="630019" cy="382505"/>
          </a:xfrm>
          <a:solidFill>
            <a:schemeClr val="accent1"/>
          </a:solidFill>
        </p:grpSpPr>
        <p:sp>
          <p:nvSpPr>
            <p:cNvPr id="22" name="Forma libre: forma 21">
              <a:extLst>
                <a:ext uri="{FF2B5EF4-FFF2-40B4-BE49-F238E27FC236}">
                  <a16:creationId xmlns:a16="http://schemas.microsoft.com/office/drawing/2014/main" id="{FE310FF4-81C1-4779-9921-5BD5C64D1915}"/>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1C6A13C9-2B15-43F0-83EA-DBB1E6C887FD}"/>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B2428761-966A-4912-B20F-567B10EBC6C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F2EF81C2-56E0-47BE-9F4E-D114468D52F9}"/>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BE8FDF24-9A15-4BE1-B1C8-BD68D939A4D8}"/>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421A3CB0-474B-48C5-B747-D5FCFBBE307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0" name="Rectangle 9">
            <a:extLst>
              <a:ext uri="{FF2B5EF4-FFF2-40B4-BE49-F238E27FC236}">
                <a16:creationId xmlns:a16="http://schemas.microsoft.com/office/drawing/2014/main" id="{F44F5233-2531-4BC6-8128-867E9CB197C4}"/>
              </a:ext>
            </a:extLst>
          </p:cNvPr>
          <p:cNvSpPr>
            <a:spLocks noChangeArrowheads="1"/>
          </p:cNvSpPr>
          <p:nvPr/>
        </p:nvSpPr>
        <p:spPr bwMode="white">
          <a:xfrm>
            <a:off x="651622" y="9204570"/>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 name="CuadroTexto 1">
            <a:extLst>
              <a:ext uri="{FF2B5EF4-FFF2-40B4-BE49-F238E27FC236}">
                <a16:creationId xmlns:a16="http://schemas.microsoft.com/office/drawing/2014/main" id="{55B6EC07-3220-4456-9DA1-93B39A346113}"/>
              </a:ext>
            </a:extLst>
          </p:cNvPr>
          <p:cNvSpPr txBox="1"/>
          <p:nvPr/>
        </p:nvSpPr>
        <p:spPr>
          <a:xfrm>
            <a:off x="1460250" y="2647541"/>
            <a:ext cx="6866332" cy="461665"/>
          </a:xfrm>
          <a:prstGeom prst="rect">
            <a:avLst/>
          </a:prstGeom>
          <a:noFill/>
          <a:ln>
            <a:solidFill>
              <a:schemeClr val="accent1"/>
            </a:solidFill>
          </a:ln>
        </p:spPr>
        <p:txBody>
          <a:bodyPr wrap="square" rtlCol="0">
            <a:spAutoFit/>
          </a:bodyPr>
          <a:lstStyle/>
          <a:p>
            <a:pPr algn="ctr"/>
            <a:r>
              <a:rPr lang="es-ES" sz="2400" b="1">
                <a:solidFill>
                  <a:schemeClr val="tx2"/>
                </a:solidFill>
              </a:rPr>
              <a:t>Tiene hijos/as</a:t>
            </a:r>
            <a:endParaRPr lang="it-IT" sz="2400" b="1">
              <a:solidFill>
                <a:schemeClr val="tx2"/>
              </a:solidFill>
            </a:endParaRPr>
          </a:p>
        </p:txBody>
      </p:sp>
      <p:sp>
        <p:nvSpPr>
          <p:cNvPr id="32" name="CuadroTexto 31">
            <a:extLst>
              <a:ext uri="{FF2B5EF4-FFF2-40B4-BE49-F238E27FC236}">
                <a16:creationId xmlns:a16="http://schemas.microsoft.com/office/drawing/2014/main" id="{99AB3B88-A65B-4CAC-ACC1-28B961ECE2C0}"/>
              </a:ext>
            </a:extLst>
          </p:cNvPr>
          <p:cNvSpPr txBox="1"/>
          <p:nvPr/>
        </p:nvSpPr>
        <p:spPr>
          <a:xfrm>
            <a:off x="9933709" y="2647541"/>
            <a:ext cx="6866332" cy="461665"/>
          </a:xfrm>
          <a:prstGeom prst="rect">
            <a:avLst/>
          </a:prstGeom>
          <a:noFill/>
          <a:ln>
            <a:solidFill>
              <a:schemeClr val="accent1"/>
            </a:solidFill>
          </a:ln>
        </p:spPr>
        <p:txBody>
          <a:bodyPr wrap="square" rtlCol="0">
            <a:spAutoFit/>
          </a:bodyPr>
          <a:lstStyle/>
          <a:p>
            <a:pPr algn="ctr"/>
            <a:r>
              <a:rPr lang="es-ES" sz="2400" b="1">
                <a:solidFill>
                  <a:schemeClr val="tx2"/>
                </a:solidFill>
              </a:rPr>
              <a:t>No tiene hijos/as</a:t>
            </a:r>
            <a:endParaRPr lang="it-IT" sz="2400" b="1">
              <a:solidFill>
                <a:schemeClr val="tx2"/>
              </a:solidFill>
            </a:endParaRPr>
          </a:p>
        </p:txBody>
      </p:sp>
      <p:graphicFrame>
        <p:nvGraphicFramePr>
          <p:cNvPr id="34" name="Gráfico 33">
            <a:extLst>
              <a:ext uri="{FF2B5EF4-FFF2-40B4-BE49-F238E27FC236}">
                <a16:creationId xmlns:a16="http://schemas.microsoft.com/office/drawing/2014/main" id="{F16C565F-9FE0-45E4-A1CE-C3F387A73CC2}"/>
              </a:ext>
            </a:extLst>
          </p:cNvPr>
          <p:cNvGraphicFramePr/>
          <p:nvPr>
            <p:extLst>
              <p:ext uri="{D42A27DB-BD31-4B8C-83A1-F6EECF244321}">
                <p14:modId xmlns:p14="http://schemas.microsoft.com/office/powerpoint/2010/main" val="2711199439"/>
              </p:ext>
            </p:extLst>
          </p:nvPr>
        </p:nvGraphicFramePr>
        <p:xfrm>
          <a:off x="387839" y="2165777"/>
          <a:ext cx="8535147" cy="6245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ráfico 35">
            <a:extLst>
              <a:ext uri="{FF2B5EF4-FFF2-40B4-BE49-F238E27FC236}">
                <a16:creationId xmlns:a16="http://schemas.microsoft.com/office/drawing/2014/main" id="{D757252C-A594-4943-8288-8FCA71D4217A}"/>
              </a:ext>
            </a:extLst>
          </p:cNvPr>
          <p:cNvGraphicFramePr/>
          <p:nvPr>
            <p:extLst>
              <p:ext uri="{D42A27DB-BD31-4B8C-83A1-F6EECF244321}">
                <p14:modId xmlns:p14="http://schemas.microsoft.com/office/powerpoint/2010/main" val="4183082345"/>
              </p:ext>
            </p:extLst>
          </p:nvPr>
        </p:nvGraphicFramePr>
        <p:xfrm>
          <a:off x="9099301" y="2165777"/>
          <a:ext cx="8535147" cy="6245393"/>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9">
            <a:extLst>
              <a:ext uri="{FF2B5EF4-FFF2-40B4-BE49-F238E27FC236}">
                <a16:creationId xmlns:a16="http://schemas.microsoft.com/office/drawing/2014/main" id="{2966A711-FBE4-42C8-ADBF-E7748DD8B03A}"/>
              </a:ext>
            </a:extLst>
          </p:cNvPr>
          <p:cNvSpPr txBox="1"/>
          <p:nvPr/>
        </p:nvSpPr>
        <p:spPr>
          <a:xfrm>
            <a:off x="948267" y="1691014"/>
            <a:ext cx="16177088"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En Madrid, las personas sin hijos quieren tener más hijos que quienes ya los tienen, 52% frente al 45%, sobre todo las mujeres, ya que los hombres que ya son padres tienen más predisposición a tener más hijos que los que no lo son.</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304425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34895"/>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Voluntad de tener hijos/as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0511" y="8727516"/>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871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636002" y="8919395"/>
            <a:ext cx="4209893"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¿Le gustaría tener más hijos/hijas?</a:t>
            </a:r>
            <a:endParaRPr lang="en-US" i="1" spc="30">
              <a:solidFill>
                <a:schemeClr val="tx1">
                  <a:lumMod val="50000"/>
                  <a:lumOff val="50000"/>
                </a:schemeClr>
              </a:solidFill>
              <a:latin typeface="Aileron Regular" panose="020B0604020202020204" charset="0"/>
            </a:endParaRPr>
          </a:p>
        </p:txBody>
      </p:sp>
      <p:pic>
        <p:nvPicPr>
          <p:cNvPr id="23" name="Picture 6">
            <a:extLst>
              <a:ext uri="{FF2B5EF4-FFF2-40B4-BE49-F238E27FC236}">
                <a16:creationId xmlns:a16="http://schemas.microsoft.com/office/drawing/2014/main" id="{C0E0B7CD-F06F-4866-BEA0-864443F7F6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65574" y="8666976"/>
            <a:ext cx="717553" cy="657458"/>
          </a:xfrm>
          <a:prstGeom prst="rect">
            <a:avLst/>
          </a:prstGeom>
        </p:spPr>
      </p:pic>
      <p:sp>
        <p:nvSpPr>
          <p:cNvPr id="24" name="TextBox 9">
            <a:extLst>
              <a:ext uri="{FF2B5EF4-FFF2-40B4-BE49-F238E27FC236}">
                <a16:creationId xmlns:a16="http://schemas.microsoft.com/office/drawing/2014/main" id="{8DB8D961-B7D4-4BD4-B00E-F7FE44C30729}"/>
              </a:ext>
            </a:extLst>
          </p:cNvPr>
          <p:cNvSpPr txBox="1"/>
          <p:nvPr/>
        </p:nvSpPr>
        <p:spPr>
          <a:xfrm>
            <a:off x="11031065" y="8919395"/>
            <a:ext cx="4209893"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¿Le gustaría tenerlos?</a:t>
            </a:r>
            <a:endParaRPr lang="en-US" i="1" spc="30">
              <a:solidFill>
                <a:schemeClr val="tx1">
                  <a:lumMod val="50000"/>
                  <a:lumOff val="50000"/>
                </a:schemeClr>
              </a:solidFill>
              <a:latin typeface="Aileron Regular" panose="020B0604020202020204" charset="0"/>
            </a:endParaRPr>
          </a:p>
        </p:txBody>
      </p:sp>
      <p:grpSp>
        <p:nvGrpSpPr>
          <p:cNvPr id="20" name="Gráfico 9" descr="Usuarios contorno">
            <a:extLst>
              <a:ext uri="{FF2B5EF4-FFF2-40B4-BE49-F238E27FC236}">
                <a16:creationId xmlns:a16="http://schemas.microsoft.com/office/drawing/2014/main" id="{A1FD3FFD-049D-4268-96EE-4418ECF6FD7C}"/>
              </a:ext>
            </a:extLst>
          </p:cNvPr>
          <p:cNvGrpSpPr/>
          <p:nvPr/>
        </p:nvGrpSpPr>
        <p:grpSpPr>
          <a:xfrm>
            <a:off x="740962" y="8718479"/>
            <a:ext cx="630019" cy="382505"/>
            <a:chOff x="277162" y="5951655"/>
            <a:chExt cx="630019" cy="382505"/>
          </a:xfrm>
          <a:solidFill>
            <a:schemeClr val="accent1"/>
          </a:solidFill>
        </p:grpSpPr>
        <p:sp>
          <p:nvSpPr>
            <p:cNvPr id="22" name="Forma libre: forma 21">
              <a:extLst>
                <a:ext uri="{FF2B5EF4-FFF2-40B4-BE49-F238E27FC236}">
                  <a16:creationId xmlns:a16="http://schemas.microsoft.com/office/drawing/2014/main" id="{FE310FF4-81C1-4779-9921-5BD5C64D1915}"/>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1C6A13C9-2B15-43F0-83EA-DBB1E6C887FD}"/>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B2428761-966A-4912-B20F-567B10EBC6C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F2EF81C2-56E0-47BE-9F4E-D114468D52F9}"/>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BE8FDF24-9A15-4BE1-B1C8-BD68D939A4D8}"/>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421A3CB0-474B-48C5-B747-D5FCFBBE307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0" name="Rectangle 9">
            <a:extLst>
              <a:ext uri="{FF2B5EF4-FFF2-40B4-BE49-F238E27FC236}">
                <a16:creationId xmlns:a16="http://schemas.microsoft.com/office/drawing/2014/main" id="{F44F5233-2531-4BC6-8128-867E9CB197C4}"/>
              </a:ext>
            </a:extLst>
          </p:cNvPr>
          <p:cNvSpPr>
            <a:spLocks noChangeArrowheads="1"/>
          </p:cNvSpPr>
          <p:nvPr/>
        </p:nvSpPr>
        <p:spPr bwMode="white">
          <a:xfrm>
            <a:off x="651622" y="9204570"/>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638 </a:t>
            </a:r>
          </a:p>
        </p:txBody>
      </p:sp>
      <p:sp>
        <p:nvSpPr>
          <p:cNvPr id="2" name="CuadroTexto 1">
            <a:extLst>
              <a:ext uri="{FF2B5EF4-FFF2-40B4-BE49-F238E27FC236}">
                <a16:creationId xmlns:a16="http://schemas.microsoft.com/office/drawing/2014/main" id="{55B6EC07-3220-4456-9DA1-93B39A346113}"/>
              </a:ext>
            </a:extLst>
          </p:cNvPr>
          <p:cNvSpPr txBox="1"/>
          <p:nvPr/>
        </p:nvSpPr>
        <p:spPr>
          <a:xfrm>
            <a:off x="1460250" y="1704113"/>
            <a:ext cx="6866332" cy="461665"/>
          </a:xfrm>
          <a:prstGeom prst="rect">
            <a:avLst/>
          </a:prstGeom>
          <a:noFill/>
          <a:ln>
            <a:solidFill>
              <a:schemeClr val="accent1"/>
            </a:solidFill>
          </a:ln>
        </p:spPr>
        <p:txBody>
          <a:bodyPr wrap="square" rtlCol="0">
            <a:spAutoFit/>
          </a:bodyPr>
          <a:lstStyle/>
          <a:p>
            <a:pPr algn="ctr"/>
            <a:r>
              <a:rPr lang="es-ES" sz="2400" b="1">
                <a:solidFill>
                  <a:schemeClr val="tx2"/>
                </a:solidFill>
              </a:rPr>
              <a:t>Tiene hijos/as</a:t>
            </a:r>
            <a:endParaRPr lang="it-IT" sz="2400" b="1">
              <a:solidFill>
                <a:schemeClr val="tx2"/>
              </a:solidFill>
            </a:endParaRPr>
          </a:p>
        </p:txBody>
      </p:sp>
      <p:sp>
        <p:nvSpPr>
          <p:cNvPr id="32" name="CuadroTexto 31">
            <a:extLst>
              <a:ext uri="{FF2B5EF4-FFF2-40B4-BE49-F238E27FC236}">
                <a16:creationId xmlns:a16="http://schemas.microsoft.com/office/drawing/2014/main" id="{99AB3B88-A65B-4CAC-ACC1-28B961ECE2C0}"/>
              </a:ext>
            </a:extLst>
          </p:cNvPr>
          <p:cNvSpPr txBox="1"/>
          <p:nvPr/>
        </p:nvSpPr>
        <p:spPr>
          <a:xfrm>
            <a:off x="9933709" y="1704113"/>
            <a:ext cx="6866332" cy="461665"/>
          </a:xfrm>
          <a:prstGeom prst="rect">
            <a:avLst/>
          </a:prstGeom>
          <a:noFill/>
          <a:ln>
            <a:solidFill>
              <a:schemeClr val="accent1"/>
            </a:solidFill>
          </a:ln>
        </p:spPr>
        <p:txBody>
          <a:bodyPr wrap="square" rtlCol="0">
            <a:spAutoFit/>
          </a:bodyPr>
          <a:lstStyle/>
          <a:p>
            <a:pPr algn="ctr"/>
            <a:r>
              <a:rPr lang="es-ES" sz="2400" b="1">
                <a:solidFill>
                  <a:schemeClr val="tx2"/>
                </a:solidFill>
              </a:rPr>
              <a:t>No tiene hijos/as</a:t>
            </a:r>
            <a:endParaRPr lang="it-IT" sz="2400" b="1">
              <a:solidFill>
                <a:schemeClr val="tx2"/>
              </a:solidFill>
            </a:endParaRPr>
          </a:p>
        </p:txBody>
      </p:sp>
      <p:sp>
        <p:nvSpPr>
          <p:cNvPr id="3" name="Flecha: hacia abajo 2">
            <a:extLst>
              <a:ext uri="{FF2B5EF4-FFF2-40B4-BE49-F238E27FC236}">
                <a16:creationId xmlns:a16="http://schemas.microsoft.com/office/drawing/2014/main" id="{7CF4A8AB-7F00-42A5-8BAC-058CA837069F}"/>
              </a:ext>
            </a:extLst>
          </p:cNvPr>
          <p:cNvSpPr/>
          <p:nvPr/>
        </p:nvSpPr>
        <p:spPr>
          <a:xfrm>
            <a:off x="4422361" y="2292551"/>
            <a:ext cx="471055" cy="434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lecha: hacia abajo 32">
            <a:extLst>
              <a:ext uri="{FF2B5EF4-FFF2-40B4-BE49-F238E27FC236}">
                <a16:creationId xmlns:a16="http://schemas.microsoft.com/office/drawing/2014/main" id="{4A29CEE7-A19A-499F-8B8D-2347261774FF}"/>
              </a:ext>
            </a:extLst>
          </p:cNvPr>
          <p:cNvSpPr/>
          <p:nvPr/>
        </p:nvSpPr>
        <p:spPr>
          <a:xfrm>
            <a:off x="13366875" y="2292551"/>
            <a:ext cx="471055" cy="434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1" name="Marcador de contenido 6">
            <a:extLst>
              <a:ext uri="{FF2B5EF4-FFF2-40B4-BE49-F238E27FC236}">
                <a16:creationId xmlns:a16="http://schemas.microsoft.com/office/drawing/2014/main" id="{2182BABB-8848-41E7-945F-C3613C3905BE}"/>
              </a:ext>
            </a:extLst>
          </p:cNvPr>
          <p:cNvGraphicFramePr>
            <a:graphicFrameLocks/>
          </p:cNvGraphicFramePr>
          <p:nvPr>
            <p:extLst>
              <p:ext uri="{D42A27DB-BD31-4B8C-83A1-F6EECF244321}">
                <p14:modId xmlns:p14="http://schemas.microsoft.com/office/powerpoint/2010/main" val="2823366767"/>
              </p:ext>
            </p:extLst>
          </p:nvPr>
        </p:nvGraphicFramePr>
        <p:xfrm>
          <a:off x="155551" y="5999185"/>
          <a:ext cx="8533620" cy="2603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Marcador de contenido 6">
            <a:extLst>
              <a:ext uri="{FF2B5EF4-FFF2-40B4-BE49-F238E27FC236}">
                <a16:creationId xmlns:a16="http://schemas.microsoft.com/office/drawing/2014/main" id="{2C8484D1-4719-403D-97CC-897A54ADDF69}"/>
              </a:ext>
            </a:extLst>
          </p:cNvPr>
          <p:cNvGraphicFramePr>
            <a:graphicFrameLocks/>
          </p:cNvGraphicFramePr>
          <p:nvPr>
            <p:extLst>
              <p:ext uri="{D42A27DB-BD31-4B8C-83A1-F6EECF244321}">
                <p14:modId xmlns:p14="http://schemas.microsoft.com/office/powerpoint/2010/main" val="3632627964"/>
              </p:ext>
            </p:extLst>
          </p:nvPr>
        </p:nvGraphicFramePr>
        <p:xfrm>
          <a:off x="368910" y="2535144"/>
          <a:ext cx="8573006" cy="35662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Marcador de contenido 6">
            <a:extLst>
              <a:ext uri="{FF2B5EF4-FFF2-40B4-BE49-F238E27FC236}">
                <a16:creationId xmlns:a16="http://schemas.microsoft.com/office/drawing/2014/main" id="{5FBAFFC4-E791-45D8-BBD4-58DB5473FC1C}"/>
              </a:ext>
            </a:extLst>
          </p:cNvPr>
          <p:cNvGraphicFramePr>
            <a:graphicFrameLocks/>
          </p:cNvGraphicFramePr>
          <p:nvPr>
            <p:extLst>
              <p:ext uri="{D42A27DB-BD31-4B8C-83A1-F6EECF244321}">
                <p14:modId xmlns:p14="http://schemas.microsoft.com/office/powerpoint/2010/main" val="581292502"/>
              </p:ext>
            </p:extLst>
          </p:nvPr>
        </p:nvGraphicFramePr>
        <p:xfrm>
          <a:off x="9100065" y="6006629"/>
          <a:ext cx="8533620" cy="26038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Marcador de contenido 6">
            <a:extLst>
              <a:ext uri="{FF2B5EF4-FFF2-40B4-BE49-F238E27FC236}">
                <a16:creationId xmlns:a16="http://schemas.microsoft.com/office/drawing/2014/main" id="{FE01CF2F-2031-4EC9-A78B-11C2157B4ABD}"/>
              </a:ext>
            </a:extLst>
          </p:cNvPr>
          <p:cNvGraphicFramePr>
            <a:graphicFrameLocks/>
          </p:cNvGraphicFramePr>
          <p:nvPr>
            <p:extLst>
              <p:ext uri="{D42A27DB-BD31-4B8C-83A1-F6EECF244321}">
                <p14:modId xmlns:p14="http://schemas.microsoft.com/office/powerpoint/2010/main" val="116915029"/>
              </p:ext>
            </p:extLst>
          </p:nvPr>
        </p:nvGraphicFramePr>
        <p:xfrm>
          <a:off x="9315899" y="2576793"/>
          <a:ext cx="8573006" cy="35662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992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8999"/>
          </a:blip>
          <a:srcRect t="7812" b="7812"/>
          <a:stretch>
            <a:fillRect/>
          </a:stretch>
        </a:blip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3"/>
          <a:srcRect l="22975" r="23860"/>
          <a:stretch>
            <a:fillRect/>
          </a:stretch>
        </p:blipFill>
        <p:spPr>
          <a:xfrm>
            <a:off x="1010897" y="2305848"/>
            <a:ext cx="4503699" cy="4698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AutoShape 16"/>
          <p:cNvSpPr/>
          <p:nvPr/>
        </p:nvSpPr>
        <p:spPr>
          <a:xfrm>
            <a:off x="-22220" y="898340"/>
            <a:ext cx="3839672" cy="7513029"/>
          </a:xfrm>
          <a:prstGeom prst="rect">
            <a:avLst/>
          </a:prstGeom>
          <a:solidFill>
            <a:srgbClr val="053B7B">
              <a:alpha val="4706"/>
            </a:srgbClr>
          </a:solidFill>
        </p:spPr>
      </p:sp>
      <p:sp>
        <p:nvSpPr>
          <p:cNvPr id="21" name="TextBox 21"/>
          <p:cNvSpPr txBox="1"/>
          <p:nvPr/>
        </p:nvSpPr>
        <p:spPr>
          <a:xfrm>
            <a:off x="5951141" y="3965829"/>
            <a:ext cx="3600000" cy="1461939"/>
          </a:xfrm>
          <a:prstGeom prst="rect">
            <a:avLst/>
          </a:prstGeom>
        </p:spPr>
        <p:txBody>
          <a:bodyPr lIns="0" tIns="0" rIns="0" bIns="0" rtlCol="0" anchor="t">
            <a:spAutoFit/>
          </a:bodyPr>
          <a:lstStyle/>
          <a:p>
            <a:pPr>
              <a:lnSpc>
                <a:spcPts val="5670"/>
              </a:lnSpc>
            </a:pPr>
            <a:r>
              <a:rPr lang="es-ES" sz="5400">
                <a:solidFill>
                  <a:schemeClr val="accent1">
                    <a:lumMod val="75000"/>
                  </a:schemeClr>
                </a:solidFill>
                <a:latin typeface="Kollektif Bold"/>
              </a:rPr>
              <a:t>Resumen del estudio</a:t>
            </a:r>
          </a:p>
        </p:txBody>
      </p:sp>
      <p:grpSp>
        <p:nvGrpSpPr>
          <p:cNvPr id="2" name="Grupo 1">
            <a:extLst>
              <a:ext uri="{FF2B5EF4-FFF2-40B4-BE49-F238E27FC236}">
                <a16:creationId xmlns:a16="http://schemas.microsoft.com/office/drawing/2014/main" id="{BC69E77E-8707-47E8-A4BC-EF41670501DA}"/>
              </a:ext>
            </a:extLst>
          </p:cNvPr>
          <p:cNvGrpSpPr/>
          <p:nvPr/>
        </p:nvGrpSpPr>
        <p:grpSpPr>
          <a:xfrm>
            <a:off x="9814519" y="1358862"/>
            <a:ext cx="7435816" cy="5091479"/>
            <a:chOff x="9960916" y="2986090"/>
            <a:chExt cx="7435816" cy="5091479"/>
          </a:xfrm>
        </p:grpSpPr>
        <p:grpSp>
          <p:nvGrpSpPr>
            <p:cNvPr id="3" name="Grupo 2">
              <a:extLst>
                <a:ext uri="{FF2B5EF4-FFF2-40B4-BE49-F238E27FC236}">
                  <a16:creationId xmlns:a16="http://schemas.microsoft.com/office/drawing/2014/main" id="{C11FF815-28E6-4B0E-B55E-58525C61EECF}"/>
                </a:ext>
              </a:extLst>
            </p:cNvPr>
            <p:cNvGrpSpPr/>
            <p:nvPr/>
          </p:nvGrpSpPr>
          <p:grpSpPr>
            <a:xfrm>
              <a:off x="9960917" y="2986090"/>
              <a:ext cx="7435815" cy="2822828"/>
              <a:chOff x="9911140" y="3488317"/>
              <a:chExt cx="7435815" cy="1626565"/>
            </a:xfrm>
          </p:grpSpPr>
          <p:sp>
            <p:nvSpPr>
              <p:cNvPr id="4" name="TextBox 4"/>
              <p:cNvSpPr txBox="1"/>
              <p:nvPr/>
            </p:nvSpPr>
            <p:spPr>
              <a:xfrm>
                <a:off x="9911142" y="3495432"/>
                <a:ext cx="1684388" cy="233382"/>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1</a:t>
                </a:r>
              </a:p>
            </p:txBody>
          </p:sp>
          <p:sp>
            <p:nvSpPr>
              <p:cNvPr id="5" name="TextBox 5"/>
              <p:cNvSpPr txBox="1"/>
              <p:nvPr/>
            </p:nvSpPr>
            <p:spPr>
              <a:xfrm>
                <a:off x="12005305" y="3488317"/>
                <a:ext cx="5341650" cy="189170"/>
              </a:xfrm>
              <a:prstGeom prst="rect">
                <a:avLst/>
              </a:prstGeom>
            </p:spPr>
            <p:txBody>
              <a:bodyPr wrap="square" lIns="0" tIns="0" rIns="0" bIns="0" rtlCol="0" anchor="t">
                <a:spAutoFit/>
              </a:bodyPr>
              <a:lstStyle/>
              <a:p>
                <a:pPr marL="0" lvl="0" indent="0" algn="l">
                  <a:lnSpc>
                    <a:spcPts val="2800"/>
                  </a:lnSpc>
                  <a:spcBef>
                    <a:spcPct val="0"/>
                  </a:spcBef>
                </a:pPr>
                <a:r>
                  <a:rPr lang="en-US" sz="2000" spc="40">
                    <a:solidFill>
                      <a:schemeClr val="tx2">
                        <a:lumMod val="75000"/>
                      </a:schemeClr>
                    </a:solidFill>
                    <a:latin typeface="Aileron Regular"/>
                  </a:rPr>
                  <a:t>METODOLOGÍA: Ficha técnica</a:t>
                </a:r>
              </a:p>
            </p:txBody>
          </p:sp>
          <p:sp>
            <p:nvSpPr>
              <p:cNvPr id="6" name="TextBox 6"/>
              <p:cNvSpPr txBox="1"/>
              <p:nvPr/>
            </p:nvSpPr>
            <p:spPr>
              <a:xfrm>
                <a:off x="9911141" y="4159794"/>
                <a:ext cx="1684388" cy="233382"/>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2</a:t>
                </a:r>
              </a:p>
            </p:txBody>
          </p:sp>
          <p:sp>
            <p:nvSpPr>
              <p:cNvPr id="7" name="TextBox 7"/>
              <p:cNvSpPr txBox="1"/>
              <p:nvPr/>
            </p:nvSpPr>
            <p:spPr>
              <a:xfrm>
                <a:off x="11914164" y="4851414"/>
                <a:ext cx="4639083" cy="189170"/>
              </a:xfrm>
              <a:prstGeom prst="rect">
                <a:avLst/>
              </a:prstGeom>
            </p:spPr>
            <p:txBody>
              <a:bodyPr wrap="square" lIns="0" tIns="0" rIns="0" bIns="0" rtlCol="0" anchor="t">
                <a:spAutoFit/>
              </a:bodyPr>
              <a:lstStyle/>
              <a:p>
                <a:pPr marL="0" lvl="0" indent="0" algn="l">
                  <a:lnSpc>
                    <a:spcPts val="2800"/>
                  </a:lnSpc>
                  <a:spcBef>
                    <a:spcPct val="0"/>
                  </a:spcBef>
                </a:pPr>
                <a:r>
                  <a:rPr lang="es-ES" sz="2000" spc="40">
                    <a:solidFill>
                      <a:schemeClr val="tx2">
                        <a:lumMod val="75000"/>
                      </a:schemeClr>
                    </a:solidFill>
                    <a:latin typeface="Aileron Regular"/>
                  </a:rPr>
                  <a:t>TENENCIA DE HIJOS/AS</a:t>
                </a:r>
              </a:p>
            </p:txBody>
          </p:sp>
          <p:sp>
            <p:nvSpPr>
              <p:cNvPr id="8" name="TextBox 8"/>
              <p:cNvSpPr txBox="1"/>
              <p:nvPr/>
            </p:nvSpPr>
            <p:spPr>
              <a:xfrm>
                <a:off x="9911140" y="4881500"/>
                <a:ext cx="1684388" cy="233382"/>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3</a:t>
                </a:r>
              </a:p>
            </p:txBody>
          </p:sp>
          <p:sp>
            <p:nvSpPr>
              <p:cNvPr id="9" name="TextBox 9"/>
              <p:cNvSpPr txBox="1"/>
              <p:nvPr/>
            </p:nvSpPr>
            <p:spPr>
              <a:xfrm>
                <a:off x="12005304" y="4158860"/>
                <a:ext cx="5341651" cy="189170"/>
              </a:xfrm>
              <a:prstGeom prst="rect">
                <a:avLst/>
              </a:prstGeom>
            </p:spPr>
            <p:txBody>
              <a:bodyPr lIns="0" tIns="0" rIns="0" bIns="0" rtlCol="0" anchor="t">
                <a:spAutoFit/>
              </a:bodyPr>
              <a:lstStyle/>
              <a:p>
                <a:pPr marL="0" lvl="0" indent="0" algn="l">
                  <a:lnSpc>
                    <a:spcPts val="2800"/>
                  </a:lnSpc>
                  <a:spcBef>
                    <a:spcPct val="0"/>
                  </a:spcBef>
                </a:pPr>
                <a:r>
                  <a:rPr lang="es-ES" sz="2000" spc="40">
                    <a:solidFill>
                      <a:schemeClr val="tx2">
                        <a:lumMod val="75000"/>
                      </a:schemeClr>
                    </a:solidFill>
                    <a:latin typeface="Aileron Regular"/>
                  </a:rPr>
                  <a:t>CUESTIONES RELATIVAS A LA VIVIENDA</a:t>
                </a:r>
              </a:p>
            </p:txBody>
          </p:sp>
          <p:sp>
            <p:nvSpPr>
              <p:cNvPr id="22" name="AutoShape 20">
                <a:extLst>
                  <a:ext uri="{FF2B5EF4-FFF2-40B4-BE49-F238E27FC236}">
                    <a16:creationId xmlns:a16="http://schemas.microsoft.com/office/drawing/2014/main" id="{85DB599E-7DA7-433E-9CB0-9EC1CA4E0A4D}"/>
                  </a:ext>
                </a:extLst>
              </p:cNvPr>
              <p:cNvSpPr/>
              <p:nvPr/>
            </p:nvSpPr>
            <p:spPr>
              <a:xfrm>
                <a:off x="9911141" y="3876027"/>
                <a:ext cx="7339193" cy="0"/>
              </a:xfrm>
              <a:prstGeom prst="line">
                <a:avLst/>
              </a:prstGeom>
              <a:ln w="38100" cap="rnd">
                <a:solidFill>
                  <a:schemeClr val="accent1"/>
                </a:solidFill>
                <a:prstDash val="solid"/>
                <a:headEnd type="none" w="sm" len="sm"/>
                <a:tailEnd type="none" w="sm" len="sm"/>
              </a:ln>
            </p:spPr>
          </p:sp>
        </p:grpSp>
        <p:sp>
          <p:nvSpPr>
            <p:cNvPr id="18" name="TextBox 7">
              <a:extLst>
                <a:ext uri="{FF2B5EF4-FFF2-40B4-BE49-F238E27FC236}">
                  <a16:creationId xmlns:a16="http://schemas.microsoft.com/office/drawing/2014/main" id="{6902344F-EC99-4367-8FCC-074DACCC5E0C}"/>
                </a:ext>
              </a:extLst>
            </p:cNvPr>
            <p:cNvSpPr txBox="1"/>
            <p:nvPr/>
          </p:nvSpPr>
          <p:spPr>
            <a:xfrm>
              <a:off x="12055081" y="6524108"/>
              <a:ext cx="5341651" cy="328295"/>
            </a:xfrm>
            <a:prstGeom prst="rect">
              <a:avLst/>
            </a:prstGeom>
          </p:spPr>
          <p:txBody>
            <a:bodyPr wrap="square" lIns="0" tIns="0" rIns="0" bIns="0" rtlCol="0" anchor="t">
              <a:spAutoFit/>
            </a:bodyPr>
            <a:lstStyle/>
            <a:p>
              <a:pPr marL="0" lvl="0" indent="0" algn="l">
                <a:lnSpc>
                  <a:spcPts val="2800"/>
                </a:lnSpc>
                <a:spcBef>
                  <a:spcPct val="0"/>
                </a:spcBef>
              </a:pPr>
              <a:r>
                <a:rPr lang="en-US" sz="2000" spc="40">
                  <a:solidFill>
                    <a:schemeClr val="tx2">
                      <a:lumMod val="75000"/>
                    </a:schemeClr>
                  </a:solidFill>
                  <a:latin typeface="Aileron Regular"/>
                </a:rPr>
                <a:t>FECUNDIDAD DESEADA</a:t>
              </a:r>
            </a:p>
          </p:txBody>
        </p:sp>
        <p:sp>
          <p:nvSpPr>
            <p:cNvPr id="19" name="TextBox 8">
              <a:extLst>
                <a:ext uri="{FF2B5EF4-FFF2-40B4-BE49-F238E27FC236}">
                  <a16:creationId xmlns:a16="http://schemas.microsoft.com/office/drawing/2014/main" id="{AEA11F4C-D736-428E-BA7A-256EA52187AA}"/>
                </a:ext>
              </a:extLst>
            </p:cNvPr>
            <p:cNvSpPr txBox="1"/>
            <p:nvPr/>
          </p:nvSpPr>
          <p:spPr>
            <a:xfrm>
              <a:off x="9960916" y="6561016"/>
              <a:ext cx="1684388" cy="327589"/>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4</a:t>
              </a:r>
            </a:p>
          </p:txBody>
        </p:sp>
        <p:sp>
          <p:nvSpPr>
            <p:cNvPr id="25" name="TextBox 8">
              <a:extLst>
                <a:ext uri="{FF2B5EF4-FFF2-40B4-BE49-F238E27FC236}">
                  <a16:creationId xmlns:a16="http://schemas.microsoft.com/office/drawing/2014/main" id="{E14F54BA-C116-4C15-BD89-9C4C1799CE85}"/>
                </a:ext>
              </a:extLst>
            </p:cNvPr>
            <p:cNvSpPr txBox="1"/>
            <p:nvPr/>
          </p:nvSpPr>
          <p:spPr>
            <a:xfrm>
              <a:off x="9960916" y="7749980"/>
              <a:ext cx="1684388" cy="327589"/>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5</a:t>
              </a:r>
            </a:p>
          </p:txBody>
        </p:sp>
        <p:sp>
          <p:nvSpPr>
            <p:cNvPr id="26" name="TextBox 7">
              <a:extLst>
                <a:ext uri="{FF2B5EF4-FFF2-40B4-BE49-F238E27FC236}">
                  <a16:creationId xmlns:a16="http://schemas.microsoft.com/office/drawing/2014/main" id="{5E70301F-ADE9-4542-A299-A4302086923D}"/>
                </a:ext>
              </a:extLst>
            </p:cNvPr>
            <p:cNvSpPr txBox="1"/>
            <p:nvPr/>
          </p:nvSpPr>
          <p:spPr>
            <a:xfrm>
              <a:off x="11958458" y="7738929"/>
              <a:ext cx="5341651" cy="328295"/>
            </a:xfrm>
            <a:prstGeom prst="rect">
              <a:avLst/>
            </a:prstGeom>
          </p:spPr>
          <p:txBody>
            <a:bodyPr wrap="square" lIns="0" tIns="0" rIns="0" bIns="0" rtlCol="0" anchor="t">
              <a:spAutoFit/>
            </a:bodyPr>
            <a:lstStyle/>
            <a:p>
              <a:pPr marL="0" lvl="0" indent="0" algn="l">
                <a:lnSpc>
                  <a:spcPts val="2800"/>
                </a:lnSpc>
                <a:spcBef>
                  <a:spcPct val="0"/>
                </a:spcBef>
              </a:pPr>
              <a:r>
                <a:rPr lang="en-US" sz="2000" spc="40">
                  <a:solidFill>
                    <a:schemeClr val="tx2">
                      <a:lumMod val="75000"/>
                    </a:schemeClr>
                  </a:solidFill>
                  <a:latin typeface="Aileron Regular"/>
                </a:rPr>
                <a:t>REPRODUCCIÓN ASISTIDA</a:t>
              </a:r>
            </a:p>
          </p:txBody>
        </p:sp>
        <p:sp>
          <p:nvSpPr>
            <p:cNvPr id="27" name="AutoShape 20">
              <a:extLst>
                <a:ext uri="{FF2B5EF4-FFF2-40B4-BE49-F238E27FC236}">
                  <a16:creationId xmlns:a16="http://schemas.microsoft.com/office/drawing/2014/main" id="{C43C28FC-7375-4A1B-A15C-9599F06D2E82}"/>
                </a:ext>
              </a:extLst>
            </p:cNvPr>
            <p:cNvSpPr/>
            <p:nvPr/>
          </p:nvSpPr>
          <p:spPr>
            <a:xfrm>
              <a:off x="9960916" y="4925768"/>
              <a:ext cx="7339193" cy="0"/>
            </a:xfrm>
            <a:prstGeom prst="line">
              <a:avLst/>
            </a:prstGeom>
            <a:ln w="38100" cap="rnd">
              <a:solidFill>
                <a:schemeClr val="accent1"/>
              </a:solidFill>
              <a:prstDash val="solid"/>
              <a:headEnd type="none" w="sm" len="sm"/>
              <a:tailEnd type="none" w="sm" len="sm"/>
            </a:ln>
          </p:spPr>
        </p:sp>
        <p:sp>
          <p:nvSpPr>
            <p:cNvPr id="28" name="AutoShape 20">
              <a:extLst>
                <a:ext uri="{FF2B5EF4-FFF2-40B4-BE49-F238E27FC236}">
                  <a16:creationId xmlns:a16="http://schemas.microsoft.com/office/drawing/2014/main" id="{E25FBAF4-B765-4F72-BD7C-0E0D74FE4053}"/>
                </a:ext>
              </a:extLst>
            </p:cNvPr>
            <p:cNvSpPr/>
            <p:nvPr/>
          </p:nvSpPr>
          <p:spPr>
            <a:xfrm>
              <a:off x="9960916" y="6092580"/>
              <a:ext cx="7339193" cy="0"/>
            </a:xfrm>
            <a:prstGeom prst="line">
              <a:avLst/>
            </a:prstGeom>
            <a:ln w="38100" cap="rnd">
              <a:solidFill>
                <a:schemeClr val="accent1"/>
              </a:solidFill>
              <a:prstDash val="solid"/>
              <a:headEnd type="none" w="sm" len="sm"/>
              <a:tailEnd type="none" w="sm" len="sm"/>
            </a:ln>
          </p:spPr>
        </p:sp>
        <p:sp>
          <p:nvSpPr>
            <p:cNvPr id="29" name="AutoShape 20">
              <a:extLst>
                <a:ext uri="{FF2B5EF4-FFF2-40B4-BE49-F238E27FC236}">
                  <a16:creationId xmlns:a16="http://schemas.microsoft.com/office/drawing/2014/main" id="{9AC3BD19-E1D5-4847-B41C-F769A9CF5835}"/>
                </a:ext>
              </a:extLst>
            </p:cNvPr>
            <p:cNvSpPr/>
            <p:nvPr/>
          </p:nvSpPr>
          <p:spPr>
            <a:xfrm>
              <a:off x="9960916" y="7364168"/>
              <a:ext cx="7339193" cy="0"/>
            </a:xfrm>
            <a:prstGeom prst="line">
              <a:avLst/>
            </a:prstGeom>
            <a:ln w="38100" cap="rnd">
              <a:solidFill>
                <a:schemeClr val="accent1"/>
              </a:solidFill>
              <a:prstDash val="solid"/>
              <a:headEnd type="none" w="sm" len="sm"/>
              <a:tailEnd type="none" w="sm" len="sm"/>
            </a:ln>
          </p:spPr>
        </p:sp>
      </p:grpSp>
      <p:sp>
        <p:nvSpPr>
          <p:cNvPr id="23" name="TextBox 8">
            <a:extLst>
              <a:ext uri="{FF2B5EF4-FFF2-40B4-BE49-F238E27FC236}">
                <a16:creationId xmlns:a16="http://schemas.microsoft.com/office/drawing/2014/main" id="{423026F8-072E-4245-8128-407A043F16E3}"/>
              </a:ext>
            </a:extLst>
          </p:cNvPr>
          <p:cNvSpPr txBox="1"/>
          <p:nvPr/>
        </p:nvSpPr>
        <p:spPr>
          <a:xfrm>
            <a:off x="9814519" y="7169953"/>
            <a:ext cx="1684388" cy="327589"/>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6</a:t>
            </a:r>
          </a:p>
        </p:txBody>
      </p:sp>
      <p:sp>
        <p:nvSpPr>
          <p:cNvPr id="24" name="TextBox 7">
            <a:extLst>
              <a:ext uri="{FF2B5EF4-FFF2-40B4-BE49-F238E27FC236}">
                <a16:creationId xmlns:a16="http://schemas.microsoft.com/office/drawing/2014/main" id="{5ABC81DD-77F9-4BC0-87F5-15444B256741}"/>
              </a:ext>
            </a:extLst>
          </p:cNvPr>
          <p:cNvSpPr txBox="1"/>
          <p:nvPr/>
        </p:nvSpPr>
        <p:spPr>
          <a:xfrm>
            <a:off x="11812061" y="7158902"/>
            <a:ext cx="5341651" cy="328295"/>
          </a:xfrm>
          <a:prstGeom prst="rect">
            <a:avLst/>
          </a:prstGeom>
        </p:spPr>
        <p:txBody>
          <a:bodyPr wrap="square" lIns="0" tIns="0" rIns="0" bIns="0" rtlCol="0" anchor="t">
            <a:spAutoFit/>
          </a:bodyPr>
          <a:lstStyle/>
          <a:p>
            <a:pPr marL="0" lvl="0" indent="0" algn="l">
              <a:lnSpc>
                <a:spcPts val="2800"/>
              </a:lnSpc>
              <a:spcBef>
                <a:spcPct val="0"/>
              </a:spcBef>
            </a:pPr>
            <a:r>
              <a:rPr lang="en-US" sz="2000" spc="40">
                <a:solidFill>
                  <a:schemeClr val="tx2">
                    <a:lumMod val="75000"/>
                  </a:schemeClr>
                </a:solidFill>
                <a:latin typeface="Aileron Regular"/>
              </a:rPr>
              <a:t>ASPECTOS SOCIALES</a:t>
            </a:r>
          </a:p>
        </p:txBody>
      </p:sp>
      <p:sp>
        <p:nvSpPr>
          <p:cNvPr id="30" name="AutoShape 20">
            <a:extLst>
              <a:ext uri="{FF2B5EF4-FFF2-40B4-BE49-F238E27FC236}">
                <a16:creationId xmlns:a16="http://schemas.microsoft.com/office/drawing/2014/main" id="{988C6ED3-4611-497E-8C6B-7D4ABED28E8D}"/>
              </a:ext>
            </a:extLst>
          </p:cNvPr>
          <p:cNvSpPr/>
          <p:nvPr/>
        </p:nvSpPr>
        <p:spPr>
          <a:xfrm>
            <a:off x="9814519" y="6784141"/>
            <a:ext cx="7339193" cy="0"/>
          </a:xfrm>
          <a:prstGeom prst="line">
            <a:avLst/>
          </a:prstGeom>
          <a:ln w="38100" cap="rnd">
            <a:solidFill>
              <a:schemeClr val="accent1"/>
            </a:solidFill>
            <a:prstDash val="solid"/>
            <a:headEnd type="none" w="sm" len="sm"/>
            <a:tailEnd type="none" w="sm" len="sm"/>
          </a:ln>
        </p:spPr>
      </p:sp>
      <p:sp>
        <p:nvSpPr>
          <p:cNvPr id="31" name="TextBox 8">
            <a:extLst>
              <a:ext uri="{FF2B5EF4-FFF2-40B4-BE49-F238E27FC236}">
                <a16:creationId xmlns:a16="http://schemas.microsoft.com/office/drawing/2014/main" id="{DB232696-FEE5-4045-992C-F4BAD8171C83}"/>
              </a:ext>
            </a:extLst>
          </p:cNvPr>
          <p:cNvSpPr txBox="1"/>
          <p:nvPr/>
        </p:nvSpPr>
        <p:spPr>
          <a:xfrm>
            <a:off x="9814519" y="8240817"/>
            <a:ext cx="1684388" cy="327589"/>
          </a:xfrm>
          <a:prstGeom prst="rect">
            <a:avLst/>
          </a:prstGeom>
        </p:spPr>
        <p:txBody>
          <a:bodyPr lIns="0" tIns="0" rIns="0" bIns="0" rtlCol="0" anchor="t">
            <a:spAutoFit/>
          </a:bodyPr>
          <a:lstStyle/>
          <a:p>
            <a:pPr marL="0" lvl="0" indent="0" algn="l">
              <a:lnSpc>
                <a:spcPts val="2765"/>
              </a:lnSpc>
              <a:spcBef>
                <a:spcPct val="0"/>
              </a:spcBef>
            </a:pPr>
            <a:r>
              <a:rPr lang="en-US" sz="1975" spc="118">
                <a:solidFill>
                  <a:schemeClr val="tx2">
                    <a:lumMod val="75000"/>
                  </a:schemeClr>
                </a:solidFill>
                <a:latin typeface="Aileron Heavy"/>
              </a:rPr>
              <a:t>PARTE 7</a:t>
            </a:r>
          </a:p>
        </p:txBody>
      </p:sp>
      <p:sp>
        <p:nvSpPr>
          <p:cNvPr id="32" name="TextBox 7">
            <a:extLst>
              <a:ext uri="{FF2B5EF4-FFF2-40B4-BE49-F238E27FC236}">
                <a16:creationId xmlns:a16="http://schemas.microsoft.com/office/drawing/2014/main" id="{C1C031AC-D4F0-44F5-AE3A-DF8797B8EA31}"/>
              </a:ext>
            </a:extLst>
          </p:cNvPr>
          <p:cNvSpPr txBox="1"/>
          <p:nvPr/>
        </p:nvSpPr>
        <p:spPr>
          <a:xfrm>
            <a:off x="11812061" y="8229766"/>
            <a:ext cx="5341651" cy="328295"/>
          </a:xfrm>
          <a:prstGeom prst="rect">
            <a:avLst/>
          </a:prstGeom>
        </p:spPr>
        <p:txBody>
          <a:bodyPr wrap="square" lIns="0" tIns="0" rIns="0" bIns="0" rtlCol="0" anchor="t">
            <a:spAutoFit/>
          </a:bodyPr>
          <a:lstStyle/>
          <a:p>
            <a:pPr marL="0" lvl="0" indent="0" algn="l">
              <a:lnSpc>
                <a:spcPts val="2800"/>
              </a:lnSpc>
              <a:spcBef>
                <a:spcPct val="0"/>
              </a:spcBef>
            </a:pPr>
            <a:r>
              <a:rPr lang="en-US" sz="2000" spc="40">
                <a:solidFill>
                  <a:schemeClr val="tx2">
                    <a:lumMod val="75000"/>
                  </a:schemeClr>
                </a:solidFill>
                <a:latin typeface="Aileron Regular"/>
              </a:rPr>
              <a:t>PERFIL DEL ENTREVISTADO/A</a:t>
            </a:r>
          </a:p>
        </p:txBody>
      </p:sp>
      <p:sp>
        <p:nvSpPr>
          <p:cNvPr id="33" name="AutoShape 20">
            <a:extLst>
              <a:ext uri="{FF2B5EF4-FFF2-40B4-BE49-F238E27FC236}">
                <a16:creationId xmlns:a16="http://schemas.microsoft.com/office/drawing/2014/main" id="{D8756CFF-259A-422E-973A-D64EC4999EE0}"/>
              </a:ext>
            </a:extLst>
          </p:cNvPr>
          <p:cNvSpPr/>
          <p:nvPr/>
        </p:nvSpPr>
        <p:spPr>
          <a:xfrm>
            <a:off x="9814519" y="7855005"/>
            <a:ext cx="7339193" cy="0"/>
          </a:xfrm>
          <a:prstGeom prst="line">
            <a:avLst/>
          </a:prstGeom>
          <a:ln w="38100" cap="rnd">
            <a:solidFill>
              <a:schemeClr val="accent1"/>
            </a:solidFill>
            <a:prstDash val="solid"/>
            <a:headEnd type="none" w="sm" len="sm"/>
            <a:tailEnd type="none" w="sm" len="sm"/>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áfico 35">
            <a:extLst>
              <a:ext uri="{FF2B5EF4-FFF2-40B4-BE49-F238E27FC236}">
                <a16:creationId xmlns:a16="http://schemas.microsoft.com/office/drawing/2014/main" id="{6FC2E2C7-E1C5-4525-8A4F-4C03B92EF82C}"/>
              </a:ext>
            </a:extLst>
          </p:cNvPr>
          <p:cNvGraphicFramePr/>
          <p:nvPr>
            <p:extLst>
              <p:ext uri="{D42A27DB-BD31-4B8C-83A1-F6EECF244321}">
                <p14:modId xmlns:p14="http://schemas.microsoft.com/office/powerpoint/2010/main" val="895482334"/>
              </p:ext>
            </p:extLst>
          </p:nvPr>
        </p:nvGraphicFramePr>
        <p:xfrm>
          <a:off x="7943796" y="6318361"/>
          <a:ext cx="9720887" cy="2815240"/>
        </p:xfrm>
        <a:graphic>
          <a:graphicData uri="http://schemas.openxmlformats.org/drawingml/2006/chart">
            <c:chart xmlns:c="http://schemas.openxmlformats.org/drawingml/2006/chart" xmlns:r="http://schemas.openxmlformats.org/officeDocument/2006/relationships" r:id="rId2"/>
          </a:graphicData>
        </a:graphic>
      </p:graphicFrame>
      <p:sp>
        <p:nvSpPr>
          <p:cNvPr id="7" name="3 Título">
            <a:extLst>
              <a:ext uri="{FF2B5EF4-FFF2-40B4-BE49-F238E27FC236}">
                <a16:creationId xmlns:a16="http://schemas.microsoft.com/office/drawing/2014/main" id="{ECD22312-F975-4913-9483-069E36AC2456}"/>
              </a:ext>
            </a:extLst>
          </p:cNvPr>
          <p:cNvSpPr txBox="1">
            <a:spLocks/>
          </p:cNvSpPr>
          <p:nvPr/>
        </p:nvSpPr>
        <p:spPr>
          <a:xfrm>
            <a:off x="724611" y="832546"/>
            <a:ext cx="17341832"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Voluntad y razones para tener hijos/as en los próximos tres años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3944" y="868957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303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92202" y="8810645"/>
            <a:ext cx="7201675"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¿Tiene intención de tener un/otro hijo/a en los próximos tres años? </a:t>
            </a:r>
            <a:r>
              <a:rPr lang="es-ES" sz="1600" i="1" spc="30">
                <a:solidFill>
                  <a:schemeClr val="tx1">
                    <a:lumMod val="50000"/>
                    <a:lumOff val="50000"/>
                  </a:schemeClr>
                </a:solidFill>
                <a:latin typeface="Aileron Regular" panose="020B0604020202020204" charset="0"/>
              </a:rPr>
              <a:t>(No tiene hijos/as y le gustaría tenerlos, o bien tiene hijos/as y le gustaría tener más)</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CF3ECD52-8D37-4FC8-A8B8-A0F2A13335C3}"/>
              </a:ext>
            </a:extLst>
          </p:cNvPr>
          <p:cNvSpPr txBox="1"/>
          <p:nvPr/>
        </p:nvSpPr>
        <p:spPr>
          <a:xfrm>
            <a:off x="7943796" y="5321304"/>
            <a:ext cx="8761100"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¿Cuál es la razón (o razones) más importantes en las que se basa esta decisión? (</a:t>
            </a:r>
            <a:r>
              <a:rPr lang="es-ES" sz="1600" i="1" spc="30">
                <a:solidFill>
                  <a:schemeClr val="tx1">
                    <a:lumMod val="50000"/>
                    <a:lumOff val="50000"/>
                  </a:schemeClr>
                </a:solidFill>
                <a:latin typeface="Aileron Regular" panose="020B0604020202020204" charset="0"/>
              </a:rPr>
              <a:t>tiene intención de tener hijos en los próximos 3 años)</a:t>
            </a:r>
            <a:endParaRPr lang="en-US" i="1" spc="30">
              <a:solidFill>
                <a:schemeClr val="tx1">
                  <a:lumMod val="50000"/>
                  <a:lumOff val="50000"/>
                </a:schemeClr>
              </a:solidFill>
              <a:latin typeface="Aileron Regular" panose="020B0604020202020204" charset="0"/>
            </a:endParaRPr>
          </a:p>
        </p:txBody>
      </p:sp>
      <p:pic>
        <p:nvPicPr>
          <p:cNvPr id="22" name="Picture 6">
            <a:extLst>
              <a:ext uri="{FF2B5EF4-FFF2-40B4-BE49-F238E27FC236}">
                <a16:creationId xmlns:a16="http://schemas.microsoft.com/office/drawing/2014/main" id="{38955058-982C-4D27-9C48-38F4D35D0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046223" y="5233705"/>
            <a:ext cx="717553" cy="657458"/>
          </a:xfrm>
          <a:prstGeom prst="rect">
            <a:avLst/>
          </a:prstGeom>
        </p:spPr>
      </p:pic>
      <p:sp>
        <p:nvSpPr>
          <p:cNvPr id="24" name="TextBox 9">
            <a:extLst>
              <a:ext uri="{FF2B5EF4-FFF2-40B4-BE49-F238E27FC236}">
                <a16:creationId xmlns:a16="http://schemas.microsoft.com/office/drawing/2014/main" id="{728DC396-F19A-4998-BEA4-C11FB5384138}"/>
              </a:ext>
            </a:extLst>
          </p:cNvPr>
          <p:cNvSpPr txBox="1"/>
          <p:nvPr/>
        </p:nvSpPr>
        <p:spPr>
          <a:xfrm>
            <a:off x="10984189" y="8819028"/>
            <a:ext cx="5535060"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motivo/s? </a:t>
            </a:r>
            <a:r>
              <a:rPr lang="es-ES" sz="1600" i="1" spc="30">
                <a:solidFill>
                  <a:schemeClr val="tx1">
                    <a:lumMod val="50000"/>
                    <a:lumOff val="50000"/>
                  </a:schemeClr>
                </a:solidFill>
                <a:latin typeface="Aileron Regular" panose="020B0604020202020204" charset="0"/>
              </a:rPr>
              <a:t>(no tiene intención de tener un/otro hijo/a en los próximos tres años o no sabe)</a:t>
            </a:r>
            <a:endParaRPr lang="en-US" i="1" spc="30">
              <a:solidFill>
                <a:schemeClr val="tx1">
                  <a:lumMod val="50000"/>
                  <a:lumOff val="50000"/>
                </a:schemeClr>
              </a:solidFill>
              <a:latin typeface="Aileron Regular" panose="020B0604020202020204" charset="0"/>
            </a:endParaRPr>
          </a:p>
        </p:txBody>
      </p:sp>
      <p:pic>
        <p:nvPicPr>
          <p:cNvPr id="25" name="Picture 6">
            <a:extLst>
              <a:ext uri="{FF2B5EF4-FFF2-40B4-BE49-F238E27FC236}">
                <a16:creationId xmlns:a16="http://schemas.microsoft.com/office/drawing/2014/main" id="{51728277-024D-4543-BBE7-B7A8CED5D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0683" y="8718622"/>
            <a:ext cx="717553" cy="657458"/>
          </a:xfrm>
          <a:prstGeom prst="rect">
            <a:avLst/>
          </a:prstGeom>
        </p:spPr>
      </p:pic>
      <p:graphicFrame>
        <p:nvGraphicFramePr>
          <p:cNvPr id="23" name="Gráfico 22">
            <a:extLst>
              <a:ext uri="{FF2B5EF4-FFF2-40B4-BE49-F238E27FC236}">
                <a16:creationId xmlns:a16="http://schemas.microsoft.com/office/drawing/2014/main" id="{D738561F-D946-456A-B1B4-EAC42FF9BF86}"/>
              </a:ext>
            </a:extLst>
          </p:cNvPr>
          <p:cNvGraphicFramePr/>
          <p:nvPr>
            <p:extLst>
              <p:ext uri="{D42A27DB-BD31-4B8C-83A1-F6EECF244321}">
                <p14:modId xmlns:p14="http://schemas.microsoft.com/office/powerpoint/2010/main" val="1744569709"/>
              </p:ext>
            </p:extLst>
          </p:nvPr>
        </p:nvGraphicFramePr>
        <p:xfrm>
          <a:off x="387839" y="2114766"/>
          <a:ext cx="8535147" cy="6862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áfico 26">
            <a:extLst>
              <a:ext uri="{FF2B5EF4-FFF2-40B4-BE49-F238E27FC236}">
                <a16:creationId xmlns:a16="http://schemas.microsoft.com/office/drawing/2014/main" id="{F997D2D1-43ED-410D-8394-3EDE82E195A7}"/>
              </a:ext>
            </a:extLst>
          </p:cNvPr>
          <p:cNvGraphicFramePr/>
          <p:nvPr>
            <p:extLst>
              <p:ext uri="{D42A27DB-BD31-4B8C-83A1-F6EECF244321}">
                <p14:modId xmlns:p14="http://schemas.microsoft.com/office/powerpoint/2010/main" val="127412957"/>
              </p:ext>
            </p:extLst>
          </p:nvPr>
        </p:nvGraphicFramePr>
        <p:xfrm>
          <a:off x="5590903" y="2011179"/>
          <a:ext cx="12527279" cy="3268705"/>
        </p:xfrm>
        <a:graphic>
          <a:graphicData uri="http://schemas.openxmlformats.org/drawingml/2006/chart">
            <c:chart xmlns:c="http://schemas.openxmlformats.org/drawingml/2006/chart" xmlns:r="http://schemas.openxmlformats.org/officeDocument/2006/relationships" r:id="rId6"/>
          </a:graphicData>
        </a:graphic>
      </p:graphicFrame>
      <p:grpSp>
        <p:nvGrpSpPr>
          <p:cNvPr id="28" name="Gráfico 9" descr="Usuarios contorno">
            <a:extLst>
              <a:ext uri="{FF2B5EF4-FFF2-40B4-BE49-F238E27FC236}">
                <a16:creationId xmlns:a16="http://schemas.microsoft.com/office/drawing/2014/main" id="{757C051E-F3CA-4CE9-81AC-DE6669923595}"/>
              </a:ext>
            </a:extLst>
          </p:cNvPr>
          <p:cNvGrpSpPr/>
          <p:nvPr/>
        </p:nvGrpSpPr>
        <p:grpSpPr>
          <a:xfrm>
            <a:off x="813951" y="8665330"/>
            <a:ext cx="630019" cy="382505"/>
            <a:chOff x="277162" y="5951655"/>
            <a:chExt cx="630019" cy="382505"/>
          </a:xfrm>
          <a:solidFill>
            <a:schemeClr val="accent1"/>
          </a:solidFill>
        </p:grpSpPr>
        <p:sp>
          <p:nvSpPr>
            <p:cNvPr id="29" name="Forma libre: forma 28">
              <a:extLst>
                <a:ext uri="{FF2B5EF4-FFF2-40B4-BE49-F238E27FC236}">
                  <a16:creationId xmlns:a16="http://schemas.microsoft.com/office/drawing/2014/main" id="{FA71FE38-528C-4BB9-BA16-8CFD13E9F435}"/>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A9850DB1-0AD7-46EF-A84B-94C47E3F882C}"/>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95198CB9-F5D7-4BAD-B68D-7C290E58051E}"/>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98641C96-843A-423F-B693-1BE9E25199EB}"/>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60BFF45C-D0F0-496F-B293-2C3B753B9ED5}"/>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9F5B4D74-1CE4-461C-AB64-75D22E6302F1}"/>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5" name="Rectangle 9">
            <a:extLst>
              <a:ext uri="{FF2B5EF4-FFF2-40B4-BE49-F238E27FC236}">
                <a16:creationId xmlns:a16="http://schemas.microsoft.com/office/drawing/2014/main" id="{9E531675-C715-420A-A888-12F64A2FD57F}"/>
              </a:ext>
            </a:extLst>
          </p:cNvPr>
          <p:cNvSpPr>
            <a:spLocks noChangeArrowheads="1"/>
          </p:cNvSpPr>
          <p:nvPr/>
        </p:nvSpPr>
        <p:spPr bwMode="white">
          <a:xfrm>
            <a:off x="724611" y="91514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734 </a:t>
            </a:r>
          </a:p>
        </p:txBody>
      </p:sp>
      <p:grpSp>
        <p:nvGrpSpPr>
          <p:cNvPr id="37" name="Gráfico 9" descr="Usuarios contorno">
            <a:extLst>
              <a:ext uri="{FF2B5EF4-FFF2-40B4-BE49-F238E27FC236}">
                <a16:creationId xmlns:a16="http://schemas.microsoft.com/office/drawing/2014/main" id="{F3C9A289-B856-4FCD-91FE-630850D7185A}"/>
              </a:ext>
            </a:extLst>
          </p:cNvPr>
          <p:cNvGrpSpPr/>
          <p:nvPr/>
        </p:nvGrpSpPr>
        <p:grpSpPr>
          <a:xfrm>
            <a:off x="16945359" y="5196513"/>
            <a:ext cx="630019" cy="382505"/>
            <a:chOff x="277162" y="5951655"/>
            <a:chExt cx="630019" cy="382505"/>
          </a:xfrm>
          <a:solidFill>
            <a:schemeClr val="accent1"/>
          </a:solidFill>
        </p:grpSpPr>
        <p:sp>
          <p:nvSpPr>
            <p:cNvPr id="38" name="Forma libre: forma 37">
              <a:extLst>
                <a:ext uri="{FF2B5EF4-FFF2-40B4-BE49-F238E27FC236}">
                  <a16:creationId xmlns:a16="http://schemas.microsoft.com/office/drawing/2014/main" id="{DEFA62DC-92AB-4D5A-923F-3E3DC05A11DD}"/>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7B1880D8-D4A0-4812-A5D2-F9564E766840}"/>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DA4DDAD0-3CA6-4DFA-BF37-3EDC6FF4E7EC}"/>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D718B4A5-CE2D-4C17-8C7D-B703E6B5A017}"/>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6F52281A-78E2-46A9-80CC-AF05C09B5440}"/>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3" name="Forma libre: forma 42">
              <a:extLst>
                <a:ext uri="{FF2B5EF4-FFF2-40B4-BE49-F238E27FC236}">
                  <a16:creationId xmlns:a16="http://schemas.microsoft.com/office/drawing/2014/main" id="{B0DA99EC-326F-403F-B395-C1194C88AA4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4" name="Rectangle 9">
            <a:extLst>
              <a:ext uri="{FF2B5EF4-FFF2-40B4-BE49-F238E27FC236}">
                <a16:creationId xmlns:a16="http://schemas.microsoft.com/office/drawing/2014/main" id="{2EE7F6B1-802F-4A95-B5ED-9BCCBDD1297E}"/>
              </a:ext>
            </a:extLst>
          </p:cNvPr>
          <p:cNvSpPr>
            <a:spLocks noChangeArrowheads="1"/>
          </p:cNvSpPr>
          <p:nvPr/>
        </p:nvSpPr>
        <p:spPr bwMode="white">
          <a:xfrm>
            <a:off x="16859984" y="564705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430 </a:t>
            </a:r>
          </a:p>
        </p:txBody>
      </p:sp>
      <p:sp>
        <p:nvSpPr>
          <p:cNvPr id="2" name="Flecha: hacia arriba 1">
            <a:extLst>
              <a:ext uri="{FF2B5EF4-FFF2-40B4-BE49-F238E27FC236}">
                <a16:creationId xmlns:a16="http://schemas.microsoft.com/office/drawing/2014/main" id="{52EC25C3-4B0D-4553-AF85-59A019EB0150}"/>
              </a:ext>
            </a:extLst>
          </p:cNvPr>
          <p:cNvSpPr/>
          <p:nvPr/>
        </p:nvSpPr>
        <p:spPr>
          <a:xfrm>
            <a:off x="5716813" y="4940301"/>
            <a:ext cx="340399" cy="381003"/>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errar llave 2">
            <a:extLst>
              <a:ext uri="{FF2B5EF4-FFF2-40B4-BE49-F238E27FC236}">
                <a16:creationId xmlns:a16="http://schemas.microsoft.com/office/drawing/2014/main" id="{E8A93493-D66E-46D0-9CCC-EA7DC706E39B}"/>
              </a:ext>
            </a:extLst>
          </p:cNvPr>
          <p:cNvSpPr/>
          <p:nvPr/>
        </p:nvSpPr>
        <p:spPr>
          <a:xfrm>
            <a:off x="7046222" y="6088101"/>
            <a:ext cx="322765" cy="1483873"/>
          </a:xfrm>
          <a:prstGeom prst="rightBrace">
            <a:avLst>
              <a:gd name="adj1" fmla="val 8333"/>
              <a:gd name="adj2" fmla="val 60874"/>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
        <p:nvSpPr>
          <p:cNvPr id="45" name="TextBox 9">
            <a:extLst>
              <a:ext uri="{FF2B5EF4-FFF2-40B4-BE49-F238E27FC236}">
                <a16:creationId xmlns:a16="http://schemas.microsoft.com/office/drawing/2014/main" id="{19B2385A-8004-4980-B74C-A66B64F87981}"/>
              </a:ext>
            </a:extLst>
          </p:cNvPr>
          <p:cNvSpPr txBox="1"/>
          <p:nvPr/>
        </p:nvSpPr>
        <p:spPr>
          <a:xfrm>
            <a:off x="724610" y="1653255"/>
            <a:ext cx="16940073" cy="807913"/>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Seis de cada diez madrileños/as que tienen intención de tener hijos en los próximos tres años, afirman quererlo principalmente por su proyecto de vida y la voluntad de ser padre o madre. Del 41% que no quieren o no saben si tener hijos de aquí a tres años, casi la mitad es por dificultades económicas y por ser demasiado jóvenes.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197055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Gráfico 35">
            <a:extLst>
              <a:ext uri="{FF2B5EF4-FFF2-40B4-BE49-F238E27FC236}">
                <a16:creationId xmlns:a16="http://schemas.microsoft.com/office/drawing/2014/main" id="{6FC2E2C7-E1C5-4525-8A4F-4C03B92EF82C}"/>
              </a:ext>
            </a:extLst>
          </p:cNvPr>
          <p:cNvGraphicFramePr/>
          <p:nvPr>
            <p:extLst>
              <p:ext uri="{D42A27DB-BD31-4B8C-83A1-F6EECF244321}">
                <p14:modId xmlns:p14="http://schemas.microsoft.com/office/powerpoint/2010/main" val="2597556188"/>
              </p:ext>
            </p:extLst>
          </p:nvPr>
        </p:nvGraphicFramePr>
        <p:xfrm>
          <a:off x="6464433" y="5337449"/>
          <a:ext cx="11602010" cy="3279575"/>
        </p:xfrm>
        <a:graphic>
          <a:graphicData uri="http://schemas.openxmlformats.org/drawingml/2006/chart">
            <c:chart xmlns:c="http://schemas.openxmlformats.org/drawingml/2006/chart" xmlns:r="http://schemas.openxmlformats.org/officeDocument/2006/relationships" r:id="rId2"/>
          </a:graphicData>
        </a:graphic>
      </p:graphicFrame>
      <p:sp>
        <p:nvSpPr>
          <p:cNvPr id="7" name="3 Título">
            <a:extLst>
              <a:ext uri="{FF2B5EF4-FFF2-40B4-BE49-F238E27FC236}">
                <a16:creationId xmlns:a16="http://schemas.microsoft.com/office/drawing/2014/main" id="{ECD22312-F975-4913-9483-069E36AC2456}"/>
              </a:ext>
            </a:extLst>
          </p:cNvPr>
          <p:cNvSpPr txBox="1">
            <a:spLocks/>
          </p:cNvSpPr>
          <p:nvPr/>
        </p:nvSpPr>
        <p:spPr>
          <a:xfrm>
            <a:off x="724611" y="832546"/>
            <a:ext cx="17341832"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Voluntad y razones para tener hijos/as en los próximos tres años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3944" y="868957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303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92202" y="8810645"/>
            <a:ext cx="7201675"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¿Tiene intención de tener un/otro hijo/a en los próximos tres años? </a:t>
            </a:r>
            <a:r>
              <a:rPr lang="es-ES" sz="1600" i="1" spc="30">
                <a:solidFill>
                  <a:schemeClr val="tx1">
                    <a:lumMod val="50000"/>
                    <a:lumOff val="50000"/>
                  </a:schemeClr>
                </a:solidFill>
                <a:latin typeface="Aileron Regular" panose="020B0604020202020204" charset="0"/>
              </a:rPr>
              <a:t>(No tiene hijos/as y le gustaría tenerlos, o bien tiene hijos/as y le gustaría tener más)</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CF3ECD52-8D37-4FC8-A8B8-A0F2A13335C3}"/>
              </a:ext>
            </a:extLst>
          </p:cNvPr>
          <p:cNvSpPr txBox="1"/>
          <p:nvPr/>
        </p:nvSpPr>
        <p:spPr>
          <a:xfrm>
            <a:off x="7850240" y="4664004"/>
            <a:ext cx="8761100" cy="538609"/>
          </a:xfrm>
          <a:prstGeom prst="rect">
            <a:avLst/>
          </a:prstGeom>
        </p:spPr>
        <p:txBody>
          <a:bodyPr wrap="square" lIns="0" tIns="0" rIns="0" bIns="0" rtlCol="0" anchor="t">
            <a:spAutoFit/>
          </a:bodyPr>
          <a:lstStyle/>
          <a:p>
            <a:pPr>
              <a:lnSpc>
                <a:spcPts val="2100"/>
              </a:lnSpc>
              <a:spcBef>
                <a:spcPct val="0"/>
              </a:spcBef>
            </a:pPr>
            <a:r>
              <a:rPr lang="es-ES" i="1" spc="30" dirty="0">
                <a:solidFill>
                  <a:schemeClr val="tx1">
                    <a:lumMod val="50000"/>
                    <a:lumOff val="50000"/>
                  </a:schemeClr>
                </a:solidFill>
                <a:latin typeface="Aileron Regular" panose="020B0604020202020204" charset="0"/>
              </a:rPr>
              <a:t>¿Cuál es la razón (o razones) más importantes en las que se basa esta decisión? (</a:t>
            </a:r>
            <a:r>
              <a:rPr lang="es-ES" sz="1600" i="1" spc="30" dirty="0">
                <a:solidFill>
                  <a:schemeClr val="tx1">
                    <a:lumMod val="50000"/>
                    <a:lumOff val="50000"/>
                  </a:schemeClr>
                </a:solidFill>
                <a:latin typeface="Aileron Regular" panose="020B0604020202020204" charset="0"/>
              </a:rPr>
              <a:t>tiene intención de tener hijos en los próximos 3 años)</a:t>
            </a:r>
            <a:endParaRPr lang="en-US" i="1" spc="30" dirty="0">
              <a:solidFill>
                <a:schemeClr val="tx1">
                  <a:lumMod val="50000"/>
                  <a:lumOff val="50000"/>
                </a:schemeClr>
              </a:solidFill>
              <a:latin typeface="Aileron Regular" panose="020B0604020202020204" charset="0"/>
            </a:endParaRPr>
          </a:p>
        </p:txBody>
      </p:sp>
      <p:pic>
        <p:nvPicPr>
          <p:cNvPr id="22" name="Picture 6">
            <a:extLst>
              <a:ext uri="{FF2B5EF4-FFF2-40B4-BE49-F238E27FC236}">
                <a16:creationId xmlns:a16="http://schemas.microsoft.com/office/drawing/2014/main" id="{38955058-982C-4D27-9C48-38F4D35D0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52667" y="4576405"/>
            <a:ext cx="717553" cy="657458"/>
          </a:xfrm>
          <a:prstGeom prst="rect">
            <a:avLst/>
          </a:prstGeom>
        </p:spPr>
      </p:pic>
      <p:sp>
        <p:nvSpPr>
          <p:cNvPr id="24" name="TextBox 9">
            <a:extLst>
              <a:ext uri="{FF2B5EF4-FFF2-40B4-BE49-F238E27FC236}">
                <a16:creationId xmlns:a16="http://schemas.microsoft.com/office/drawing/2014/main" id="{728DC396-F19A-4998-BEA4-C11FB5384138}"/>
              </a:ext>
            </a:extLst>
          </p:cNvPr>
          <p:cNvSpPr txBox="1"/>
          <p:nvPr/>
        </p:nvSpPr>
        <p:spPr>
          <a:xfrm>
            <a:off x="10984189" y="8819028"/>
            <a:ext cx="5535060"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motivo/s? </a:t>
            </a:r>
            <a:r>
              <a:rPr lang="es-ES" sz="1600" i="1" spc="30">
                <a:solidFill>
                  <a:schemeClr val="tx1">
                    <a:lumMod val="50000"/>
                    <a:lumOff val="50000"/>
                  </a:schemeClr>
                </a:solidFill>
                <a:latin typeface="Aileron Regular" panose="020B0604020202020204" charset="0"/>
              </a:rPr>
              <a:t>(no tiene intención de tener un/otro hijo/a en los próximos tres años o no sabe)</a:t>
            </a:r>
            <a:endParaRPr lang="en-US" i="1" spc="30">
              <a:solidFill>
                <a:schemeClr val="tx1">
                  <a:lumMod val="50000"/>
                  <a:lumOff val="50000"/>
                </a:schemeClr>
              </a:solidFill>
              <a:latin typeface="Aileron Regular" panose="020B0604020202020204" charset="0"/>
            </a:endParaRPr>
          </a:p>
        </p:txBody>
      </p:sp>
      <p:pic>
        <p:nvPicPr>
          <p:cNvPr id="25" name="Picture 6">
            <a:extLst>
              <a:ext uri="{FF2B5EF4-FFF2-40B4-BE49-F238E27FC236}">
                <a16:creationId xmlns:a16="http://schemas.microsoft.com/office/drawing/2014/main" id="{51728277-024D-4543-BBE7-B7A8CED5D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30683" y="8718622"/>
            <a:ext cx="717553" cy="657458"/>
          </a:xfrm>
          <a:prstGeom prst="rect">
            <a:avLst/>
          </a:prstGeom>
        </p:spPr>
      </p:pic>
      <p:graphicFrame>
        <p:nvGraphicFramePr>
          <p:cNvPr id="23" name="Gráfico 22">
            <a:extLst>
              <a:ext uri="{FF2B5EF4-FFF2-40B4-BE49-F238E27FC236}">
                <a16:creationId xmlns:a16="http://schemas.microsoft.com/office/drawing/2014/main" id="{D738561F-D946-456A-B1B4-EAC42FF9BF86}"/>
              </a:ext>
            </a:extLst>
          </p:cNvPr>
          <p:cNvGraphicFramePr/>
          <p:nvPr>
            <p:extLst>
              <p:ext uri="{D42A27DB-BD31-4B8C-83A1-F6EECF244321}">
                <p14:modId xmlns:p14="http://schemas.microsoft.com/office/powerpoint/2010/main" val="1581543241"/>
              </p:ext>
            </p:extLst>
          </p:nvPr>
        </p:nvGraphicFramePr>
        <p:xfrm>
          <a:off x="387839" y="1791464"/>
          <a:ext cx="5774485" cy="66666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áfico 26">
            <a:extLst>
              <a:ext uri="{FF2B5EF4-FFF2-40B4-BE49-F238E27FC236}">
                <a16:creationId xmlns:a16="http://schemas.microsoft.com/office/drawing/2014/main" id="{F997D2D1-43ED-410D-8394-3EDE82E195A7}"/>
              </a:ext>
            </a:extLst>
          </p:cNvPr>
          <p:cNvGraphicFramePr/>
          <p:nvPr>
            <p:extLst>
              <p:ext uri="{D42A27DB-BD31-4B8C-83A1-F6EECF244321}">
                <p14:modId xmlns:p14="http://schemas.microsoft.com/office/powerpoint/2010/main" val="2899817655"/>
              </p:ext>
            </p:extLst>
          </p:nvPr>
        </p:nvGraphicFramePr>
        <p:xfrm>
          <a:off x="5590903" y="1540534"/>
          <a:ext cx="12527279" cy="3268705"/>
        </p:xfrm>
        <a:graphic>
          <a:graphicData uri="http://schemas.openxmlformats.org/drawingml/2006/chart">
            <c:chart xmlns:c="http://schemas.openxmlformats.org/drawingml/2006/chart" xmlns:r="http://schemas.openxmlformats.org/officeDocument/2006/relationships" r:id="rId6"/>
          </a:graphicData>
        </a:graphic>
      </p:graphicFrame>
      <p:grpSp>
        <p:nvGrpSpPr>
          <p:cNvPr id="28" name="Gráfico 9" descr="Usuarios contorno">
            <a:extLst>
              <a:ext uri="{FF2B5EF4-FFF2-40B4-BE49-F238E27FC236}">
                <a16:creationId xmlns:a16="http://schemas.microsoft.com/office/drawing/2014/main" id="{757C051E-F3CA-4CE9-81AC-DE6669923595}"/>
              </a:ext>
            </a:extLst>
          </p:cNvPr>
          <p:cNvGrpSpPr/>
          <p:nvPr/>
        </p:nvGrpSpPr>
        <p:grpSpPr>
          <a:xfrm>
            <a:off x="813951" y="8665330"/>
            <a:ext cx="630019" cy="382505"/>
            <a:chOff x="277162" y="5951655"/>
            <a:chExt cx="630019" cy="382505"/>
          </a:xfrm>
          <a:solidFill>
            <a:schemeClr val="accent1"/>
          </a:solidFill>
        </p:grpSpPr>
        <p:sp>
          <p:nvSpPr>
            <p:cNvPr id="29" name="Forma libre: forma 28">
              <a:extLst>
                <a:ext uri="{FF2B5EF4-FFF2-40B4-BE49-F238E27FC236}">
                  <a16:creationId xmlns:a16="http://schemas.microsoft.com/office/drawing/2014/main" id="{FA71FE38-528C-4BB9-BA16-8CFD13E9F435}"/>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A9850DB1-0AD7-46EF-A84B-94C47E3F882C}"/>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95198CB9-F5D7-4BAD-B68D-7C290E58051E}"/>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98641C96-843A-423F-B693-1BE9E25199EB}"/>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60BFF45C-D0F0-496F-B293-2C3B753B9ED5}"/>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9F5B4D74-1CE4-461C-AB64-75D22E6302F1}"/>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5" name="Rectangle 9">
            <a:extLst>
              <a:ext uri="{FF2B5EF4-FFF2-40B4-BE49-F238E27FC236}">
                <a16:creationId xmlns:a16="http://schemas.microsoft.com/office/drawing/2014/main" id="{9E531675-C715-420A-A888-12F64A2FD57F}"/>
              </a:ext>
            </a:extLst>
          </p:cNvPr>
          <p:cNvSpPr>
            <a:spLocks noChangeArrowheads="1"/>
          </p:cNvSpPr>
          <p:nvPr/>
        </p:nvSpPr>
        <p:spPr bwMode="white">
          <a:xfrm>
            <a:off x="724611" y="91514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734 </a:t>
            </a:r>
          </a:p>
        </p:txBody>
      </p:sp>
      <p:grpSp>
        <p:nvGrpSpPr>
          <p:cNvPr id="37" name="Gráfico 9" descr="Usuarios contorno">
            <a:extLst>
              <a:ext uri="{FF2B5EF4-FFF2-40B4-BE49-F238E27FC236}">
                <a16:creationId xmlns:a16="http://schemas.microsoft.com/office/drawing/2014/main" id="{F3C9A289-B856-4FCD-91FE-630850D7185A}"/>
              </a:ext>
            </a:extLst>
          </p:cNvPr>
          <p:cNvGrpSpPr/>
          <p:nvPr/>
        </p:nvGrpSpPr>
        <p:grpSpPr>
          <a:xfrm>
            <a:off x="16851803" y="4539213"/>
            <a:ext cx="630019" cy="382505"/>
            <a:chOff x="277162" y="5951655"/>
            <a:chExt cx="630019" cy="382505"/>
          </a:xfrm>
          <a:solidFill>
            <a:schemeClr val="accent1"/>
          </a:solidFill>
        </p:grpSpPr>
        <p:sp>
          <p:nvSpPr>
            <p:cNvPr id="38" name="Forma libre: forma 37">
              <a:extLst>
                <a:ext uri="{FF2B5EF4-FFF2-40B4-BE49-F238E27FC236}">
                  <a16:creationId xmlns:a16="http://schemas.microsoft.com/office/drawing/2014/main" id="{DEFA62DC-92AB-4D5A-923F-3E3DC05A11DD}"/>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7B1880D8-D4A0-4812-A5D2-F9564E766840}"/>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DA4DDAD0-3CA6-4DFA-BF37-3EDC6FF4E7EC}"/>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D718B4A5-CE2D-4C17-8C7D-B703E6B5A017}"/>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6F52281A-78E2-46A9-80CC-AF05C09B5440}"/>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3" name="Forma libre: forma 42">
              <a:extLst>
                <a:ext uri="{FF2B5EF4-FFF2-40B4-BE49-F238E27FC236}">
                  <a16:creationId xmlns:a16="http://schemas.microsoft.com/office/drawing/2014/main" id="{B0DA99EC-326F-403F-B395-C1194C88AA4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4" name="Rectangle 9">
            <a:extLst>
              <a:ext uri="{FF2B5EF4-FFF2-40B4-BE49-F238E27FC236}">
                <a16:creationId xmlns:a16="http://schemas.microsoft.com/office/drawing/2014/main" id="{2EE7F6B1-802F-4A95-B5ED-9BCCBDD1297E}"/>
              </a:ext>
            </a:extLst>
          </p:cNvPr>
          <p:cNvSpPr>
            <a:spLocks noChangeArrowheads="1"/>
          </p:cNvSpPr>
          <p:nvPr/>
        </p:nvSpPr>
        <p:spPr bwMode="white">
          <a:xfrm>
            <a:off x="16766428" y="498975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430 </a:t>
            </a:r>
          </a:p>
        </p:txBody>
      </p:sp>
      <p:sp>
        <p:nvSpPr>
          <p:cNvPr id="2" name="Flecha: hacia arriba 1">
            <a:extLst>
              <a:ext uri="{FF2B5EF4-FFF2-40B4-BE49-F238E27FC236}">
                <a16:creationId xmlns:a16="http://schemas.microsoft.com/office/drawing/2014/main" id="{52EC25C3-4B0D-4553-AF85-59A019EB0150}"/>
              </a:ext>
            </a:extLst>
          </p:cNvPr>
          <p:cNvSpPr/>
          <p:nvPr/>
        </p:nvSpPr>
        <p:spPr>
          <a:xfrm rot="1757686" flipH="1">
            <a:off x="5563425" y="4516376"/>
            <a:ext cx="307172" cy="782091"/>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errar llave 2">
            <a:extLst>
              <a:ext uri="{FF2B5EF4-FFF2-40B4-BE49-F238E27FC236}">
                <a16:creationId xmlns:a16="http://schemas.microsoft.com/office/drawing/2014/main" id="{E8A93493-D66E-46D0-9CCC-EA7DC706E39B}"/>
              </a:ext>
            </a:extLst>
          </p:cNvPr>
          <p:cNvSpPr/>
          <p:nvPr/>
        </p:nvSpPr>
        <p:spPr>
          <a:xfrm>
            <a:off x="6141668" y="6068005"/>
            <a:ext cx="322765" cy="1483873"/>
          </a:xfrm>
          <a:prstGeom prst="rightBrace">
            <a:avLst>
              <a:gd name="adj1" fmla="val 8333"/>
              <a:gd name="adj2" fmla="val 60874"/>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8791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833276" y="857943"/>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Condiciones para decidir tener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5044" y="8564211"/>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546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56329" y="8591403"/>
            <a:ext cx="14175375"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¿Qué condiciones de las siguientes tendrían que cumplirse en los próximos 3 años para que usted decidiera tener un /otro hijo/a? (Solo para los que tienen hijos/as y no saben si quieren tener más o no tienen hijos/as y no saben si quiere tenerlos) </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2E52424C-059B-4360-AB45-1E29400AA64A}"/>
              </a:ext>
            </a:extLst>
          </p:cNvPr>
          <p:cNvGraphicFramePr/>
          <p:nvPr>
            <p:extLst>
              <p:ext uri="{D42A27DB-BD31-4B8C-83A1-F6EECF244321}">
                <p14:modId xmlns:p14="http://schemas.microsoft.com/office/powerpoint/2010/main" val="3002631376"/>
              </p:ext>
            </p:extLst>
          </p:nvPr>
        </p:nvGraphicFramePr>
        <p:xfrm>
          <a:off x="457073" y="2544457"/>
          <a:ext cx="17399220" cy="5971073"/>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esquinas redondeadas 4">
            <a:extLst>
              <a:ext uri="{FF2B5EF4-FFF2-40B4-BE49-F238E27FC236}">
                <a16:creationId xmlns:a16="http://schemas.microsoft.com/office/drawing/2014/main" id="{3ECCB187-B34C-4E98-B2AD-138CF67BEF95}"/>
              </a:ext>
            </a:extLst>
          </p:cNvPr>
          <p:cNvSpPr/>
          <p:nvPr/>
        </p:nvSpPr>
        <p:spPr>
          <a:xfrm>
            <a:off x="431707" y="2648043"/>
            <a:ext cx="17399220" cy="1691728"/>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extBox 9">
            <a:extLst>
              <a:ext uri="{FF2B5EF4-FFF2-40B4-BE49-F238E27FC236}">
                <a16:creationId xmlns:a16="http://schemas.microsoft.com/office/drawing/2014/main" id="{4E2C10F7-07AE-4DAC-94F4-93A37ECFBB3B}"/>
              </a:ext>
            </a:extLst>
          </p:cNvPr>
          <p:cNvSpPr txBox="1"/>
          <p:nvPr/>
        </p:nvSpPr>
        <p:spPr>
          <a:xfrm>
            <a:off x="213839" y="1799254"/>
            <a:ext cx="17660982"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Las condiciones que se deberían dar para tener más hijos en Madrid durante los próximos tres años son la compatibilidad con la situación económica, con la situación laboral y la necesidad de tener una vivienda apropiada para ello.</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312003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833276" y="857943"/>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Condiciones para decidir tener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5044" y="8564211"/>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546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56329" y="8591403"/>
            <a:ext cx="14175375"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¿Qué condiciones de las siguientes tendrían que cumplirse en los próximos 3 años para que usted decidiera tener un /otro hijo/a? (Solo para los que tienen hijos/as y no saben si quieren tener más o no tienen hijos/as y no saben si quiere tenerlos) </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2E52424C-059B-4360-AB45-1E29400AA64A}"/>
              </a:ext>
            </a:extLst>
          </p:cNvPr>
          <p:cNvGraphicFramePr/>
          <p:nvPr>
            <p:extLst>
              <p:ext uri="{D42A27DB-BD31-4B8C-83A1-F6EECF244321}">
                <p14:modId xmlns:p14="http://schemas.microsoft.com/office/powerpoint/2010/main" val="4027948044"/>
              </p:ext>
            </p:extLst>
          </p:nvPr>
        </p:nvGraphicFramePr>
        <p:xfrm>
          <a:off x="457073" y="1816861"/>
          <a:ext cx="17399220" cy="669866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esquinas redondeadas 4">
            <a:extLst>
              <a:ext uri="{FF2B5EF4-FFF2-40B4-BE49-F238E27FC236}">
                <a16:creationId xmlns:a16="http://schemas.microsoft.com/office/drawing/2014/main" id="{3ECCB187-B34C-4E98-B2AD-138CF67BEF95}"/>
              </a:ext>
            </a:extLst>
          </p:cNvPr>
          <p:cNvSpPr/>
          <p:nvPr/>
        </p:nvSpPr>
        <p:spPr>
          <a:xfrm>
            <a:off x="431707" y="1916694"/>
            <a:ext cx="17399220" cy="1903137"/>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5712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581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Razones por las cuales no tener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514749"/>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498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694885" y="8616987"/>
            <a:ext cx="13599514"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motivo/s no quiere tener hijos/as o no quiere tener más? (Solo para los que no tienen hijo/as biológico/as ni adoptado/as y no le gustaría tenerlos, o tienen hijo/as y no quieren tener más) </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B306EAC9-3A83-4C54-8CA1-D6D15D2996EB}"/>
              </a:ext>
            </a:extLst>
          </p:cNvPr>
          <p:cNvGraphicFramePr/>
          <p:nvPr>
            <p:extLst>
              <p:ext uri="{D42A27DB-BD31-4B8C-83A1-F6EECF244321}">
                <p14:modId xmlns:p14="http://schemas.microsoft.com/office/powerpoint/2010/main" val="82712453"/>
              </p:ext>
            </p:extLst>
          </p:nvPr>
        </p:nvGraphicFramePr>
        <p:xfrm>
          <a:off x="143691" y="2441449"/>
          <a:ext cx="17520992" cy="6073299"/>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ángulo: esquinas redondeadas 25">
            <a:extLst>
              <a:ext uri="{FF2B5EF4-FFF2-40B4-BE49-F238E27FC236}">
                <a16:creationId xmlns:a16="http://schemas.microsoft.com/office/drawing/2014/main" id="{8CDF8ED1-735B-456F-9D11-E9ADD4D56EC2}"/>
              </a:ext>
            </a:extLst>
          </p:cNvPr>
          <p:cNvSpPr/>
          <p:nvPr/>
        </p:nvSpPr>
        <p:spPr>
          <a:xfrm>
            <a:off x="776350" y="2597832"/>
            <a:ext cx="17132828" cy="1312880"/>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extBox 9">
            <a:extLst>
              <a:ext uri="{FF2B5EF4-FFF2-40B4-BE49-F238E27FC236}">
                <a16:creationId xmlns:a16="http://schemas.microsoft.com/office/drawing/2014/main" id="{1897F6E2-C21F-4B57-9927-430E2FD4C1BA}"/>
              </a:ext>
            </a:extLst>
          </p:cNvPr>
          <p:cNvSpPr txBox="1"/>
          <p:nvPr/>
        </p:nvSpPr>
        <p:spPr>
          <a:xfrm>
            <a:off x="213839" y="1799254"/>
            <a:ext cx="17660982"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También en este sentido, las principales motivaciones para no ser padre/madre en la ciudad de Madrid son las cuestiones económicas, el tener ya los hijos que desean y la preocupación por la calidad de vida que podrían dar a sus hijos.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49379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581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Razones por las cuales no tener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514749"/>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498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694885" y="8616987"/>
            <a:ext cx="13599514"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motivo/s no quiere tener hijos/as o no quiere tener más? (Solo para los que no tienen hijo/as biológico/as ni adoptado/as y no le gustaría tenerlos, o tienen hijo/as y no quieren tener más) </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B306EAC9-3A83-4C54-8CA1-D6D15D2996EB}"/>
              </a:ext>
            </a:extLst>
          </p:cNvPr>
          <p:cNvGraphicFramePr/>
          <p:nvPr>
            <p:extLst>
              <p:ext uri="{D42A27DB-BD31-4B8C-83A1-F6EECF244321}">
                <p14:modId xmlns:p14="http://schemas.microsoft.com/office/powerpoint/2010/main" val="3811400846"/>
              </p:ext>
            </p:extLst>
          </p:nvPr>
        </p:nvGraphicFramePr>
        <p:xfrm>
          <a:off x="143691" y="1817115"/>
          <a:ext cx="17520992" cy="6697633"/>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ángulo: esquinas redondeadas 25">
            <a:extLst>
              <a:ext uri="{FF2B5EF4-FFF2-40B4-BE49-F238E27FC236}">
                <a16:creationId xmlns:a16="http://schemas.microsoft.com/office/drawing/2014/main" id="{8CDF8ED1-735B-456F-9D11-E9ADD4D56EC2}"/>
              </a:ext>
            </a:extLst>
          </p:cNvPr>
          <p:cNvSpPr/>
          <p:nvPr/>
        </p:nvSpPr>
        <p:spPr>
          <a:xfrm>
            <a:off x="928228" y="1869911"/>
            <a:ext cx="17132828" cy="1522217"/>
          </a:xfrm>
          <a:prstGeom prst="roundRect">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8924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25359" y="3923292"/>
            <a:ext cx="5845934" cy="1564531"/>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REPRODUCCIÓN ASISTIDA</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05</a:t>
            </a:r>
          </a:p>
        </p:txBody>
      </p:sp>
      <p:pic>
        <p:nvPicPr>
          <p:cNvPr id="4" name="Imagen 3" descr="Imagen que contiene interior, puesto, vistiendo, hombre&#10;&#10;Descripción generada automáticamente">
            <a:extLst>
              <a:ext uri="{FF2B5EF4-FFF2-40B4-BE49-F238E27FC236}">
                <a16:creationId xmlns:a16="http://schemas.microsoft.com/office/drawing/2014/main" id="{141DF6DC-6CD3-4437-A7B4-035F2E4E01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02881" y="1493605"/>
            <a:ext cx="9959760" cy="5995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39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49" y="874853"/>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Problemas de fecundidad y tipos de tratamientos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8232" y="877000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57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670885" y="8891075"/>
            <a:ext cx="6422162"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¿Tiene o ha tenido problemas de fecundidad?</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CF3ECD52-8D37-4FC8-A8B8-A0F2A13335C3}"/>
              </a:ext>
            </a:extLst>
          </p:cNvPr>
          <p:cNvSpPr txBox="1"/>
          <p:nvPr/>
        </p:nvSpPr>
        <p:spPr>
          <a:xfrm>
            <a:off x="9780233" y="4525737"/>
            <a:ext cx="678420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 ¿A qué tipo de tratamiento se ha sometido usted o su pareja? </a:t>
            </a:r>
            <a:endParaRPr lang="en-US" i="1" spc="30">
              <a:solidFill>
                <a:schemeClr val="tx1">
                  <a:lumMod val="50000"/>
                  <a:lumOff val="50000"/>
                </a:schemeClr>
              </a:solidFill>
              <a:latin typeface="Aileron Regular" panose="020B0604020202020204" charset="0"/>
            </a:endParaRPr>
          </a:p>
        </p:txBody>
      </p:sp>
      <p:pic>
        <p:nvPicPr>
          <p:cNvPr id="22" name="Picture 6">
            <a:extLst>
              <a:ext uri="{FF2B5EF4-FFF2-40B4-BE49-F238E27FC236}">
                <a16:creationId xmlns:a16="http://schemas.microsoft.com/office/drawing/2014/main" id="{38955058-982C-4D27-9C48-38F4D35D0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41324" y="4349539"/>
            <a:ext cx="717553" cy="657458"/>
          </a:xfrm>
          <a:prstGeom prst="rect">
            <a:avLst/>
          </a:prstGeom>
        </p:spPr>
      </p:pic>
      <p:sp>
        <p:nvSpPr>
          <p:cNvPr id="24" name="TextBox 9">
            <a:extLst>
              <a:ext uri="{FF2B5EF4-FFF2-40B4-BE49-F238E27FC236}">
                <a16:creationId xmlns:a16="http://schemas.microsoft.com/office/drawing/2014/main" id="{728DC396-F19A-4998-BEA4-C11FB5384138}"/>
              </a:ext>
            </a:extLst>
          </p:cNvPr>
          <p:cNvSpPr txBox="1"/>
          <p:nvPr/>
        </p:nvSpPr>
        <p:spPr>
          <a:xfrm>
            <a:off x="9717553" y="8862132"/>
            <a:ext cx="7096073"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razón no se ha sometido a este tipo de tratamientos?  Multirrespuesta </a:t>
            </a:r>
            <a:endParaRPr lang="en-US" i="1" spc="30">
              <a:solidFill>
                <a:schemeClr val="tx1">
                  <a:lumMod val="50000"/>
                  <a:lumOff val="50000"/>
                </a:schemeClr>
              </a:solidFill>
              <a:latin typeface="Aileron Regular" panose="020B0604020202020204" charset="0"/>
            </a:endParaRPr>
          </a:p>
        </p:txBody>
      </p:sp>
      <p:pic>
        <p:nvPicPr>
          <p:cNvPr id="25" name="Picture 6">
            <a:extLst>
              <a:ext uri="{FF2B5EF4-FFF2-40B4-BE49-F238E27FC236}">
                <a16:creationId xmlns:a16="http://schemas.microsoft.com/office/drawing/2014/main" id="{51728277-024D-4543-BBE7-B7A8CED5D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54995" y="8708986"/>
            <a:ext cx="717553" cy="657458"/>
          </a:xfrm>
          <a:prstGeom prst="rect">
            <a:avLst/>
          </a:prstGeom>
        </p:spPr>
      </p:pic>
      <p:graphicFrame>
        <p:nvGraphicFramePr>
          <p:cNvPr id="23" name="Gráfico 22">
            <a:extLst>
              <a:ext uri="{FF2B5EF4-FFF2-40B4-BE49-F238E27FC236}">
                <a16:creationId xmlns:a16="http://schemas.microsoft.com/office/drawing/2014/main" id="{7AEF6C16-D905-4138-BAD2-9964435BC77C}"/>
              </a:ext>
            </a:extLst>
          </p:cNvPr>
          <p:cNvGraphicFramePr/>
          <p:nvPr>
            <p:extLst>
              <p:ext uri="{D42A27DB-BD31-4B8C-83A1-F6EECF244321}">
                <p14:modId xmlns:p14="http://schemas.microsoft.com/office/powerpoint/2010/main" val="3419703239"/>
              </p:ext>
            </p:extLst>
          </p:nvPr>
        </p:nvGraphicFramePr>
        <p:xfrm>
          <a:off x="387839" y="1777308"/>
          <a:ext cx="8535147" cy="6862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D3901B11-D3A9-4210-93BE-337DE5C264FD}"/>
              </a:ext>
            </a:extLst>
          </p:cNvPr>
          <p:cNvGraphicFramePr/>
          <p:nvPr>
            <p:extLst>
              <p:ext uri="{D42A27DB-BD31-4B8C-83A1-F6EECF244321}">
                <p14:modId xmlns:p14="http://schemas.microsoft.com/office/powerpoint/2010/main" val="3249043069"/>
              </p:ext>
            </p:extLst>
          </p:nvPr>
        </p:nvGraphicFramePr>
        <p:xfrm>
          <a:off x="9365016" y="1976951"/>
          <a:ext cx="8256629" cy="2992360"/>
        </p:xfrm>
        <a:graphic>
          <a:graphicData uri="http://schemas.openxmlformats.org/drawingml/2006/chart">
            <c:chart xmlns:c="http://schemas.openxmlformats.org/drawingml/2006/chart" xmlns:r="http://schemas.openxmlformats.org/officeDocument/2006/relationships" r:id="rId5"/>
          </a:graphicData>
        </a:graphic>
      </p:graphicFrame>
      <p:sp>
        <p:nvSpPr>
          <p:cNvPr id="27" name="Flecha: hacia arriba 26">
            <a:extLst>
              <a:ext uri="{FF2B5EF4-FFF2-40B4-BE49-F238E27FC236}">
                <a16:creationId xmlns:a16="http://schemas.microsoft.com/office/drawing/2014/main" id="{9EBDAAED-7067-4879-96AF-CFF1CFC96838}"/>
              </a:ext>
            </a:extLst>
          </p:cNvPr>
          <p:cNvSpPr/>
          <p:nvPr/>
        </p:nvSpPr>
        <p:spPr>
          <a:xfrm rot="5400000">
            <a:off x="8575468" y="3010202"/>
            <a:ext cx="253012" cy="43347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áfico 9" descr="Usuarios contorno">
            <a:extLst>
              <a:ext uri="{FF2B5EF4-FFF2-40B4-BE49-F238E27FC236}">
                <a16:creationId xmlns:a16="http://schemas.microsoft.com/office/drawing/2014/main" id="{B864717D-4AA0-48F4-918D-C82904049ED3}"/>
              </a:ext>
            </a:extLst>
          </p:cNvPr>
          <p:cNvGrpSpPr/>
          <p:nvPr/>
        </p:nvGrpSpPr>
        <p:grpSpPr>
          <a:xfrm>
            <a:off x="790465" y="8710727"/>
            <a:ext cx="630019" cy="382505"/>
            <a:chOff x="277162" y="5951655"/>
            <a:chExt cx="630019" cy="382505"/>
          </a:xfrm>
          <a:solidFill>
            <a:schemeClr val="accent1"/>
          </a:solidFill>
        </p:grpSpPr>
        <p:sp>
          <p:nvSpPr>
            <p:cNvPr id="29" name="Forma libre: forma 28">
              <a:extLst>
                <a:ext uri="{FF2B5EF4-FFF2-40B4-BE49-F238E27FC236}">
                  <a16:creationId xmlns:a16="http://schemas.microsoft.com/office/drawing/2014/main" id="{31FE9F2F-4495-4D5E-9072-BE3DD7D0178A}"/>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021427A7-ED4B-4680-B140-7A549BD71701}"/>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9955DF3F-22B9-400E-9E2C-A63095523407}"/>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F34D1F75-713D-4E0E-A032-1F16BE559771}"/>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B9229AD0-0B16-417E-B9A7-B5023E3BF50F}"/>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76A89EEF-5E1F-4350-9B29-E263A502F6AF}"/>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5" name="Rectangle 9">
            <a:extLst>
              <a:ext uri="{FF2B5EF4-FFF2-40B4-BE49-F238E27FC236}">
                <a16:creationId xmlns:a16="http://schemas.microsoft.com/office/drawing/2014/main" id="{A5D81619-F7DD-4F06-8459-7B8B8AF3E6EB}"/>
              </a:ext>
            </a:extLst>
          </p:cNvPr>
          <p:cNvSpPr>
            <a:spLocks noChangeArrowheads="1"/>
          </p:cNvSpPr>
          <p:nvPr/>
        </p:nvSpPr>
        <p:spPr bwMode="white">
          <a:xfrm>
            <a:off x="701125" y="9196818"/>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pSp>
        <p:nvGrpSpPr>
          <p:cNvPr id="36" name="Gráfico 9" descr="Usuarios contorno">
            <a:extLst>
              <a:ext uri="{FF2B5EF4-FFF2-40B4-BE49-F238E27FC236}">
                <a16:creationId xmlns:a16="http://schemas.microsoft.com/office/drawing/2014/main" id="{5A8F0628-5F53-41F1-933B-E6C6C2B4D5FC}"/>
              </a:ext>
            </a:extLst>
          </p:cNvPr>
          <p:cNvGrpSpPr/>
          <p:nvPr/>
        </p:nvGrpSpPr>
        <p:grpSpPr>
          <a:xfrm>
            <a:off x="16945394" y="4439618"/>
            <a:ext cx="630019" cy="382505"/>
            <a:chOff x="277162" y="5951655"/>
            <a:chExt cx="630019" cy="382505"/>
          </a:xfrm>
          <a:solidFill>
            <a:schemeClr val="accent1"/>
          </a:solidFill>
        </p:grpSpPr>
        <p:sp>
          <p:nvSpPr>
            <p:cNvPr id="37" name="Forma libre: forma 36">
              <a:extLst>
                <a:ext uri="{FF2B5EF4-FFF2-40B4-BE49-F238E27FC236}">
                  <a16:creationId xmlns:a16="http://schemas.microsoft.com/office/drawing/2014/main" id="{E7993BAF-8D01-4DE8-97DF-112A95570EFF}"/>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8" name="Forma libre: forma 37">
              <a:extLst>
                <a:ext uri="{FF2B5EF4-FFF2-40B4-BE49-F238E27FC236}">
                  <a16:creationId xmlns:a16="http://schemas.microsoft.com/office/drawing/2014/main" id="{49BE850D-B618-437E-9216-8A08C62CD252}"/>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29BDBE10-7C94-4B96-B420-4428CC71AD54}"/>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2934BF96-4025-419D-94F3-92D95C5037FA}"/>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345E783F-E832-4862-A3EC-0F7ADB00FCA8}"/>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CB6F664F-E2BB-42B5-9B78-A5134A38D104}"/>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3" name="Rectangle 9">
            <a:extLst>
              <a:ext uri="{FF2B5EF4-FFF2-40B4-BE49-F238E27FC236}">
                <a16:creationId xmlns:a16="http://schemas.microsoft.com/office/drawing/2014/main" id="{7E000F54-EBD5-4A60-93BD-42738F55C4C5}"/>
              </a:ext>
            </a:extLst>
          </p:cNvPr>
          <p:cNvSpPr>
            <a:spLocks noChangeArrowheads="1"/>
          </p:cNvSpPr>
          <p:nvPr/>
        </p:nvSpPr>
        <p:spPr bwMode="white">
          <a:xfrm>
            <a:off x="16856054" y="4925709"/>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111 </a:t>
            </a:r>
          </a:p>
        </p:txBody>
      </p:sp>
      <p:sp>
        <p:nvSpPr>
          <p:cNvPr id="44" name="Flecha: hacia arriba 43">
            <a:extLst>
              <a:ext uri="{FF2B5EF4-FFF2-40B4-BE49-F238E27FC236}">
                <a16:creationId xmlns:a16="http://schemas.microsoft.com/office/drawing/2014/main" id="{FA32DDFB-9200-4957-9057-C51B63503F10}"/>
              </a:ext>
            </a:extLst>
          </p:cNvPr>
          <p:cNvSpPr/>
          <p:nvPr/>
        </p:nvSpPr>
        <p:spPr>
          <a:xfrm rot="7561868">
            <a:off x="7890198" y="5167425"/>
            <a:ext cx="282633" cy="701365"/>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5" name="Gráfico 44">
            <a:extLst>
              <a:ext uri="{FF2B5EF4-FFF2-40B4-BE49-F238E27FC236}">
                <a16:creationId xmlns:a16="http://schemas.microsoft.com/office/drawing/2014/main" id="{CDD6EB0C-60DA-46E2-A22E-9C1908E7A153}"/>
              </a:ext>
            </a:extLst>
          </p:cNvPr>
          <p:cNvGraphicFramePr/>
          <p:nvPr>
            <p:extLst>
              <p:ext uri="{D42A27DB-BD31-4B8C-83A1-F6EECF244321}">
                <p14:modId xmlns:p14="http://schemas.microsoft.com/office/powerpoint/2010/main" val="4059220054"/>
              </p:ext>
            </p:extLst>
          </p:nvPr>
        </p:nvGraphicFramePr>
        <p:xfrm>
          <a:off x="8485237" y="5210284"/>
          <a:ext cx="9480007" cy="3251584"/>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9">
            <a:extLst>
              <a:ext uri="{FF2B5EF4-FFF2-40B4-BE49-F238E27FC236}">
                <a16:creationId xmlns:a16="http://schemas.microsoft.com/office/drawing/2014/main" id="{23866A66-145C-4023-B35F-AB64F0797B0D}"/>
              </a:ext>
            </a:extLst>
          </p:cNvPr>
          <p:cNvSpPr txBox="1"/>
          <p:nvPr/>
        </p:nvSpPr>
        <p:spPr>
          <a:xfrm>
            <a:off x="213839" y="1726684"/>
            <a:ext cx="17660982" cy="807913"/>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El 76% de los madrileños/as afirma no haber tenido problemas de fecundidad. Del 11% que afirma haberlos tenido, dos de cada tres afirma haber acudido a tratamientos de fecundidad, principalmente a la fecundación in vitro. Los que no lo han hecho la principal razón es que su economía no se lo permite.</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379967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49" y="874853"/>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Problemas de fecundidad y tipos de tratamientos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78232" y="877000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57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670885" y="8891075"/>
            <a:ext cx="6422162"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¿Tiene o ha tenido problemas de fecundidad?</a:t>
            </a:r>
            <a:endParaRPr lang="en-US" i="1" spc="30">
              <a:solidFill>
                <a:schemeClr val="tx1">
                  <a:lumMod val="50000"/>
                  <a:lumOff val="50000"/>
                </a:schemeClr>
              </a:solidFill>
              <a:latin typeface="Aileron Regular" panose="020B0604020202020204" charset="0"/>
            </a:endParaRPr>
          </a:p>
        </p:txBody>
      </p:sp>
      <p:sp>
        <p:nvSpPr>
          <p:cNvPr id="20" name="TextBox 9">
            <a:extLst>
              <a:ext uri="{FF2B5EF4-FFF2-40B4-BE49-F238E27FC236}">
                <a16:creationId xmlns:a16="http://schemas.microsoft.com/office/drawing/2014/main" id="{CF3ECD52-8D37-4FC8-A8B8-A0F2A13335C3}"/>
              </a:ext>
            </a:extLst>
          </p:cNvPr>
          <p:cNvSpPr txBox="1"/>
          <p:nvPr/>
        </p:nvSpPr>
        <p:spPr>
          <a:xfrm>
            <a:off x="9780233" y="4525737"/>
            <a:ext cx="678420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 ¿A qué tipo de tratamiento se ha sometido usted o su pareja? </a:t>
            </a:r>
            <a:endParaRPr lang="en-US" i="1" spc="30">
              <a:solidFill>
                <a:schemeClr val="tx1">
                  <a:lumMod val="50000"/>
                  <a:lumOff val="50000"/>
                </a:schemeClr>
              </a:solidFill>
              <a:latin typeface="Aileron Regular" panose="020B0604020202020204" charset="0"/>
            </a:endParaRPr>
          </a:p>
        </p:txBody>
      </p:sp>
      <p:pic>
        <p:nvPicPr>
          <p:cNvPr id="22" name="Picture 6">
            <a:extLst>
              <a:ext uri="{FF2B5EF4-FFF2-40B4-BE49-F238E27FC236}">
                <a16:creationId xmlns:a16="http://schemas.microsoft.com/office/drawing/2014/main" id="{38955058-982C-4D27-9C48-38F4D35D0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41324" y="4349539"/>
            <a:ext cx="717553" cy="657458"/>
          </a:xfrm>
          <a:prstGeom prst="rect">
            <a:avLst/>
          </a:prstGeom>
        </p:spPr>
      </p:pic>
      <p:sp>
        <p:nvSpPr>
          <p:cNvPr id="24" name="TextBox 9">
            <a:extLst>
              <a:ext uri="{FF2B5EF4-FFF2-40B4-BE49-F238E27FC236}">
                <a16:creationId xmlns:a16="http://schemas.microsoft.com/office/drawing/2014/main" id="{728DC396-F19A-4998-BEA4-C11FB5384138}"/>
              </a:ext>
            </a:extLst>
          </p:cNvPr>
          <p:cNvSpPr txBox="1"/>
          <p:nvPr/>
        </p:nvSpPr>
        <p:spPr>
          <a:xfrm>
            <a:off x="9717553" y="8862132"/>
            <a:ext cx="7096073"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¿Por qué razón no se ha sometido a este tipo de tratamientos?  Multirrespuesta </a:t>
            </a:r>
            <a:endParaRPr lang="en-US" i="1" spc="30">
              <a:solidFill>
                <a:schemeClr val="tx1">
                  <a:lumMod val="50000"/>
                  <a:lumOff val="50000"/>
                </a:schemeClr>
              </a:solidFill>
              <a:latin typeface="Aileron Regular" panose="020B0604020202020204" charset="0"/>
            </a:endParaRPr>
          </a:p>
        </p:txBody>
      </p:sp>
      <p:pic>
        <p:nvPicPr>
          <p:cNvPr id="25" name="Picture 6">
            <a:extLst>
              <a:ext uri="{FF2B5EF4-FFF2-40B4-BE49-F238E27FC236}">
                <a16:creationId xmlns:a16="http://schemas.microsoft.com/office/drawing/2014/main" id="{51728277-024D-4543-BBE7-B7A8CED5DF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54995" y="8708986"/>
            <a:ext cx="717553" cy="657458"/>
          </a:xfrm>
          <a:prstGeom prst="rect">
            <a:avLst/>
          </a:prstGeom>
        </p:spPr>
      </p:pic>
      <p:graphicFrame>
        <p:nvGraphicFramePr>
          <p:cNvPr id="23" name="Gráfico 22">
            <a:extLst>
              <a:ext uri="{FF2B5EF4-FFF2-40B4-BE49-F238E27FC236}">
                <a16:creationId xmlns:a16="http://schemas.microsoft.com/office/drawing/2014/main" id="{7AEF6C16-D905-4138-BAD2-9964435BC77C}"/>
              </a:ext>
            </a:extLst>
          </p:cNvPr>
          <p:cNvGraphicFramePr/>
          <p:nvPr>
            <p:extLst>
              <p:ext uri="{D42A27DB-BD31-4B8C-83A1-F6EECF244321}">
                <p14:modId xmlns:p14="http://schemas.microsoft.com/office/powerpoint/2010/main" val="1836311035"/>
              </p:ext>
            </p:extLst>
          </p:nvPr>
        </p:nvGraphicFramePr>
        <p:xfrm>
          <a:off x="387840" y="1777308"/>
          <a:ext cx="7513976" cy="6862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D3901B11-D3A9-4210-93BE-337DE5C264FD}"/>
              </a:ext>
            </a:extLst>
          </p:cNvPr>
          <p:cNvGraphicFramePr/>
          <p:nvPr>
            <p:extLst>
              <p:ext uri="{D42A27DB-BD31-4B8C-83A1-F6EECF244321}">
                <p14:modId xmlns:p14="http://schemas.microsoft.com/office/powerpoint/2010/main" val="689001727"/>
              </p:ext>
            </p:extLst>
          </p:nvPr>
        </p:nvGraphicFramePr>
        <p:xfrm>
          <a:off x="8638307" y="1976951"/>
          <a:ext cx="9441875" cy="2818090"/>
        </p:xfrm>
        <a:graphic>
          <a:graphicData uri="http://schemas.openxmlformats.org/drawingml/2006/chart">
            <c:chart xmlns:c="http://schemas.openxmlformats.org/drawingml/2006/chart" xmlns:r="http://schemas.openxmlformats.org/officeDocument/2006/relationships" r:id="rId5"/>
          </a:graphicData>
        </a:graphic>
      </p:graphicFrame>
      <p:sp>
        <p:nvSpPr>
          <p:cNvPr id="27" name="Flecha: hacia arriba 26">
            <a:extLst>
              <a:ext uri="{FF2B5EF4-FFF2-40B4-BE49-F238E27FC236}">
                <a16:creationId xmlns:a16="http://schemas.microsoft.com/office/drawing/2014/main" id="{9EBDAAED-7067-4879-96AF-CFF1CFC96838}"/>
              </a:ext>
            </a:extLst>
          </p:cNvPr>
          <p:cNvSpPr/>
          <p:nvPr/>
        </p:nvSpPr>
        <p:spPr>
          <a:xfrm rot="5400000">
            <a:off x="8295064" y="2932911"/>
            <a:ext cx="253012" cy="433474"/>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áfico 9" descr="Usuarios contorno">
            <a:extLst>
              <a:ext uri="{FF2B5EF4-FFF2-40B4-BE49-F238E27FC236}">
                <a16:creationId xmlns:a16="http://schemas.microsoft.com/office/drawing/2014/main" id="{B864717D-4AA0-48F4-918D-C82904049ED3}"/>
              </a:ext>
            </a:extLst>
          </p:cNvPr>
          <p:cNvGrpSpPr/>
          <p:nvPr/>
        </p:nvGrpSpPr>
        <p:grpSpPr>
          <a:xfrm>
            <a:off x="790465" y="8710727"/>
            <a:ext cx="630019" cy="382505"/>
            <a:chOff x="277162" y="5951655"/>
            <a:chExt cx="630019" cy="382505"/>
          </a:xfrm>
          <a:solidFill>
            <a:schemeClr val="accent1"/>
          </a:solidFill>
        </p:grpSpPr>
        <p:sp>
          <p:nvSpPr>
            <p:cNvPr id="29" name="Forma libre: forma 28">
              <a:extLst>
                <a:ext uri="{FF2B5EF4-FFF2-40B4-BE49-F238E27FC236}">
                  <a16:creationId xmlns:a16="http://schemas.microsoft.com/office/drawing/2014/main" id="{31FE9F2F-4495-4D5E-9072-BE3DD7D0178A}"/>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021427A7-ED4B-4680-B140-7A549BD71701}"/>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9955DF3F-22B9-400E-9E2C-A63095523407}"/>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F34D1F75-713D-4E0E-A032-1F16BE559771}"/>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3" name="Forma libre: forma 32">
              <a:extLst>
                <a:ext uri="{FF2B5EF4-FFF2-40B4-BE49-F238E27FC236}">
                  <a16:creationId xmlns:a16="http://schemas.microsoft.com/office/drawing/2014/main" id="{B9229AD0-0B16-417E-B9A7-B5023E3BF50F}"/>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4" name="Forma libre: forma 33">
              <a:extLst>
                <a:ext uri="{FF2B5EF4-FFF2-40B4-BE49-F238E27FC236}">
                  <a16:creationId xmlns:a16="http://schemas.microsoft.com/office/drawing/2014/main" id="{76A89EEF-5E1F-4350-9B29-E263A502F6AF}"/>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5" name="Rectangle 9">
            <a:extLst>
              <a:ext uri="{FF2B5EF4-FFF2-40B4-BE49-F238E27FC236}">
                <a16:creationId xmlns:a16="http://schemas.microsoft.com/office/drawing/2014/main" id="{A5D81619-F7DD-4F06-8459-7B8B8AF3E6EB}"/>
              </a:ext>
            </a:extLst>
          </p:cNvPr>
          <p:cNvSpPr>
            <a:spLocks noChangeArrowheads="1"/>
          </p:cNvSpPr>
          <p:nvPr/>
        </p:nvSpPr>
        <p:spPr bwMode="white">
          <a:xfrm>
            <a:off x="701125" y="9196818"/>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pSp>
        <p:nvGrpSpPr>
          <p:cNvPr id="36" name="Gráfico 9" descr="Usuarios contorno">
            <a:extLst>
              <a:ext uri="{FF2B5EF4-FFF2-40B4-BE49-F238E27FC236}">
                <a16:creationId xmlns:a16="http://schemas.microsoft.com/office/drawing/2014/main" id="{5A8F0628-5F53-41F1-933B-E6C6C2B4D5FC}"/>
              </a:ext>
            </a:extLst>
          </p:cNvPr>
          <p:cNvGrpSpPr/>
          <p:nvPr/>
        </p:nvGrpSpPr>
        <p:grpSpPr>
          <a:xfrm>
            <a:off x="16945394" y="4439618"/>
            <a:ext cx="630019" cy="382505"/>
            <a:chOff x="277162" y="5951655"/>
            <a:chExt cx="630019" cy="382505"/>
          </a:xfrm>
          <a:solidFill>
            <a:schemeClr val="accent1"/>
          </a:solidFill>
        </p:grpSpPr>
        <p:sp>
          <p:nvSpPr>
            <p:cNvPr id="37" name="Forma libre: forma 36">
              <a:extLst>
                <a:ext uri="{FF2B5EF4-FFF2-40B4-BE49-F238E27FC236}">
                  <a16:creationId xmlns:a16="http://schemas.microsoft.com/office/drawing/2014/main" id="{E7993BAF-8D01-4DE8-97DF-112A95570EFF}"/>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8" name="Forma libre: forma 37">
              <a:extLst>
                <a:ext uri="{FF2B5EF4-FFF2-40B4-BE49-F238E27FC236}">
                  <a16:creationId xmlns:a16="http://schemas.microsoft.com/office/drawing/2014/main" id="{49BE850D-B618-437E-9216-8A08C62CD252}"/>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29BDBE10-7C94-4B96-B420-4428CC71AD54}"/>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2934BF96-4025-419D-94F3-92D95C5037FA}"/>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41" name="Forma libre: forma 40">
              <a:extLst>
                <a:ext uri="{FF2B5EF4-FFF2-40B4-BE49-F238E27FC236}">
                  <a16:creationId xmlns:a16="http://schemas.microsoft.com/office/drawing/2014/main" id="{345E783F-E832-4862-A3EC-0F7ADB00FCA8}"/>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2" name="Forma libre: forma 41">
              <a:extLst>
                <a:ext uri="{FF2B5EF4-FFF2-40B4-BE49-F238E27FC236}">
                  <a16:creationId xmlns:a16="http://schemas.microsoft.com/office/drawing/2014/main" id="{CB6F664F-E2BB-42B5-9B78-A5134A38D104}"/>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3" name="Rectangle 9">
            <a:extLst>
              <a:ext uri="{FF2B5EF4-FFF2-40B4-BE49-F238E27FC236}">
                <a16:creationId xmlns:a16="http://schemas.microsoft.com/office/drawing/2014/main" id="{7E000F54-EBD5-4A60-93BD-42738F55C4C5}"/>
              </a:ext>
            </a:extLst>
          </p:cNvPr>
          <p:cNvSpPr>
            <a:spLocks noChangeArrowheads="1"/>
          </p:cNvSpPr>
          <p:nvPr/>
        </p:nvSpPr>
        <p:spPr bwMode="white">
          <a:xfrm>
            <a:off x="16856054" y="4925709"/>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111 </a:t>
            </a:r>
          </a:p>
        </p:txBody>
      </p:sp>
      <p:sp>
        <p:nvSpPr>
          <p:cNvPr id="44" name="Flecha: hacia arriba 43">
            <a:extLst>
              <a:ext uri="{FF2B5EF4-FFF2-40B4-BE49-F238E27FC236}">
                <a16:creationId xmlns:a16="http://schemas.microsoft.com/office/drawing/2014/main" id="{FA32DDFB-9200-4957-9057-C51B63503F10}"/>
              </a:ext>
            </a:extLst>
          </p:cNvPr>
          <p:cNvSpPr/>
          <p:nvPr/>
        </p:nvSpPr>
        <p:spPr>
          <a:xfrm rot="7561868">
            <a:off x="7075751" y="5083859"/>
            <a:ext cx="296556" cy="474439"/>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5" name="Gráfico 44">
            <a:extLst>
              <a:ext uri="{FF2B5EF4-FFF2-40B4-BE49-F238E27FC236}">
                <a16:creationId xmlns:a16="http://schemas.microsoft.com/office/drawing/2014/main" id="{CDD6EB0C-60DA-46E2-A22E-9C1908E7A153}"/>
              </a:ext>
            </a:extLst>
          </p:cNvPr>
          <p:cNvGraphicFramePr/>
          <p:nvPr>
            <p:extLst>
              <p:ext uri="{D42A27DB-BD31-4B8C-83A1-F6EECF244321}">
                <p14:modId xmlns:p14="http://schemas.microsoft.com/office/powerpoint/2010/main" val="3299379574"/>
              </p:ext>
            </p:extLst>
          </p:nvPr>
        </p:nvGraphicFramePr>
        <p:xfrm>
          <a:off x="7395883" y="5258302"/>
          <a:ext cx="10569362" cy="33245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44538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321748" y="3982755"/>
            <a:ext cx="5845934" cy="1564531"/>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ASPECTOS SOCIALES</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06</a:t>
            </a:r>
          </a:p>
        </p:txBody>
      </p:sp>
      <p:pic>
        <p:nvPicPr>
          <p:cNvPr id="5" name="Imagen 4" descr="Un grupo de personas de pie&#10;&#10;Descripción generada automáticamente">
            <a:extLst>
              <a:ext uri="{FF2B5EF4-FFF2-40B4-BE49-F238E27FC236}">
                <a16:creationId xmlns:a16="http://schemas.microsoft.com/office/drawing/2014/main" id="{28608320-A876-4954-84A6-72BFAE060A1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76012" y="1445830"/>
            <a:ext cx="9949269" cy="6641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0079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104430" y="4173573"/>
            <a:ext cx="5845934" cy="782265"/>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METODOLOGÍA </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01</a:t>
            </a:r>
          </a:p>
        </p:txBody>
      </p:sp>
      <p:pic>
        <p:nvPicPr>
          <p:cNvPr id="1030" name="Picture 6" descr="Idea de lugar de trabajo sin papel, firma electrónica, firma electrónica, gestión documental. Hombre de negocios firma un documento electrónico en un documento digital en la pantalla de un cuaderno virtual usando un lápiz óptico. - foto de stock">
            <a:extLst>
              <a:ext uri="{FF2B5EF4-FFF2-40B4-BE49-F238E27FC236}">
                <a16:creationId xmlns:a16="http://schemas.microsoft.com/office/drawing/2014/main" id="{5214CB91-0BD0-4461-9540-77082704E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955" y="1146459"/>
            <a:ext cx="9842244" cy="6561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155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88464"/>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Importancia de tener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514755"/>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50467" y="8720482"/>
            <a:ext cx="1359951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En una escala de 0 a 10, donde 0 significa nada importante, y 10 muy importante, ¿qué importancia le otorga a tener hijos/as …? </a:t>
            </a:r>
            <a:endParaRPr lang="en-US" i="1" spc="30">
              <a:solidFill>
                <a:schemeClr val="tx1">
                  <a:lumMod val="50000"/>
                  <a:lumOff val="50000"/>
                </a:schemeClr>
              </a:solidFill>
              <a:latin typeface="Aileron Regular" panose="020B0604020202020204" charset="0"/>
            </a:endParaRPr>
          </a:p>
        </p:txBody>
      </p:sp>
      <p:graphicFrame>
        <p:nvGraphicFramePr>
          <p:cNvPr id="2" name="Tabla 2">
            <a:extLst>
              <a:ext uri="{FF2B5EF4-FFF2-40B4-BE49-F238E27FC236}">
                <a16:creationId xmlns:a16="http://schemas.microsoft.com/office/drawing/2014/main" id="{547F4F8B-CA9C-4EF2-9E02-A61A8D53765F}"/>
              </a:ext>
            </a:extLst>
          </p:cNvPr>
          <p:cNvGraphicFramePr>
            <a:graphicFrameLocks noGrp="1"/>
          </p:cNvGraphicFramePr>
          <p:nvPr>
            <p:extLst>
              <p:ext uri="{D42A27DB-BD31-4B8C-83A1-F6EECF244321}">
                <p14:modId xmlns:p14="http://schemas.microsoft.com/office/powerpoint/2010/main" val="970908197"/>
              </p:ext>
            </p:extLst>
          </p:nvPr>
        </p:nvGraphicFramePr>
        <p:xfrm>
          <a:off x="16115793" y="2293542"/>
          <a:ext cx="1659204" cy="4956530"/>
        </p:xfrm>
        <a:graphic>
          <a:graphicData uri="http://schemas.openxmlformats.org/drawingml/2006/table">
            <a:tbl>
              <a:tblPr firstRow="1" bandRow="1">
                <a:tableStyleId>{EB344D84-9AFB-497E-A393-DC336BA19D2E}</a:tableStyleId>
              </a:tblPr>
              <a:tblGrid>
                <a:gridCol w="1659204">
                  <a:extLst>
                    <a:ext uri="{9D8B030D-6E8A-4147-A177-3AD203B41FA5}">
                      <a16:colId xmlns:a16="http://schemas.microsoft.com/office/drawing/2014/main" val="2480064153"/>
                    </a:ext>
                  </a:extLst>
                </a:gridCol>
              </a:tblGrid>
              <a:tr h="1005139">
                <a:tc>
                  <a:txBody>
                    <a:bodyPr/>
                    <a:lstStyle/>
                    <a:p>
                      <a:pPr algn="ctr"/>
                      <a:r>
                        <a:rPr lang="es-ES"/>
                        <a:t>Valoración media (0-10)</a:t>
                      </a:r>
                      <a:endParaRPr lang="it-IT"/>
                    </a:p>
                  </a:txBody>
                  <a:tcPr anchor="ctr">
                    <a:lnB w="12700" cap="flat" cmpd="sng" algn="ctr">
                      <a:no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162197804"/>
                  </a:ext>
                </a:extLst>
              </a:tr>
              <a:tr h="1948247">
                <a:tc>
                  <a:txBody>
                    <a:bodyPr/>
                    <a:lstStyle/>
                    <a:p>
                      <a:pPr algn="ctr"/>
                      <a:r>
                        <a:rPr lang="it-IT" sz="2000" b="1">
                          <a:solidFill>
                            <a:schemeClr val="tx1">
                              <a:lumMod val="65000"/>
                              <a:lumOff val="35000"/>
                            </a:schemeClr>
                          </a:solidFill>
                        </a:rPr>
                        <a:t>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39930594"/>
                  </a:ext>
                </a:extLst>
              </a:tr>
              <a:tr h="2003144">
                <a:tc>
                  <a:txBody>
                    <a:bodyPr/>
                    <a:lstStyle/>
                    <a:p>
                      <a:pPr algn="ctr"/>
                      <a:r>
                        <a:rPr lang="it-IT" sz="2000" b="1">
                          <a:solidFill>
                            <a:schemeClr val="tx1">
                              <a:lumMod val="65000"/>
                              <a:lumOff val="35000"/>
                            </a:schemeClr>
                          </a:solidFill>
                        </a:rPr>
                        <a:t>7,0</a:t>
                      </a:r>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val="4220402307"/>
                  </a:ext>
                </a:extLst>
              </a:tr>
            </a:tbl>
          </a:graphicData>
        </a:graphic>
      </p:graphicFrame>
      <p:graphicFrame>
        <p:nvGraphicFramePr>
          <p:cNvPr id="22" name="6 Marcador de contenido">
            <a:extLst>
              <a:ext uri="{FF2B5EF4-FFF2-40B4-BE49-F238E27FC236}">
                <a16:creationId xmlns:a16="http://schemas.microsoft.com/office/drawing/2014/main" id="{B69057D9-FF7B-4CDB-99CA-EF4D1E329472}"/>
              </a:ext>
            </a:extLst>
          </p:cNvPr>
          <p:cNvGraphicFramePr>
            <a:graphicFrameLocks/>
          </p:cNvGraphicFramePr>
          <p:nvPr>
            <p:extLst>
              <p:ext uri="{D42A27DB-BD31-4B8C-83A1-F6EECF244321}">
                <p14:modId xmlns:p14="http://schemas.microsoft.com/office/powerpoint/2010/main" val="3871831412"/>
              </p:ext>
            </p:extLst>
          </p:nvPr>
        </p:nvGraphicFramePr>
        <p:xfrm>
          <a:off x="356292" y="2257176"/>
          <a:ext cx="16656550" cy="542111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9">
            <a:extLst>
              <a:ext uri="{FF2B5EF4-FFF2-40B4-BE49-F238E27FC236}">
                <a16:creationId xmlns:a16="http://schemas.microsoft.com/office/drawing/2014/main" id="{61FA6DEB-FDC0-413D-A18A-B55EF6369348}"/>
              </a:ext>
            </a:extLst>
          </p:cNvPr>
          <p:cNvSpPr txBox="1"/>
          <p:nvPr/>
        </p:nvSpPr>
        <p:spPr>
          <a:xfrm>
            <a:off x="776350" y="1799254"/>
            <a:ext cx="15044222"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En una escala0-10 los madrileños/as otorgan una valoración de 7,1 de media al hecho de tener hijos como hecho importante, principalmente las mujeres, mientras que un 7,0 en cuanto a su importancia para la sociedad.</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359867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23874"/>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Importancia de tener hijos/as. Por edad y por sexo.</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514755"/>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50467" y="8720482"/>
            <a:ext cx="1359951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En una escala de 0 a 10, donde 0 significa nada importante, y 10 muy importante, ¿qué importancia le otorga a tener hijos/as …? </a:t>
            </a:r>
            <a:endParaRPr lang="en-US" i="1" spc="30">
              <a:solidFill>
                <a:schemeClr val="tx1">
                  <a:lumMod val="50000"/>
                  <a:lumOff val="50000"/>
                </a:schemeClr>
              </a:solidFill>
              <a:latin typeface="Aileron Regular" panose="020B0604020202020204" charset="0"/>
            </a:endParaRPr>
          </a:p>
        </p:txBody>
      </p:sp>
      <p:sp>
        <p:nvSpPr>
          <p:cNvPr id="20" name="CuadroTexto 19">
            <a:extLst>
              <a:ext uri="{FF2B5EF4-FFF2-40B4-BE49-F238E27FC236}">
                <a16:creationId xmlns:a16="http://schemas.microsoft.com/office/drawing/2014/main" id="{ACE7ED4C-2F36-444C-8BD6-D64424965956}"/>
              </a:ext>
            </a:extLst>
          </p:cNvPr>
          <p:cNvSpPr txBox="1"/>
          <p:nvPr/>
        </p:nvSpPr>
        <p:spPr>
          <a:xfrm>
            <a:off x="6814449" y="1645047"/>
            <a:ext cx="4812133" cy="461665"/>
          </a:xfrm>
          <a:prstGeom prst="rect">
            <a:avLst/>
          </a:prstGeom>
          <a:noFill/>
          <a:ln>
            <a:solidFill>
              <a:schemeClr val="bg1">
                <a:lumMod val="50000"/>
              </a:schemeClr>
            </a:solidFill>
          </a:ln>
        </p:spPr>
        <p:txBody>
          <a:bodyPr wrap="square" rtlCol="0">
            <a:spAutoFit/>
          </a:bodyPr>
          <a:lstStyle/>
          <a:p>
            <a:pPr algn="ctr"/>
            <a:r>
              <a:rPr lang="es-ES" sz="2400">
                <a:solidFill>
                  <a:schemeClr val="tx1">
                    <a:lumMod val="65000"/>
                    <a:lumOff val="35000"/>
                  </a:schemeClr>
                </a:solidFill>
              </a:rPr>
              <a:t>Valoración media  </a:t>
            </a:r>
            <a:endParaRPr lang="it-IT" sz="2400">
              <a:solidFill>
                <a:schemeClr val="tx1">
                  <a:lumMod val="65000"/>
                  <a:lumOff val="35000"/>
                </a:schemeClr>
              </a:solidFill>
            </a:endParaRPr>
          </a:p>
        </p:txBody>
      </p:sp>
      <p:graphicFrame>
        <p:nvGraphicFramePr>
          <p:cNvPr id="24" name="Marcador de contenido 6">
            <a:extLst>
              <a:ext uri="{FF2B5EF4-FFF2-40B4-BE49-F238E27FC236}">
                <a16:creationId xmlns:a16="http://schemas.microsoft.com/office/drawing/2014/main" id="{1CB71116-172E-4D21-A3B1-34E9E1C64AE3}"/>
              </a:ext>
            </a:extLst>
          </p:cNvPr>
          <p:cNvGraphicFramePr>
            <a:graphicFrameLocks/>
          </p:cNvGraphicFramePr>
          <p:nvPr>
            <p:extLst>
              <p:ext uri="{D42A27DB-BD31-4B8C-83A1-F6EECF244321}">
                <p14:modId xmlns:p14="http://schemas.microsoft.com/office/powerpoint/2010/main" val="804445614"/>
              </p:ext>
            </p:extLst>
          </p:nvPr>
        </p:nvGraphicFramePr>
        <p:xfrm>
          <a:off x="817813" y="2245566"/>
          <a:ext cx="16652372" cy="3207627"/>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Conector recto 24">
            <a:extLst>
              <a:ext uri="{FF2B5EF4-FFF2-40B4-BE49-F238E27FC236}">
                <a16:creationId xmlns:a16="http://schemas.microsoft.com/office/drawing/2014/main" id="{4DAED867-4DAF-462A-ADE1-C1AEB17F36AE}"/>
              </a:ext>
            </a:extLst>
          </p:cNvPr>
          <p:cNvCxnSpPr>
            <a:cxnSpLocks/>
          </p:cNvCxnSpPr>
          <p:nvPr/>
        </p:nvCxnSpPr>
        <p:spPr>
          <a:xfrm>
            <a:off x="679269" y="5710201"/>
            <a:ext cx="17332328"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6" name="Marcador de contenido 6">
            <a:extLst>
              <a:ext uri="{FF2B5EF4-FFF2-40B4-BE49-F238E27FC236}">
                <a16:creationId xmlns:a16="http://schemas.microsoft.com/office/drawing/2014/main" id="{DACFD207-B2D1-4E87-8649-D087D84110FD}"/>
              </a:ext>
            </a:extLst>
          </p:cNvPr>
          <p:cNvGraphicFramePr>
            <a:graphicFrameLocks/>
          </p:cNvGraphicFramePr>
          <p:nvPr>
            <p:extLst>
              <p:ext uri="{D42A27DB-BD31-4B8C-83A1-F6EECF244321}">
                <p14:modId xmlns:p14="http://schemas.microsoft.com/office/powerpoint/2010/main" val="1926601466"/>
              </p:ext>
            </p:extLst>
          </p:nvPr>
        </p:nvGraphicFramePr>
        <p:xfrm>
          <a:off x="1012311" y="5409269"/>
          <a:ext cx="16652372" cy="32076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753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49297"/>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Consecuencias sociales del descenso en la natalidad</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487035"/>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50467" y="8678913"/>
            <a:ext cx="1359951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¿Cree que las consecuencias sociales del descenso en la natalidad que se viene observando en nuestro país son… </a:t>
            </a:r>
            <a:endParaRPr lang="en-US" i="1" spc="30">
              <a:solidFill>
                <a:schemeClr val="tx1">
                  <a:lumMod val="50000"/>
                  <a:lumOff val="50000"/>
                </a:schemeClr>
              </a:solidFill>
              <a:latin typeface="Aileron Regular" panose="020B0604020202020204" charset="0"/>
            </a:endParaRPr>
          </a:p>
        </p:txBody>
      </p:sp>
      <p:graphicFrame>
        <p:nvGraphicFramePr>
          <p:cNvPr id="20" name="6 Marcador de contenido">
            <a:extLst>
              <a:ext uri="{FF2B5EF4-FFF2-40B4-BE49-F238E27FC236}">
                <a16:creationId xmlns:a16="http://schemas.microsoft.com/office/drawing/2014/main" id="{DC0339AF-02FB-4EB7-AA5B-3B98F43AF81A}"/>
              </a:ext>
            </a:extLst>
          </p:cNvPr>
          <p:cNvGraphicFramePr>
            <a:graphicFrameLocks/>
          </p:cNvGraphicFramePr>
          <p:nvPr>
            <p:extLst>
              <p:ext uri="{D42A27DB-BD31-4B8C-83A1-F6EECF244321}">
                <p14:modId xmlns:p14="http://schemas.microsoft.com/office/powerpoint/2010/main" val="540964206"/>
              </p:ext>
            </p:extLst>
          </p:nvPr>
        </p:nvGraphicFramePr>
        <p:xfrm>
          <a:off x="106190" y="1973591"/>
          <a:ext cx="17575416" cy="5812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Marcador de contenido 6">
            <a:extLst>
              <a:ext uri="{FF2B5EF4-FFF2-40B4-BE49-F238E27FC236}">
                <a16:creationId xmlns:a16="http://schemas.microsoft.com/office/drawing/2014/main" id="{50F412D6-E509-49F8-9F70-207B914DD1C7}"/>
              </a:ext>
            </a:extLst>
          </p:cNvPr>
          <p:cNvGraphicFramePr>
            <a:graphicFrameLocks/>
          </p:cNvGraphicFramePr>
          <p:nvPr>
            <p:extLst>
              <p:ext uri="{D42A27DB-BD31-4B8C-83A1-F6EECF244321}">
                <p14:modId xmlns:p14="http://schemas.microsoft.com/office/powerpoint/2010/main" val="1980881142"/>
              </p:ext>
            </p:extLst>
          </p:nvPr>
        </p:nvGraphicFramePr>
        <p:xfrm>
          <a:off x="171030" y="5143500"/>
          <a:ext cx="8908131" cy="3086527"/>
        </p:xfrm>
        <a:graphic>
          <a:graphicData uri="http://schemas.openxmlformats.org/drawingml/2006/chart">
            <c:chart xmlns:c="http://schemas.openxmlformats.org/drawingml/2006/chart" xmlns:r="http://schemas.openxmlformats.org/officeDocument/2006/relationships" r:id="rId5"/>
          </a:graphicData>
        </a:graphic>
      </p:graphicFrame>
      <p:cxnSp>
        <p:nvCxnSpPr>
          <p:cNvPr id="23" name="Conector recto 22">
            <a:extLst>
              <a:ext uri="{FF2B5EF4-FFF2-40B4-BE49-F238E27FC236}">
                <a16:creationId xmlns:a16="http://schemas.microsoft.com/office/drawing/2014/main" id="{BC839FF5-5659-42D7-8CDC-B386BA6B1C12}"/>
              </a:ext>
            </a:extLst>
          </p:cNvPr>
          <p:cNvCxnSpPr>
            <a:cxnSpLocks/>
          </p:cNvCxnSpPr>
          <p:nvPr/>
        </p:nvCxnSpPr>
        <p:spPr>
          <a:xfrm>
            <a:off x="655326" y="4880076"/>
            <a:ext cx="17332328"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4" name="Marcador de contenido 6">
            <a:extLst>
              <a:ext uri="{FF2B5EF4-FFF2-40B4-BE49-F238E27FC236}">
                <a16:creationId xmlns:a16="http://schemas.microsoft.com/office/drawing/2014/main" id="{54CE3CC0-B020-40DC-8379-E89F67A7B885}"/>
              </a:ext>
            </a:extLst>
          </p:cNvPr>
          <p:cNvGraphicFramePr>
            <a:graphicFrameLocks/>
          </p:cNvGraphicFramePr>
          <p:nvPr>
            <p:extLst>
              <p:ext uri="{D42A27DB-BD31-4B8C-83A1-F6EECF244321}">
                <p14:modId xmlns:p14="http://schemas.microsoft.com/office/powerpoint/2010/main" val="3068935385"/>
              </p:ext>
            </p:extLst>
          </p:nvPr>
        </p:nvGraphicFramePr>
        <p:xfrm>
          <a:off x="9079161" y="5143500"/>
          <a:ext cx="8908131" cy="3147259"/>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9">
            <a:extLst>
              <a:ext uri="{FF2B5EF4-FFF2-40B4-BE49-F238E27FC236}">
                <a16:creationId xmlns:a16="http://schemas.microsoft.com/office/drawing/2014/main" id="{ADB57E9A-5A40-4564-9EF6-F9D0B8E3ADE7}"/>
              </a:ext>
            </a:extLst>
          </p:cNvPr>
          <p:cNvSpPr txBox="1"/>
          <p:nvPr/>
        </p:nvSpPr>
        <p:spPr>
          <a:xfrm>
            <a:off x="213839" y="1799254"/>
            <a:ext cx="17660982" cy="269304"/>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Además, para el 70% de los madrileños/as es grave el descenso de la natalidad, especialmente entre los menores de 25 años.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149365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903215"/>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Políticas de apoyo a la natalidad y crianza de los/as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3337" y="847671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1318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792377" y="8489973"/>
            <a:ext cx="6566371"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¿Cree que desde las instituciones públicas se deberían establecer políticas de apoyo a la natalidad y crianza de los/as hijos/as? </a:t>
            </a:r>
            <a:endParaRPr lang="en-US" i="1" spc="30">
              <a:solidFill>
                <a:schemeClr val="tx1">
                  <a:lumMod val="50000"/>
                  <a:lumOff val="50000"/>
                </a:schemeClr>
              </a:solidFill>
              <a:latin typeface="Aileron Regular" panose="020B0604020202020204" charset="0"/>
            </a:endParaRPr>
          </a:p>
        </p:txBody>
      </p:sp>
      <p:pic>
        <p:nvPicPr>
          <p:cNvPr id="20" name="Picture 6">
            <a:extLst>
              <a:ext uri="{FF2B5EF4-FFF2-40B4-BE49-F238E27FC236}">
                <a16:creationId xmlns:a16="http://schemas.microsoft.com/office/drawing/2014/main" id="{0FD45CE9-C0FF-4DF1-A86B-3307F84A6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41722" y="8548610"/>
            <a:ext cx="717553" cy="657458"/>
          </a:xfrm>
          <a:prstGeom prst="rect">
            <a:avLst/>
          </a:prstGeom>
        </p:spPr>
      </p:pic>
      <p:sp>
        <p:nvSpPr>
          <p:cNvPr id="22" name="TextBox 9">
            <a:extLst>
              <a:ext uri="{FF2B5EF4-FFF2-40B4-BE49-F238E27FC236}">
                <a16:creationId xmlns:a16="http://schemas.microsoft.com/office/drawing/2014/main" id="{4556E8BA-4D20-4599-A812-918DEF856124}"/>
              </a:ext>
            </a:extLst>
          </p:cNvPr>
          <p:cNvSpPr txBox="1"/>
          <p:nvPr/>
        </p:nvSpPr>
        <p:spPr>
          <a:xfrm>
            <a:off x="10662040" y="8640428"/>
            <a:ext cx="5978542"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¿Qué tipo de políticas? </a:t>
            </a:r>
          </a:p>
          <a:p>
            <a:pPr>
              <a:lnSpc>
                <a:spcPts val="2100"/>
              </a:lnSpc>
              <a:spcBef>
                <a:spcPct val="0"/>
              </a:spcBef>
            </a:pPr>
            <a:r>
              <a:rPr lang="es-ES" i="1" spc="30">
                <a:solidFill>
                  <a:schemeClr val="tx1">
                    <a:lumMod val="50000"/>
                    <a:lumOff val="50000"/>
                  </a:schemeClr>
                </a:solidFill>
                <a:latin typeface="Aileron Regular" panose="020B0604020202020204" charset="0"/>
              </a:rPr>
              <a:t>Indique las tres más importantes  </a:t>
            </a:r>
            <a:endParaRPr lang="en-US" i="1" spc="30">
              <a:solidFill>
                <a:schemeClr val="tx1">
                  <a:lumMod val="50000"/>
                  <a:lumOff val="50000"/>
                </a:schemeClr>
              </a:solidFill>
              <a:latin typeface="Aileron Regular" panose="020B0604020202020204" charset="0"/>
            </a:endParaRPr>
          </a:p>
        </p:txBody>
      </p:sp>
      <p:grpSp>
        <p:nvGrpSpPr>
          <p:cNvPr id="23" name="Gráfico 9" descr="Usuarios contorno">
            <a:extLst>
              <a:ext uri="{FF2B5EF4-FFF2-40B4-BE49-F238E27FC236}">
                <a16:creationId xmlns:a16="http://schemas.microsoft.com/office/drawing/2014/main" id="{749626D0-EFB3-44E8-8994-30AA1880657F}"/>
              </a:ext>
            </a:extLst>
          </p:cNvPr>
          <p:cNvGrpSpPr/>
          <p:nvPr/>
        </p:nvGrpSpPr>
        <p:grpSpPr>
          <a:xfrm>
            <a:off x="813544" y="8671130"/>
            <a:ext cx="630019" cy="382505"/>
            <a:chOff x="277162" y="5951655"/>
            <a:chExt cx="630019" cy="382505"/>
          </a:xfrm>
          <a:solidFill>
            <a:schemeClr val="accent1"/>
          </a:solidFill>
        </p:grpSpPr>
        <p:sp>
          <p:nvSpPr>
            <p:cNvPr id="24" name="Forma libre: forma 23">
              <a:extLst>
                <a:ext uri="{FF2B5EF4-FFF2-40B4-BE49-F238E27FC236}">
                  <a16:creationId xmlns:a16="http://schemas.microsoft.com/office/drawing/2014/main" id="{64A35D1C-EEBD-4726-82C9-AB96CB157DE9}"/>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E88265AF-0864-4AB9-902E-DE5F9AD1AE9C}"/>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7AF27787-E5E1-494C-8EA5-8934CF577D20}"/>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FD8D09F4-30CE-4525-80C6-FD9240C992C3}"/>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1A5D13CF-2AC9-4FD2-86AC-96C9CE309F7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5EBA42C-72A4-48DB-8B3B-650EE4636927}"/>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0" name="Rectangle 9">
            <a:extLst>
              <a:ext uri="{FF2B5EF4-FFF2-40B4-BE49-F238E27FC236}">
                <a16:creationId xmlns:a16="http://schemas.microsoft.com/office/drawing/2014/main" id="{BD81E98A-5167-4C65-9E8F-EED996CCCCDF}"/>
              </a:ext>
            </a:extLst>
          </p:cNvPr>
          <p:cNvSpPr>
            <a:spLocks noChangeArrowheads="1"/>
          </p:cNvSpPr>
          <p:nvPr/>
        </p:nvSpPr>
        <p:spPr bwMode="white">
          <a:xfrm>
            <a:off x="724204"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aphicFrame>
        <p:nvGraphicFramePr>
          <p:cNvPr id="31" name="Gráfico 30">
            <a:extLst>
              <a:ext uri="{FF2B5EF4-FFF2-40B4-BE49-F238E27FC236}">
                <a16:creationId xmlns:a16="http://schemas.microsoft.com/office/drawing/2014/main" id="{91096A60-DCAC-457B-85A4-70F17DAC31D9}"/>
              </a:ext>
            </a:extLst>
          </p:cNvPr>
          <p:cNvGraphicFramePr/>
          <p:nvPr>
            <p:extLst>
              <p:ext uri="{D42A27DB-BD31-4B8C-83A1-F6EECF244321}">
                <p14:modId xmlns:p14="http://schemas.microsoft.com/office/powerpoint/2010/main" val="760675242"/>
              </p:ext>
            </p:extLst>
          </p:nvPr>
        </p:nvGraphicFramePr>
        <p:xfrm>
          <a:off x="169816" y="1377267"/>
          <a:ext cx="8686800" cy="65068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Gráfico 31">
            <a:extLst>
              <a:ext uri="{FF2B5EF4-FFF2-40B4-BE49-F238E27FC236}">
                <a16:creationId xmlns:a16="http://schemas.microsoft.com/office/drawing/2014/main" id="{F6C09D4C-736A-46F7-824B-041EDB5E26B9}"/>
              </a:ext>
            </a:extLst>
          </p:cNvPr>
          <p:cNvGraphicFramePr/>
          <p:nvPr>
            <p:extLst>
              <p:ext uri="{D42A27DB-BD31-4B8C-83A1-F6EECF244321}">
                <p14:modId xmlns:p14="http://schemas.microsoft.com/office/powerpoint/2010/main" val="983783209"/>
              </p:ext>
            </p:extLst>
          </p:nvPr>
        </p:nvGraphicFramePr>
        <p:xfrm>
          <a:off x="8791685" y="1700754"/>
          <a:ext cx="8882360" cy="6402977"/>
        </p:xfrm>
        <a:graphic>
          <a:graphicData uri="http://schemas.openxmlformats.org/drawingml/2006/chart">
            <c:chart xmlns:c="http://schemas.openxmlformats.org/drawingml/2006/chart" xmlns:r="http://schemas.openxmlformats.org/officeDocument/2006/relationships" r:id="rId5"/>
          </a:graphicData>
        </a:graphic>
      </p:graphicFrame>
      <p:sp>
        <p:nvSpPr>
          <p:cNvPr id="34" name="Flecha: hacia arriba 33">
            <a:extLst>
              <a:ext uri="{FF2B5EF4-FFF2-40B4-BE49-F238E27FC236}">
                <a16:creationId xmlns:a16="http://schemas.microsoft.com/office/drawing/2014/main" id="{E185E423-8C57-427C-AA22-D93101309F83}"/>
              </a:ext>
            </a:extLst>
          </p:cNvPr>
          <p:cNvSpPr/>
          <p:nvPr/>
        </p:nvSpPr>
        <p:spPr>
          <a:xfrm rot="5400000">
            <a:off x="8084281" y="3435099"/>
            <a:ext cx="340399" cy="67637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TextBox 9">
            <a:extLst>
              <a:ext uri="{FF2B5EF4-FFF2-40B4-BE49-F238E27FC236}">
                <a16:creationId xmlns:a16="http://schemas.microsoft.com/office/drawing/2014/main" id="{4614F827-547F-41A5-B951-C2944635EC3A}"/>
              </a:ext>
            </a:extLst>
          </p:cNvPr>
          <p:cNvSpPr txBox="1"/>
          <p:nvPr/>
        </p:nvSpPr>
        <p:spPr>
          <a:xfrm>
            <a:off x="213839" y="1799254"/>
            <a:ext cx="17660982"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Nueve de cada 10 entrevistados ven necesario la implementación de políticas que favorezcan la natalidad, principalmente ayudas a la conciliación y la estabilidad laboral, por encima de aportaciones económicas.</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641083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903215"/>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Políticas de apoyo a la natalidad y crianza de los/as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3337" y="847671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1318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792377" y="8489973"/>
            <a:ext cx="6566371"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¿Cree que desde las instituciones públicas se deberían establecer políticas de apoyo a la natalidad y crianza de los/as hijos/as? </a:t>
            </a:r>
            <a:endParaRPr lang="en-US" i="1" spc="30">
              <a:solidFill>
                <a:schemeClr val="tx1">
                  <a:lumMod val="50000"/>
                  <a:lumOff val="50000"/>
                </a:schemeClr>
              </a:solidFill>
              <a:latin typeface="Aileron Regular" panose="020B0604020202020204" charset="0"/>
            </a:endParaRPr>
          </a:p>
        </p:txBody>
      </p:sp>
      <p:pic>
        <p:nvPicPr>
          <p:cNvPr id="20" name="Picture 6">
            <a:extLst>
              <a:ext uri="{FF2B5EF4-FFF2-40B4-BE49-F238E27FC236}">
                <a16:creationId xmlns:a16="http://schemas.microsoft.com/office/drawing/2014/main" id="{0FD45CE9-C0FF-4DF1-A86B-3307F84A6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41722" y="8548610"/>
            <a:ext cx="717553" cy="657458"/>
          </a:xfrm>
          <a:prstGeom prst="rect">
            <a:avLst/>
          </a:prstGeom>
        </p:spPr>
      </p:pic>
      <p:sp>
        <p:nvSpPr>
          <p:cNvPr id="22" name="TextBox 9">
            <a:extLst>
              <a:ext uri="{FF2B5EF4-FFF2-40B4-BE49-F238E27FC236}">
                <a16:creationId xmlns:a16="http://schemas.microsoft.com/office/drawing/2014/main" id="{4556E8BA-4D20-4599-A812-918DEF856124}"/>
              </a:ext>
            </a:extLst>
          </p:cNvPr>
          <p:cNvSpPr txBox="1"/>
          <p:nvPr/>
        </p:nvSpPr>
        <p:spPr>
          <a:xfrm>
            <a:off x="10662040" y="8640428"/>
            <a:ext cx="5978542"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¿Qué tipo de políticas? </a:t>
            </a:r>
          </a:p>
          <a:p>
            <a:pPr>
              <a:lnSpc>
                <a:spcPts val="2100"/>
              </a:lnSpc>
              <a:spcBef>
                <a:spcPct val="0"/>
              </a:spcBef>
            </a:pPr>
            <a:r>
              <a:rPr lang="es-ES" i="1" spc="30">
                <a:solidFill>
                  <a:schemeClr val="tx1">
                    <a:lumMod val="50000"/>
                    <a:lumOff val="50000"/>
                  </a:schemeClr>
                </a:solidFill>
                <a:latin typeface="Aileron Regular" panose="020B0604020202020204" charset="0"/>
              </a:rPr>
              <a:t>Indique las tres más importantes  </a:t>
            </a:r>
            <a:endParaRPr lang="en-US" i="1" spc="30">
              <a:solidFill>
                <a:schemeClr val="tx1">
                  <a:lumMod val="50000"/>
                  <a:lumOff val="50000"/>
                </a:schemeClr>
              </a:solidFill>
              <a:latin typeface="Aileron Regular" panose="020B0604020202020204" charset="0"/>
            </a:endParaRPr>
          </a:p>
        </p:txBody>
      </p:sp>
      <p:grpSp>
        <p:nvGrpSpPr>
          <p:cNvPr id="23" name="Gráfico 9" descr="Usuarios contorno">
            <a:extLst>
              <a:ext uri="{FF2B5EF4-FFF2-40B4-BE49-F238E27FC236}">
                <a16:creationId xmlns:a16="http://schemas.microsoft.com/office/drawing/2014/main" id="{749626D0-EFB3-44E8-8994-30AA1880657F}"/>
              </a:ext>
            </a:extLst>
          </p:cNvPr>
          <p:cNvGrpSpPr/>
          <p:nvPr/>
        </p:nvGrpSpPr>
        <p:grpSpPr>
          <a:xfrm>
            <a:off x="813544" y="8671130"/>
            <a:ext cx="630019" cy="382505"/>
            <a:chOff x="277162" y="5951655"/>
            <a:chExt cx="630019" cy="382505"/>
          </a:xfrm>
          <a:solidFill>
            <a:schemeClr val="accent1"/>
          </a:solidFill>
        </p:grpSpPr>
        <p:sp>
          <p:nvSpPr>
            <p:cNvPr id="24" name="Forma libre: forma 23">
              <a:extLst>
                <a:ext uri="{FF2B5EF4-FFF2-40B4-BE49-F238E27FC236}">
                  <a16:creationId xmlns:a16="http://schemas.microsoft.com/office/drawing/2014/main" id="{64A35D1C-EEBD-4726-82C9-AB96CB157DE9}"/>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E88265AF-0864-4AB9-902E-DE5F9AD1AE9C}"/>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7AF27787-E5E1-494C-8EA5-8934CF577D20}"/>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FD8D09F4-30CE-4525-80C6-FD9240C992C3}"/>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1A5D13CF-2AC9-4FD2-86AC-96C9CE309F7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5EBA42C-72A4-48DB-8B3B-650EE4636927}"/>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0" name="Rectangle 9">
            <a:extLst>
              <a:ext uri="{FF2B5EF4-FFF2-40B4-BE49-F238E27FC236}">
                <a16:creationId xmlns:a16="http://schemas.microsoft.com/office/drawing/2014/main" id="{BD81E98A-5167-4C65-9E8F-EED996CCCCDF}"/>
              </a:ext>
            </a:extLst>
          </p:cNvPr>
          <p:cNvSpPr>
            <a:spLocks noChangeArrowheads="1"/>
          </p:cNvSpPr>
          <p:nvPr/>
        </p:nvSpPr>
        <p:spPr bwMode="white">
          <a:xfrm>
            <a:off x="724204"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aphicFrame>
        <p:nvGraphicFramePr>
          <p:cNvPr id="32" name="Gráfico 31">
            <a:extLst>
              <a:ext uri="{FF2B5EF4-FFF2-40B4-BE49-F238E27FC236}">
                <a16:creationId xmlns:a16="http://schemas.microsoft.com/office/drawing/2014/main" id="{F6C09D4C-736A-46F7-824B-041EDB5E26B9}"/>
              </a:ext>
            </a:extLst>
          </p:cNvPr>
          <p:cNvGraphicFramePr/>
          <p:nvPr>
            <p:extLst>
              <p:ext uri="{D42A27DB-BD31-4B8C-83A1-F6EECF244321}">
                <p14:modId xmlns:p14="http://schemas.microsoft.com/office/powerpoint/2010/main" val="1021774923"/>
              </p:ext>
            </p:extLst>
          </p:nvPr>
        </p:nvGraphicFramePr>
        <p:xfrm>
          <a:off x="8430376" y="1610807"/>
          <a:ext cx="9444445" cy="6732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Marcador de contenido 6">
            <a:extLst>
              <a:ext uri="{FF2B5EF4-FFF2-40B4-BE49-F238E27FC236}">
                <a16:creationId xmlns:a16="http://schemas.microsoft.com/office/drawing/2014/main" id="{CA5F2599-CCF4-4158-890F-7C6898BADA69}"/>
              </a:ext>
            </a:extLst>
          </p:cNvPr>
          <p:cNvGraphicFramePr>
            <a:graphicFrameLocks/>
          </p:cNvGraphicFramePr>
          <p:nvPr>
            <p:extLst>
              <p:ext uri="{D42A27DB-BD31-4B8C-83A1-F6EECF244321}">
                <p14:modId xmlns:p14="http://schemas.microsoft.com/office/powerpoint/2010/main" val="3105115246"/>
              </p:ext>
            </p:extLst>
          </p:nvPr>
        </p:nvGraphicFramePr>
        <p:xfrm>
          <a:off x="627702" y="2329967"/>
          <a:ext cx="7365923" cy="53738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972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903215"/>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Políticas de apoyo a la natalidad y crianza de los/as hijos/as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83337" y="8476717"/>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1318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792377" y="8489973"/>
            <a:ext cx="6566371"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¿Cree que desde las instituciones públicas se deberían establecer políticas de apoyo a la natalidad y crianza de los/as hijos/as? </a:t>
            </a:r>
            <a:endParaRPr lang="en-US" i="1" spc="30">
              <a:solidFill>
                <a:schemeClr val="tx1">
                  <a:lumMod val="50000"/>
                  <a:lumOff val="50000"/>
                </a:schemeClr>
              </a:solidFill>
              <a:latin typeface="Aileron Regular" panose="020B0604020202020204" charset="0"/>
            </a:endParaRPr>
          </a:p>
        </p:txBody>
      </p:sp>
      <p:pic>
        <p:nvPicPr>
          <p:cNvPr id="20" name="Picture 6">
            <a:extLst>
              <a:ext uri="{FF2B5EF4-FFF2-40B4-BE49-F238E27FC236}">
                <a16:creationId xmlns:a16="http://schemas.microsoft.com/office/drawing/2014/main" id="{0FD45CE9-C0FF-4DF1-A86B-3307F84A6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41722" y="8548610"/>
            <a:ext cx="717553" cy="657458"/>
          </a:xfrm>
          <a:prstGeom prst="rect">
            <a:avLst/>
          </a:prstGeom>
        </p:spPr>
      </p:pic>
      <p:sp>
        <p:nvSpPr>
          <p:cNvPr id="22" name="TextBox 9">
            <a:extLst>
              <a:ext uri="{FF2B5EF4-FFF2-40B4-BE49-F238E27FC236}">
                <a16:creationId xmlns:a16="http://schemas.microsoft.com/office/drawing/2014/main" id="{4556E8BA-4D20-4599-A812-918DEF856124}"/>
              </a:ext>
            </a:extLst>
          </p:cNvPr>
          <p:cNvSpPr txBox="1"/>
          <p:nvPr/>
        </p:nvSpPr>
        <p:spPr>
          <a:xfrm>
            <a:off x="10662040" y="8640428"/>
            <a:ext cx="5978542" cy="538609"/>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¿Qué tipo de políticas? </a:t>
            </a:r>
          </a:p>
          <a:p>
            <a:pPr>
              <a:lnSpc>
                <a:spcPts val="2100"/>
              </a:lnSpc>
              <a:spcBef>
                <a:spcPct val="0"/>
              </a:spcBef>
            </a:pPr>
            <a:r>
              <a:rPr lang="es-ES" i="1" spc="30">
                <a:solidFill>
                  <a:schemeClr val="tx1">
                    <a:lumMod val="50000"/>
                    <a:lumOff val="50000"/>
                  </a:schemeClr>
                </a:solidFill>
                <a:latin typeface="Aileron Regular" panose="020B0604020202020204" charset="0"/>
              </a:rPr>
              <a:t>Indique las tres más importantes  </a:t>
            </a:r>
            <a:endParaRPr lang="en-US" i="1" spc="30">
              <a:solidFill>
                <a:schemeClr val="tx1">
                  <a:lumMod val="50000"/>
                  <a:lumOff val="50000"/>
                </a:schemeClr>
              </a:solidFill>
              <a:latin typeface="Aileron Regular" panose="020B0604020202020204" charset="0"/>
            </a:endParaRPr>
          </a:p>
        </p:txBody>
      </p:sp>
      <p:grpSp>
        <p:nvGrpSpPr>
          <p:cNvPr id="23" name="Gráfico 9" descr="Usuarios contorno">
            <a:extLst>
              <a:ext uri="{FF2B5EF4-FFF2-40B4-BE49-F238E27FC236}">
                <a16:creationId xmlns:a16="http://schemas.microsoft.com/office/drawing/2014/main" id="{749626D0-EFB3-44E8-8994-30AA1880657F}"/>
              </a:ext>
            </a:extLst>
          </p:cNvPr>
          <p:cNvGrpSpPr/>
          <p:nvPr/>
        </p:nvGrpSpPr>
        <p:grpSpPr>
          <a:xfrm>
            <a:off x="813544" y="8671130"/>
            <a:ext cx="630019" cy="382505"/>
            <a:chOff x="277162" y="5951655"/>
            <a:chExt cx="630019" cy="382505"/>
          </a:xfrm>
          <a:solidFill>
            <a:schemeClr val="accent1"/>
          </a:solidFill>
        </p:grpSpPr>
        <p:sp>
          <p:nvSpPr>
            <p:cNvPr id="24" name="Forma libre: forma 23">
              <a:extLst>
                <a:ext uri="{FF2B5EF4-FFF2-40B4-BE49-F238E27FC236}">
                  <a16:creationId xmlns:a16="http://schemas.microsoft.com/office/drawing/2014/main" id="{64A35D1C-EEBD-4726-82C9-AB96CB157DE9}"/>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5" name="Forma libre: forma 24">
              <a:extLst>
                <a:ext uri="{FF2B5EF4-FFF2-40B4-BE49-F238E27FC236}">
                  <a16:creationId xmlns:a16="http://schemas.microsoft.com/office/drawing/2014/main" id="{E88265AF-0864-4AB9-902E-DE5F9AD1AE9C}"/>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7AF27787-E5E1-494C-8EA5-8934CF577D20}"/>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FD8D09F4-30CE-4525-80C6-FD9240C992C3}"/>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1A5D13CF-2AC9-4FD2-86AC-96C9CE309F7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5EBA42C-72A4-48DB-8B3B-650EE4636927}"/>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0" name="Rectangle 9">
            <a:extLst>
              <a:ext uri="{FF2B5EF4-FFF2-40B4-BE49-F238E27FC236}">
                <a16:creationId xmlns:a16="http://schemas.microsoft.com/office/drawing/2014/main" id="{BD81E98A-5167-4C65-9E8F-EED996CCCCDF}"/>
              </a:ext>
            </a:extLst>
          </p:cNvPr>
          <p:cNvSpPr>
            <a:spLocks noChangeArrowheads="1"/>
          </p:cNvSpPr>
          <p:nvPr/>
        </p:nvSpPr>
        <p:spPr bwMode="white">
          <a:xfrm>
            <a:off x="724204"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aphicFrame>
        <p:nvGraphicFramePr>
          <p:cNvPr id="32" name="Gráfico 31">
            <a:extLst>
              <a:ext uri="{FF2B5EF4-FFF2-40B4-BE49-F238E27FC236}">
                <a16:creationId xmlns:a16="http://schemas.microsoft.com/office/drawing/2014/main" id="{F6C09D4C-736A-46F7-824B-041EDB5E26B9}"/>
              </a:ext>
            </a:extLst>
          </p:cNvPr>
          <p:cNvGraphicFramePr/>
          <p:nvPr>
            <p:extLst>
              <p:ext uri="{D42A27DB-BD31-4B8C-83A1-F6EECF244321}">
                <p14:modId xmlns:p14="http://schemas.microsoft.com/office/powerpoint/2010/main" val="2234183331"/>
              </p:ext>
            </p:extLst>
          </p:nvPr>
        </p:nvGraphicFramePr>
        <p:xfrm>
          <a:off x="8430376" y="1596057"/>
          <a:ext cx="9444445" cy="6732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Marcador de contenido 6">
            <a:extLst>
              <a:ext uri="{FF2B5EF4-FFF2-40B4-BE49-F238E27FC236}">
                <a16:creationId xmlns:a16="http://schemas.microsoft.com/office/drawing/2014/main" id="{CA5F2599-CCF4-4158-890F-7C6898BADA69}"/>
              </a:ext>
            </a:extLst>
          </p:cNvPr>
          <p:cNvGraphicFramePr>
            <a:graphicFrameLocks/>
          </p:cNvGraphicFramePr>
          <p:nvPr>
            <p:extLst>
              <p:ext uri="{D42A27DB-BD31-4B8C-83A1-F6EECF244321}">
                <p14:modId xmlns:p14="http://schemas.microsoft.com/office/powerpoint/2010/main" val="3009249527"/>
              </p:ext>
            </p:extLst>
          </p:nvPr>
        </p:nvGraphicFramePr>
        <p:xfrm>
          <a:off x="627702" y="2315217"/>
          <a:ext cx="7365923" cy="53738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0782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68605" y="4223738"/>
            <a:ext cx="6714208" cy="1564531"/>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PERFIL DEL ENTREVISTADO/A </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07</a:t>
            </a:r>
          </a:p>
        </p:txBody>
      </p:sp>
      <p:pic>
        <p:nvPicPr>
          <p:cNvPr id="2050" name="Picture 2" descr="Networking profesional, conexiones entre empresarios, equipo, grupo de compañeros - foto de stock">
            <a:extLst>
              <a:ext uri="{FF2B5EF4-FFF2-40B4-BE49-F238E27FC236}">
                <a16:creationId xmlns:a16="http://schemas.microsoft.com/office/drawing/2014/main" id="{A5FF94D4-1D4B-4DF1-9A51-1FF69FFE0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567" y="1010701"/>
            <a:ext cx="9735443" cy="6903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947387" y="865979"/>
            <a:ext cx="7483066"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Perfil (I)</a:t>
            </a:r>
          </a:p>
        </p:txBody>
      </p:sp>
      <p:pic>
        <p:nvPicPr>
          <p:cNvPr id="6" name="Picture 6">
            <a:extLst>
              <a:ext uri="{FF2B5EF4-FFF2-40B4-BE49-F238E27FC236}">
                <a16:creationId xmlns:a16="http://schemas.microsoft.com/office/drawing/2014/main" id="{34F6F6C7-87FD-42E1-B80E-929EB4147E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7856" y="4734057"/>
            <a:ext cx="717553" cy="657458"/>
          </a:xfrm>
          <a:prstGeom prst="rect">
            <a:avLst/>
          </a:prstGeom>
        </p:spPr>
      </p:pic>
      <p:sp>
        <p:nvSpPr>
          <p:cNvPr id="8" name="TextBox 9">
            <a:extLst>
              <a:ext uri="{FF2B5EF4-FFF2-40B4-BE49-F238E27FC236}">
                <a16:creationId xmlns:a16="http://schemas.microsoft.com/office/drawing/2014/main" id="{5F20E662-A140-4F96-BE1B-D761784AE78D}"/>
              </a:ext>
            </a:extLst>
          </p:cNvPr>
          <p:cNvSpPr txBox="1"/>
          <p:nvPr/>
        </p:nvSpPr>
        <p:spPr>
          <a:xfrm>
            <a:off x="3564193" y="5007546"/>
            <a:ext cx="102185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Sexo</a:t>
            </a:r>
            <a:endParaRPr lang="en-US" i="1" spc="30">
              <a:solidFill>
                <a:schemeClr val="tx1">
                  <a:lumMod val="50000"/>
                  <a:lumOff val="50000"/>
                </a:schemeClr>
              </a:solidFill>
              <a:latin typeface="Aileron Regular" panose="020B0604020202020204" charset="0"/>
            </a:endParaRPr>
          </a:p>
        </p:txBody>
      </p:sp>
      <p:pic>
        <p:nvPicPr>
          <p:cNvPr id="9" name="Picture 6">
            <a:extLst>
              <a:ext uri="{FF2B5EF4-FFF2-40B4-BE49-F238E27FC236}">
                <a16:creationId xmlns:a16="http://schemas.microsoft.com/office/drawing/2014/main" id="{3F470F88-A084-4615-ADBC-26AAFE792F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197794" y="4734057"/>
            <a:ext cx="717553" cy="657458"/>
          </a:xfrm>
          <a:prstGeom prst="rect">
            <a:avLst/>
          </a:prstGeom>
        </p:spPr>
      </p:pic>
      <p:sp>
        <p:nvSpPr>
          <p:cNvPr id="10" name="TextBox 9">
            <a:extLst>
              <a:ext uri="{FF2B5EF4-FFF2-40B4-BE49-F238E27FC236}">
                <a16:creationId xmlns:a16="http://schemas.microsoft.com/office/drawing/2014/main" id="{64219229-C8C5-4BAD-8257-DAC901EA448A}"/>
              </a:ext>
            </a:extLst>
          </p:cNvPr>
          <p:cNvSpPr txBox="1"/>
          <p:nvPr/>
        </p:nvSpPr>
        <p:spPr>
          <a:xfrm>
            <a:off x="8974760" y="4969392"/>
            <a:ext cx="102185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Edad</a:t>
            </a:r>
            <a:endParaRPr lang="en-US" i="1" spc="30">
              <a:solidFill>
                <a:schemeClr val="tx1">
                  <a:lumMod val="50000"/>
                  <a:lumOff val="50000"/>
                </a:schemeClr>
              </a:solidFill>
              <a:latin typeface="Aileron Regular" panose="020B0604020202020204" charset="0"/>
            </a:endParaRPr>
          </a:p>
        </p:txBody>
      </p:sp>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pic>
        <p:nvPicPr>
          <p:cNvPr id="20" name="Picture 6">
            <a:extLst>
              <a:ext uri="{FF2B5EF4-FFF2-40B4-BE49-F238E27FC236}">
                <a16:creationId xmlns:a16="http://schemas.microsoft.com/office/drawing/2014/main" id="{96209F89-7E81-4164-BD5D-E13D34A08D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95327" y="4842722"/>
            <a:ext cx="717553" cy="657458"/>
          </a:xfrm>
          <a:prstGeom prst="rect">
            <a:avLst/>
          </a:prstGeom>
        </p:spPr>
      </p:pic>
      <p:sp>
        <p:nvSpPr>
          <p:cNvPr id="21" name="TextBox 9">
            <a:extLst>
              <a:ext uri="{FF2B5EF4-FFF2-40B4-BE49-F238E27FC236}">
                <a16:creationId xmlns:a16="http://schemas.microsoft.com/office/drawing/2014/main" id="{420AFE09-66CB-462F-A5E6-0F03058E6287}"/>
              </a:ext>
            </a:extLst>
          </p:cNvPr>
          <p:cNvSpPr txBox="1"/>
          <p:nvPr/>
        </p:nvSpPr>
        <p:spPr>
          <a:xfrm>
            <a:off x="14228790" y="4990064"/>
            <a:ext cx="2081529"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Nivel de estudios </a:t>
            </a:r>
            <a:endParaRPr lang="en-US" i="1" spc="30">
              <a:solidFill>
                <a:schemeClr val="tx1">
                  <a:lumMod val="50000"/>
                  <a:lumOff val="50000"/>
                </a:schemeClr>
              </a:solidFill>
              <a:latin typeface="Aileron Regular" panose="020B0604020202020204" charset="0"/>
            </a:endParaRPr>
          </a:p>
        </p:txBody>
      </p:sp>
      <p:pic>
        <p:nvPicPr>
          <p:cNvPr id="22" name="Picture 6">
            <a:extLst>
              <a:ext uri="{FF2B5EF4-FFF2-40B4-BE49-F238E27FC236}">
                <a16:creationId xmlns:a16="http://schemas.microsoft.com/office/drawing/2014/main" id="{B1CB790A-6FB2-4E18-8A15-1F1C2CFB5B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4487" y="8383978"/>
            <a:ext cx="717553" cy="657458"/>
          </a:xfrm>
          <a:prstGeom prst="rect">
            <a:avLst/>
          </a:prstGeom>
        </p:spPr>
      </p:pic>
      <p:sp>
        <p:nvSpPr>
          <p:cNvPr id="23" name="TextBox 9">
            <a:extLst>
              <a:ext uri="{FF2B5EF4-FFF2-40B4-BE49-F238E27FC236}">
                <a16:creationId xmlns:a16="http://schemas.microsoft.com/office/drawing/2014/main" id="{17F1B421-87DA-4CE8-B13C-C06D0D630B65}"/>
              </a:ext>
            </a:extLst>
          </p:cNvPr>
          <p:cNvSpPr txBox="1"/>
          <p:nvPr/>
        </p:nvSpPr>
        <p:spPr>
          <a:xfrm>
            <a:off x="2358556" y="8607855"/>
            <a:ext cx="194764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Situación laboral</a:t>
            </a:r>
            <a:endParaRPr lang="en-US" i="1" spc="30">
              <a:solidFill>
                <a:schemeClr val="tx1">
                  <a:lumMod val="50000"/>
                  <a:lumOff val="50000"/>
                </a:schemeClr>
              </a:solidFill>
              <a:latin typeface="Aileron Regular" panose="020B0604020202020204" charset="0"/>
            </a:endParaRPr>
          </a:p>
        </p:txBody>
      </p:sp>
      <p:graphicFrame>
        <p:nvGraphicFramePr>
          <p:cNvPr id="25" name="Gráfico 24">
            <a:extLst>
              <a:ext uri="{FF2B5EF4-FFF2-40B4-BE49-F238E27FC236}">
                <a16:creationId xmlns:a16="http://schemas.microsoft.com/office/drawing/2014/main" id="{155F2268-5CCF-4B15-82F0-571999017973}"/>
              </a:ext>
            </a:extLst>
          </p:cNvPr>
          <p:cNvGraphicFramePr/>
          <p:nvPr>
            <p:extLst>
              <p:ext uri="{D42A27DB-BD31-4B8C-83A1-F6EECF244321}">
                <p14:modId xmlns:p14="http://schemas.microsoft.com/office/powerpoint/2010/main" val="1451490955"/>
              </p:ext>
            </p:extLst>
          </p:nvPr>
        </p:nvGraphicFramePr>
        <p:xfrm>
          <a:off x="5832430" y="1279059"/>
          <a:ext cx="6623139" cy="36532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áfico 27">
            <a:extLst>
              <a:ext uri="{FF2B5EF4-FFF2-40B4-BE49-F238E27FC236}">
                <a16:creationId xmlns:a16="http://schemas.microsoft.com/office/drawing/2014/main" id="{77706962-1E2F-4F5F-AA45-EC32BAF69F55}"/>
              </a:ext>
            </a:extLst>
          </p:cNvPr>
          <p:cNvGraphicFramePr/>
          <p:nvPr>
            <p:extLst>
              <p:ext uri="{D42A27DB-BD31-4B8C-83A1-F6EECF244321}">
                <p14:modId xmlns:p14="http://schemas.microsoft.com/office/powerpoint/2010/main" val="1860420461"/>
              </p:ext>
            </p:extLst>
          </p:nvPr>
        </p:nvGraphicFramePr>
        <p:xfrm>
          <a:off x="890527" y="1656554"/>
          <a:ext cx="5219494" cy="35935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Gráfico 28">
            <a:extLst>
              <a:ext uri="{FF2B5EF4-FFF2-40B4-BE49-F238E27FC236}">
                <a16:creationId xmlns:a16="http://schemas.microsoft.com/office/drawing/2014/main" id="{3062FEF8-E430-469F-A5E7-F723667F7808}"/>
              </a:ext>
            </a:extLst>
          </p:cNvPr>
          <p:cNvGraphicFramePr/>
          <p:nvPr>
            <p:extLst>
              <p:ext uri="{D42A27DB-BD31-4B8C-83A1-F6EECF244321}">
                <p14:modId xmlns:p14="http://schemas.microsoft.com/office/powerpoint/2010/main" val="3717708251"/>
              </p:ext>
            </p:extLst>
          </p:nvPr>
        </p:nvGraphicFramePr>
        <p:xfrm>
          <a:off x="11471611" y="1341162"/>
          <a:ext cx="6623139" cy="36532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Gráfico 30">
            <a:extLst>
              <a:ext uri="{FF2B5EF4-FFF2-40B4-BE49-F238E27FC236}">
                <a16:creationId xmlns:a16="http://schemas.microsoft.com/office/drawing/2014/main" id="{BB26D8C0-CC23-4172-AE0E-CFCF51EC99E4}"/>
              </a:ext>
            </a:extLst>
          </p:cNvPr>
          <p:cNvGraphicFramePr/>
          <p:nvPr>
            <p:extLst>
              <p:ext uri="{D42A27DB-BD31-4B8C-83A1-F6EECF244321}">
                <p14:modId xmlns:p14="http://schemas.microsoft.com/office/powerpoint/2010/main" val="3308081564"/>
              </p:ext>
            </p:extLst>
          </p:nvPr>
        </p:nvGraphicFramePr>
        <p:xfrm>
          <a:off x="3377381" y="6105262"/>
          <a:ext cx="12713109" cy="24958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50789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819629" y="981101"/>
            <a:ext cx="7483066"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Perfil (II)</a:t>
            </a:r>
          </a:p>
        </p:txBody>
      </p:sp>
      <p:grpSp>
        <p:nvGrpSpPr>
          <p:cNvPr id="4" name="Gráfico 9" descr="Usuarios contorno">
            <a:extLst>
              <a:ext uri="{FF2B5EF4-FFF2-40B4-BE49-F238E27FC236}">
                <a16:creationId xmlns:a16="http://schemas.microsoft.com/office/drawing/2014/main" id="{CFD0AC15-4E2E-4822-BACF-4642619DCC6D}"/>
              </a:ext>
            </a:extLst>
          </p:cNvPr>
          <p:cNvGrpSpPr/>
          <p:nvPr/>
        </p:nvGrpSpPr>
        <p:grpSpPr>
          <a:xfrm>
            <a:off x="16945395" y="8671130"/>
            <a:ext cx="630019" cy="382505"/>
            <a:chOff x="277162" y="5951655"/>
            <a:chExt cx="630019" cy="382505"/>
          </a:xfrm>
          <a:solidFill>
            <a:schemeClr val="accent1"/>
          </a:solidFill>
        </p:grpSpPr>
        <p:sp>
          <p:nvSpPr>
            <p:cNvPr id="5" name="Forma libre: forma 4">
              <a:extLst>
                <a:ext uri="{FF2B5EF4-FFF2-40B4-BE49-F238E27FC236}">
                  <a16:creationId xmlns:a16="http://schemas.microsoft.com/office/drawing/2014/main" id="{1826FEF8-BA3F-4E70-9F5F-F7F78FA943DE}"/>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6" name="Forma libre: forma 5">
              <a:extLst>
                <a:ext uri="{FF2B5EF4-FFF2-40B4-BE49-F238E27FC236}">
                  <a16:creationId xmlns:a16="http://schemas.microsoft.com/office/drawing/2014/main" id="{7F70F2BD-EF9F-4D24-B9B6-FF8E3C698DE1}"/>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8" name="Forma libre: forma 7">
              <a:extLst>
                <a:ext uri="{FF2B5EF4-FFF2-40B4-BE49-F238E27FC236}">
                  <a16:creationId xmlns:a16="http://schemas.microsoft.com/office/drawing/2014/main" id="{9918C45C-9026-4441-916A-FD180637DFE9}"/>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9" name="Forma libre: forma 8">
              <a:extLst>
                <a:ext uri="{FF2B5EF4-FFF2-40B4-BE49-F238E27FC236}">
                  <a16:creationId xmlns:a16="http://schemas.microsoft.com/office/drawing/2014/main" id="{1BA3AEC7-7246-4323-82EC-21D9970FE8C9}"/>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0" name="Forma libre: forma 9">
              <a:extLst>
                <a:ext uri="{FF2B5EF4-FFF2-40B4-BE49-F238E27FC236}">
                  <a16:creationId xmlns:a16="http://schemas.microsoft.com/office/drawing/2014/main" id="{D5F66C78-F1A2-4D10-8D73-4B965C988DFC}"/>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6F91D567-2035-4B51-9373-B3BAFD5740D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3" name="Rectangle 9">
            <a:extLst>
              <a:ext uri="{FF2B5EF4-FFF2-40B4-BE49-F238E27FC236}">
                <a16:creationId xmlns:a16="http://schemas.microsoft.com/office/drawing/2014/main" id="{5A4F0AC0-0132-47CB-A8AE-A812E516D785}"/>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pic>
        <p:nvPicPr>
          <p:cNvPr id="14" name="Picture 6">
            <a:extLst>
              <a:ext uri="{FF2B5EF4-FFF2-40B4-BE49-F238E27FC236}">
                <a16:creationId xmlns:a16="http://schemas.microsoft.com/office/drawing/2014/main" id="{B970CB4B-9ABF-4B6E-8E67-C6F182DB0D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46406" y="4367525"/>
            <a:ext cx="717553" cy="657458"/>
          </a:xfrm>
          <a:prstGeom prst="rect">
            <a:avLst/>
          </a:prstGeom>
        </p:spPr>
      </p:pic>
      <p:sp>
        <p:nvSpPr>
          <p:cNvPr id="15" name="TextBox 9">
            <a:extLst>
              <a:ext uri="{FF2B5EF4-FFF2-40B4-BE49-F238E27FC236}">
                <a16:creationId xmlns:a16="http://schemas.microsoft.com/office/drawing/2014/main" id="{DAB286BF-1193-482D-8508-1EA53DD17667}"/>
              </a:ext>
            </a:extLst>
          </p:cNvPr>
          <p:cNvSpPr txBox="1"/>
          <p:nvPr/>
        </p:nvSpPr>
        <p:spPr>
          <a:xfrm>
            <a:off x="3690373" y="4602999"/>
            <a:ext cx="2531004"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País de nacimiento</a:t>
            </a:r>
            <a:endParaRPr lang="en-US" i="1" spc="30">
              <a:solidFill>
                <a:schemeClr val="tx1">
                  <a:lumMod val="50000"/>
                  <a:lumOff val="50000"/>
                </a:schemeClr>
              </a:solidFill>
              <a:latin typeface="Aileron Regular" panose="020B0604020202020204" charset="0"/>
            </a:endParaRPr>
          </a:p>
        </p:txBody>
      </p:sp>
      <p:pic>
        <p:nvPicPr>
          <p:cNvPr id="16" name="Picture 6">
            <a:extLst>
              <a:ext uri="{FF2B5EF4-FFF2-40B4-BE49-F238E27FC236}">
                <a16:creationId xmlns:a16="http://schemas.microsoft.com/office/drawing/2014/main" id="{C92665B7-9F41-4D59-88CF-C0A80C658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5613" y="8499654"/>
            <a:ext cx="717553" cy="657458"/>
          </a:xfrm>
          <a:prstGeom prst="rect">
            <a:avLst/>
          </a:prstGeom>
        </p:spPr>
      </p:pic>
      <p:sp>
        <p:nvSpPr>
          <p:cNvPr id="17" name="TextBox 9">
            <a:extLst>
              <a:ext uri="{FF2B5EF4-FFF2-40B4-BE49-F238E27FC236}">
                <a16:creationId xmlns:a16="http://schemas.microsoft.com/office/drawing/2014/main" id="{9B43DA3E-6029-42C7-83F0-64BC773BD824}"/>
              </a:ext>
            </a:extLst>
          </p:cNvPr>
          <p:cNvSpPr txBox="1"/>
          <p:nvPr/>
        </p:nvSpPr>
        <p:spPr>
          <a:xfrm>
            <a:off x="12348191" y="8719895"/>
            <a:ext cx="1360216"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Estado civil</a:t>
            </a:r>
            <a:endParaRPr lang="en-US" i="1" spc="30">
              <a:solidFill>
                <a:schemeClr val="tx1">
                  <a:lumMod val="50000"/>
                  <a:lumOff val="50000"/>
                </a:schemeClr>
              </a:solidFill>
              <a:latin typeface="Aileron Regular" panose="020B0604020202020204" charset="0"/>
            </a:endParaRPr>
          </a:p>
        </p:txBody>
      </p:sp>
      <p:pic>
        <p:nvPicPr>
          <p:cNvPr id="18" name="Picture 6">
            <a:extLst>
              <a:ext uri="{FF2B5EF4-FFF2-40B4-BE49-F238E27FC236}">
                <a16:creationId xmlns:a16="http://schemas.microsoft.com/office/drawing/2014/main" id="{BDCB9680-4A6E-442D-8A45-4E379C2235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72820" y="8450035"/>
            <a:ext cx="717553" cy="657458"/>
          </a:xfrm>
          <a:prstGeom prst="rect">
            <a:avLst/>
          </a:prstGeom>
        </p:spPr>
      </p:pic>
      <p:sp>
        <p:nvSpPr>
          <p:cNvPr id="19" name="TextBox 9">
            <a:extLst>
              <a:ext uri="{FF2B5EF4-FFF2-40B4-BE49-F238E27FC236}">
                <a16:creationId xmlns:a16="http://schemas.microsoft.com/office/drawing/2014/main" id="{4B7DF1F9-6ED9-4E4F-AA8F-9A1CBE9219AF}"/>
              </a:ext>
            </a:extLst>
          </p:cNvPr>
          <p:cNvSpPr txBox="1"/>
          <p:nvPr/>
        </p:nvSpPr>
        <p:spPr>
          <a:xfrm>
            <a:off x="3871424" y="8749841"/>
            <a:ext cx="1621522"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Pareja estable</a:t>
            </a:r>
            <a:endParaRPr lang="en-US" i="1" spc="30">
              <a:solidFill>
                <a:schemeClr val="tx1">
                  <a:lumMod val="50000"/>
                  <a:lumOff val="50000"/>
                </a:schemeClr>
              </a:solidFill>
              <a:latin typeface="Aileron Regular" panose="020B0604020202020204" charset="0"/>
            </a:endParaRPr>
          </a:p>
        </p:txBody>
      </p:sp>
      <p:pic>
        <p:nvPicPr>
          <p:cNvPr id="20" name="Picture 6">
            <a:extLst>
              <a:ext uri="{FF2B5EF4-FFF2-40B4-BE49-F238E27FC236}">
                <a16:creationId xmlns:a16="http://schemas.microsoft.com/office/drawing/2014/main" id="{12194314-0D92-47D8-867B-17340AC0F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6958" y="4366838"/>
            <a:ext cx="717553" cy="657458"/>
          </a:xfrm>
          <a:prstGeom prst="rect">
            <a:avLst/>
          </a:prstGeom>
        </p:spPr>
      </p:pic>
      <p:sp>
        <p:nvSpPr>
          <p:cNvPr id="21" name="TextBox 9">
            <a:extLst>
              <a:ext uri="{FF2B5EF4-FFF2-40B4-BE49-F238E27FC236}">
                <a16:creationId xmlns:a16="http://schemas.microsoft.com/office/drawing/2014/main" id="{131D0523-C1A9-41FA-ADBA-5F8165CB9B10}"/>
              </a:ext>
            </a:extLst>
          </p:cNvPr>
          <p:cNvSpPr txBox="1"/>
          <p:nvPr/>
        </p:nvSpPr>
        <p:spPr>
          <a:xfrm>
            <a:off x="12123166" y="4622539"/>
            <a:ext cx="2081529"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Orientación sexual </a:t>
            </a:r>
            <a:endParaRPr lang="en-US" i="1" spc="30">
              <a:solidFill>
                <a:schemeClr val="tx1">
                  <a:lumMod val="50000"/>
                  <a:lumOff val="50000"/>
                </a:schemeClr>
              </a:solidFill>
              <a:latin typeface="Aileron Regular" panose="020B0604020202020204" charset="0"/>
            </a:endParaRPr>
          </a:p>
        </p:txBody>
      </p:sp>
      <p:graphicFrame>
        <p:nvGraphicFramePr>
          <p:cNvPr id="22" name="Gráfico 21">
            <a:extLst>
              <a:ext uri="{FF2B5EF4-FFF2-40B4-BE49-F238E27FC236}">
                <a16:creationId xmlns:a16="http://schemas.microsoft.com/office/drawing/2014/main" id="{E847A402-354C-479C-B8C5-87F47A060523}"/>
              </a:ext>
            </a:extLst>
          </p:cNvPr>
          <p:cNvGraphicFramePr/>
          <p:nvPr>
            <p:extLst>
              <p:ext uri="{D42A27DB-BD31-4B8C-83A1-F6EECF244321}">
                <p14:modId xmlns:p14="http://schemas.microsoft.com/office/powerpoint/2010/main" val="4248633407"/>
              </p:ext>
            </p:extLst>
          </p:nvPr>
        </p:nvGraphicFramePr>
        <p:xfrm>
          <a:off x="1643111" y="5325955"/>
          <a:ext cx="6550757" cy="3727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áfico 22">
            <a:extLst>
              <a:ext uri="{FF2B5EF4-FFF2-40B4-BE49-F238E27FC236}">
                <a16:creationId xmlns:a16="http://schemas.microsoft.com/office/drawing/2014/main" id="{07E5D30D-A1A4-4C06-BB51-C111DFAA278E}"/>
              </a:ext>
            </a:extLst>
          </p:cNvPr>
          <p:cNvGraphicFramePr/>
          <p:nvPr>
            <p:extLst>
              <p:ext uri="{D42A27DB-BD31-4B8C-83A1-F6EECF244321}">
                <p14:modId xmlns:p14="http://schemas.microsoft.com/office/powerpoint/2010/main" val="3176239300"/>
              </p:ext>
            </p:extLst>
          </p:nvPr>
        </p:nvGraphicFramePr>
        <p:xfrm>
          <a:off x="1235897" y="725461"/>
          <a:ext cx="7053103" cy="37896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Gráfico 23">
            <a:extLst>
              <a:ext uri="{FF2B5EF4-FFF2-40B4-BE49-F238E27FC236}">
                <a16:creationId xmlns:a16="http://schemas.microsoft.com/office/drawing/2014/main" id="{9E0FEC82-6A3E-4F7D-ACC1-9B423FF90217}"/>
              </a:ext>
            </a:extLst>
          </p:cNvPr>
          <p:cNvGraphicFramePr/>
          <p:nvPr>
            <p:extLst>
              <p:ext uri="{D42A27DB-BD31-4B8C-83A1-F6EECF244321}">
                <p14:modId xmlns:p14="http://schemas.microsoft.com/office/powerpoint/2010/main" val="1711282395"/>
              </p:ext>
            </p:extLst>
          </p:nvPr>
        </p:nvGraphicFramePr>
        <p:xfrm>
          <a:off x="8302695" y="1502672"/>
          <a:ext cx="9616061" cy="29923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Gráfico 24">
            <a:extLst>
              <a:ext uri="{FF2B5EF4-FFF2-40B4-BE49-F238E27FC236}">
                <a16:creationId xmlns:a16="http://schemas.microsoft.com/office/drawing/2014/main" id="{FB240C20-7469-4531-AE42-7611B2559CD4}"/>
              </a:ext>
            </a:extLst>
          </p:cNvPr>
          <p:cNvGraphicFramePr/>
          <p:nvPr>
            <p:extLst>
              <p:ext uri="{D42A27DB-BD31-4B8C-83A1-F6EECF244321}">
                <p14:modId xmlns:p14="http://schemas.microsoft.com/office/powerpoint/2010/main" val="3907736690"/>
              </p:ext>
            </p:extLst>
          </p:nvPr>
        </p:nvGraphicFramePr>
        <p:xfrm>
          <a:off x="8944572" y="5575075"/>
          <a:ext cx="8974184" cy="2992360"/>
        </p:xfrm>
        <a:graphic>
          <a:graphicData uri="http://schemas.openxmlformats.org/drawingml/2006/chart">
            <c:chart xmlns:c="http://schemas.openxmlformats.org/drawingml/2006/chart" xmlns:r="http://schemas.openxmlformats.org/officeDocument/2006/relationships" r:id="rId7"/>
          </a:graphicData>
        </a:graphic>
      </p:graphicFrame>
      <p:grpSp>
        <p:nvGrpSpPr>
          <p:cNvPr id="26" name="Gráfico 9" descr="Usuarios contorno">
            <a:extLst>
              <a:ext uri="{FF2B5EF4-FFF2-40B4-BE49-F238E27FC236}">
                <a16:creationId xmlns:a16="http://schemas.microsoft.com/office/drawing/2014/main" id="{06C1FCAC-4CDA-4627-A569-A3730C522F13}"/>
              </a:ext>
            </a:extLst>
          </p:cNvPr>
          <p:cNvGrpSpPr/>
          <p:nvPr/>
        </p:nvGrpSpPr>
        <p:grpSpPr>
          <a:xfrm>
            <a:off x="15226584" y="4240034"/>
            <a:ext cx="630019" cy="382505"/>
            <a:chOff x="277162" y="5951655"/>
            <a:chExt cx="630019" cy="382505"/>
          </a:xfrm>
          <a:solidFill>
            <a:schemeClr val="accent1"/>
          </a:solidFill>
        </p:grpSpPr>
        <p:sp>
          <p:nvSpPr>
            <p:cNvPr id="27" name="Forma libre: forma 26">
              <a:extLst>
                <a:ext uri="{FF2B5EF4-FFF2-40B4-BE49-F238E27FC236}">
                  <a16:creationId xmlns:a16="http://schemas.microsoft.com/office/drawing/2014/main" id="{B88A5EAE-A0AE-48A5-A59B-D8D0F3195D42}"/>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7C103B4F-DEEE-47EB-A225-949BB4E7133D}"/>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65F86682-3E56-4F0C-9537-DF71F906CEFB}"/>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366774E5-64EE-4895-8CA7-56D0BA5726F9}"/>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1" name="Forma libre: forma 30">
              <a:extLst>
                <a:ext uri="{FF2B5EF4-FFF2-40B4-BE49-F238E27FC236}">
                  <a16:creationId xmlns:a16="http://schemas.microsoft.com/office/drawing/2014/main" id="{1657CC81-E75F-4875-AD10-9238768CDFDB}"/>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2" name="Forma libre: forma 31">
              <a:extLst>
                <a:ext uri="{FF2B5EF4-FFF2-40B4-BE49-F238E27FC236}">
                  <a16:creationId xmlns:a16="http://schemas.microsoft.com/office/drawing/2014/main" id="{8FB1ED10-C173-42DF-820B-EC557F2432FD}"/>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3" name="Rectangle 9">
            <a:extLst>
              <a:ext uri="{FF2B5EF4-FFF2-40B4-BE49-F238E27FC236}">
                <a16:creationId xmlns:a16="http://schemas.microsoft.com/office/drawing/2014/main" id="{22DCBA18-95F3-45E6-BACC-EB30440B2F5F}"/>
              </a:ext>
            </a:extLst>
          </p:cNvPr>
          <p:cNvSpPr>
            <a:spLocks noChangeArrowheads="1"/>
          </p:cNvSpPr>
          <p:nvPr/>
        </p:nvSpPr>
        <p:spPr bwMode="white">
          <a:xfrm>
            <a:off x="15137244" y="4726125"/>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pSp>
        <p:nvGrpSpPr>
          <p:cNvPr id="34" name="Gráfico 9" descr="Usuarios contorno">
            <a:extLst>
              <a:ext uri="{FF2B5EF4-FFF2-40B4-BE49-F238E27FC236}">
                <a16:creationId xmlns:a16="http://schemas.microsoft.com/office/drawing/2014/main" id="{546BF24D-ABAC-4C87-9E4E-51EBC3158392}"/>
              </a:ext>
            </a:extLst>
          </p:cNvPr>
          <p:cNvGrpSpPr/>
          <p:nvPr/>
        </p:nvGrpSpPr>
        <p:grpSpPr>
          <a:xfrm>
            <a:off x="6185541" y="4323848"/>
            <a:ext cx="630019" cy="382505"/>
            <a:chOff x="277162" y="5951655"/>
            <a:chExt cx="630019" cy="382505"/>
          </a:xfrm>
          <a:solidFill>
            <a:schemeClr val="accent1"/>
          </a:solidFill>
        </p:grpSpPr>
        <p:sp>
          <p:nvSpPr>
            <p:cNvPr id="35" name="Forma libre: forma 34">
              <a:extLst>
                <a:ext uri="{FF2B5EF4-FFF2-40B4-BE49-F238E27FC236}">
                  <a16:creationId xmlns:a16="http://schemas.microsoft.com/office/drawing/2014/main" id="{027B6FDB-4446-4827-86A8-95310EC4B061}"/>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6" name="Forma libre: forma 35">
              <a:extLst>
                <a:ext uri="{FF2B5EF4-FFF2-40B4-BE49-F238E27FC236}">
                  <a16:creationId xmlns:a16="http://schemas.microsoft.com/office/drawing/2014/main" id="{05E7C2AF-12B5-4C1F-BA08-673A535F4211}"/>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37" name="Forma libre: forma 36">
              <a:extLst>
                <a:ext uri="{FF2B5EF4-FFF2-40B4-BE49-F238E27FC236}">
                  <a16:creationId xmlns:a16="http://schemas.microsoft.com/office/drawing/2014/main" id="{BE4107B4-F14B-4002-A34A-051C7A056FE8}"/>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38" name="Forma libre: forma 37">
              <a:extLst>
                <a:ext uri="{FF2B5EF4-FFF2-40B4-BE49-F238E27FC236}">
                  <a16:creationId xmlns:a16="http://schemas.microsoft.com/office/drawing/2014/main" id="{4386F106-5E8D-453E-8EE5-CA02D74CED85}"/>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39" name="Forma libre: forma 38">
              <a:extLst>
                <a:ext uri="{FF2B5EF4-FFF2-40B4-BE49-F238E27FC236}">
                  <a16:creationId xmlns:a16="http://schemas.microsoft.com/office/drawing/2014/main" id="{09473670-0864-494E-AE59-C5E1C6E02497}"/>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0" name="Forma libre: forma 39">
              <a:extLst>
                <a:ext uri="{FF2B5EF4-FFF2-40B4-BE49-F238E27FC236}">
                  <a16:creationId xmlns:a16="http://schemas.microsoft.com/office/drawing/2014/main" id="{6C9A935B-1048-4914-A7E9-EB307435AA52}"/>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1" name="Rectangle 9">
            <a:extLst>
              <a:ext uri="{FF2B5EF4-FFF2-40B4-BE49-F238E27FC236}">
                <a16:creationId xmlns:a16="http://schemas.microsoft.com/office/drawing/2014/main" id="{BDE57541-B0C1-4D80-8623-77F9B54B4A27}"/>
              </a:ext>
            </a:extLst>
          </p:cNvPr>
          <p:cNvSpPr>
            <a:spLocks noChangeArrowheads="1"/>
          </p:cNvSpPr>
          <p:nvPr/>
        </p:nvSpPr>
        <p:spPr bwMode="white">
          <a:xfrm>
            <a:off x="6096201" y="4809939"/>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grpSp>
        <p:nvGrpSpPr>
          <p:cNvPr id="42" name="Gráfico 9" descr="Usuarios contorno">
            <a:extLst>
              <a:ext uri="{FF2B5EF4-FFF2-40B4-BE49-F238E27FC236}">
                <a16:creationId xmlns:a16="http://schemas.microsoft.com/office/drawing/2014/main" id="{35428EAE-7CBF-4415-A44A-C2DD9554F34B}"/>
              </a:ext>
            </a:extLst>
          </p:cNvPr>
          <p:cNvGrpSpPr/>
          <p:nvPr/>
        </p:nvGrpSpPr>
        <p:grpSpPr>
          <a:xfrm>
            <a:off x="6265549" y="8440030"/>
            <a:ext cx="630019" cy="382505"/>
            <a:chOff x="277162" y="5951655"/>
            <a:chExt cx="630019" cy="382505"/>
          </a:xfrm>
          <a:solidFill>
            <a:schemeClr val="accent1"/>
          </a:solidFill>
        </p:grpSpPr>
        <p:sp>
          <p:nvSpPr>
            <p:cNvPr id="43" name="Forma libre: forma 42">
              <a:extLst>
                <a:ext uri="{FF2B5EF4-FFF2-40B4-BE49-F238E27FC236}">
                  <a16:creationId xmlns:a16="http://schemas.microsoft.com/office/drawing/2014/main" id="{4EDFEB20-9C4E-44F2-ABA4-53E5BF518C61}"/>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44" name="Forma libre: forma 43">
              <a:extLst>
                <a:ext uri="{FF2B5EF4-FFF2-40B4-BE49-F238E27FC236}">
                  <a16:creationId xmlns:a16="http://schemas.microsoft.com/office/drawing/2014/main" id="{F748836F-16D4-439C-B0B1-F399523F76F5}"/>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45" name="Forma libre: forma 44">
              <a:extLst>
                <a:ext uri="{FF2B5EF4-FFF2-40B4-BE49-F238E27FC236}">
                  <a16:creationId xmlns:a16="http://schemas.microsoft.com/office/drawing/2014/main" id="{40E74736-61B7-4778-841C-9F2EF9F0AA4C}"/>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46" name="Forma libre: forma 45">
              <a:extLst>
                <a:ext uri="{FF2B5EF4-FFF2-40B4-BE49-F238E27FC236}">
                  <a16:creationId xmlns:a16="http://schemas.microsoft.com/office/drawing/2014/main" id="{4B94FA86-CBAD-4B1B-B3F3-BD0876CDEC85}"/>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47" name="Forma libre: forma 46">
              <a:extLst>
                <a:ext uri="{FF2B5EF4-FFF2-40B4-BE49-F238E27FC236}">
                  <a16:creationId xmlns:a16="http://schemas.microsoft.com/office/drawing/2014/main" id="{C531933F-E565-4724-B7FA-9EDB90A505E3}"/>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48" name="Forma libre: forma 47">
              <a:extLst>
                <a:ext uri="{FF2B5EF4-FFF2-40B4-BE49-F238E27FC236}">
                  <a16:creationId xmlns:a16="http://schemas.microsoft.com/office/drawing/2014/main" id="{73991188-35B0-4A15-9BBC-AED21696854C}"/>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49" name="Rectangle 9">
            <a:extLst>
              <a:ext uri="{FF2B5EF4-FFF2-40B4-BE49-F238E27FC236}">
                <a16:creationId xmlns:a16="http://schemas.microsoft.com/office/drawing/2014/main" id="{486D1890-4C63-440F-9345-F764E269E0F5}"/>
              </a:ext>
            </a:extLst>
          </p:cNvPr>
          <p:cNvSpPr>
            <a:spLocks noChangeArrowheads="1"/>
          </p:cNvSpPr>
          <p:nvPr/>
        </p:nvSpPr>
        <p:spPr bwMode="white">
          <a:xfrm>
            <a:off x="6176209" y="89261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669 </a:t>
            </a:r>
          </a:p>
        </p:txBody>
      </p:sp>
    </p:spTree>
    <p:extLst>
      <p:ext uri="{BB962C8B-B14F-4D97-AF65-F5344CB8AC3E}">
        <p14:creationId xmlns:p14="http://schemas.microsoft.com/office/powerpoint/2010/main" val="4012300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1056850" y="842109"/>
            <a:ext cx="7483066"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Perfil (III)</a:t>
            </a:r>
          </a:p>
        </p:txBody>
      </p:sp>
      <p:grpSp>
        <p:nvGrpSpPr>
          <p:cNvPr id="4" name="Gráfico 9" descr="Usuarios contorno">
            <a:extLst>
              <a:ext uri="{FF2B5EF4-FFF2-40B4-BE49-F238E27FC236}">
                <a16:creationId xmlns:a16="http://schemas.microsoft.com/office/drawing/2014/main" id="{CFD0AC15-4E2E-4822-BACF-4642619DCC6D}"/>
              </a:ext>
            </a:extLst>
          </p:cNvPr>
          <p:cNvGrpSpPr/>
          <p:nvPr/>
        </p:nvGrpSpPr>
        <p:grpSpPr>
          <a:xfrm>
            <a:off x="16945395" y="8671130"/>
            <a:ext cx="630019" cy="382505"/>
            <a:chOff x="277162" y="5951655"/>
            <a:chExt cx="630019" cy="382505"/>
          </a:xfrm>
          <a:solidFill>
            <a:schemeClr val="accent1"/>
          </a:solidFill>
        </p:grpSpPr>
        <p:sp>
          <p:nvSpPr>
            <p:cNvPr id="5" name="Forma libre: forma 4">
              <a:extLst>
                <a:ext uri="{FF2B5EF4-FFF2-40B4-BE49-F238E27FC236}">
                  <a16:creationId xmlns:a16="http://schemas.microsoft.com/office/drawing/2014/main" id="{1826FEF8-BA3F-4E70-9F5F-F7F78FA943DE}"/>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6" name="Forma libre: forma 5">
              <a:extLst>
                <a:ext uri="{FF2B5EF4-FFF2-40B4-BE49-F238E27FC236}">
                  <a16:creationId xmlns:a16="http://schemas.microsoft.com/office/drawing/2014/main" id="{7F70F2BD-EF9F-4D24-B9B6-FF8E3C698DE1}"/>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8" name="Forma libre: forma 7">
              <a:extLst>
                <a:ext uri="{FF2B5EF4-FFF2-40B4-BE49-F238E27FC236}">
                  <a16:creationId xmlns:a16="http://schemas.microsoft.com/office/drawing/2014/main" id="{9918C45C-9026-4441-916A-FD180637DFE9}"/>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9" name="Forma libre: forma 8">
              <a:extLst>
                <a:ext uri="{FF2B5EF4-FFF2-40B4-BE49-F238E27FC236}">
                  <a16:creationId xmlns:a16="http://schemas.microsoft.com/office/drawing/2014/main" id="{1BA3AEC7-7246-4323-82EC-21D9970FE8C9}"/>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0" name="Forma libre: forma 9">
              <a:extLst>
                <a:ext uri="{FF2B5EF4-FFF2-40B4-BE49-F238E27FC236}">
                  <a16:creationId xmlns:a16="http://schemas.microsoft.com/office/drawing/2014/main" id="{D5F66C78-F1A2-4D10-8D73-4B965C988DFC}"/>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1" name="Forma libre: forma 10">
              <a:extLst>
                <a:ext uri="{FF2B5EF4-FFF2-40B4-BE49-F238E27FC236}">
                  <a16:creationId xmlns:a16="http://schemas.microsoft.com/office/drawing/2014/main" id="{6F91D567-2035-4B51-9373-B3BAFD5740D5}"/>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3" name="Rectangle 9">
            <a:extLst>
              <a:ext uri="{FF2B5EF4-FFF2-40B4-BE49-F238E27FC236}">
                <a16:creationId xmlns:a16="http://schemas.microsoft.com/office/drawing/2014/main" id="{5A4F0AC0-0132-47CB-A8AE-A812E516D785}"/>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1183 </a:t>
            </a:r>
          </a:p>
        </p:txBody>
      </p:sp>
      <p:pic>
        <p:nvPicPr>
          <p:cNvPr id="14" name="Picture 6">
            <a:extLst>
              <a:ext uri="{FF2B5EF4-FFF2-40B4-BE49-F238E27FC236}">
                <a16:creationId xmlns:a16="http://schemas.microsoft.com/office/drawing/2014/main" id="{B970CB4B-9ABF-4B6E-8E67-C6F182DB0D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84976" y="8424100"/>
            <a:ext cx="717553" cy="657458"/>
          </a:xfrm>
          <a:prstGeom prst="rect">
            <a:avLst/>
          </a:prstGeom>
        </p:spPr>
      </p:pic>
      <p:sp>
        <p:nvSpPr>
          <p:cNvPr id="15" name="TextBox 9">
            <a:extLst>
              <a:ext uri="{FF2B5EF4-FFF2-40B4-BE49-F238E27FC236}">
                <a16:creationId xmlns:a16="http://schemas.microsoft.com/office/drawing/2014/main" id="{DAB286BF-1193-482D-8508-1EA53DD17667}"/>
              </a:ext>
            </a:extLst>
          </p:cNvPr>
          <p:cNvSpPr txBox="1"/>
          <p:nvPr/>
        </p:nvSpPr>
        <p:spPr>
          <a:xfrm>
            <a:off x="2524625" y="8397036"/>
            <a:ext cx="6547444"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Ha indicado que vive con sus padres. ¿Podría indicar cuál es su volumen de ingresos mensuales netos por todos los conceptos? </a:t>
            </a:r>
            <a:endParaRPr lang="en-US" i="1" spc="30">
              <a:solidFill>
                <a:schemeClr val="tx1">
                  <a:lumMod val="50000"/>
                  <a:lumOff val="50000"/>
                </a:schemeClr>
              </a:solidFill>
              <a:latin typeface="Aileron Regular" panose="020B0604020202020204" charset="0"/>
            </a:endParaRPr>
          </a:p>
        </p:txBody>
      </p:sp>
      <p:pic>
        <p:nvPicPr>
          <p:cNvPr id="20" name="Picture 6">
            <a:extLst>
              <a:ext uri="{FF2B5EF4-FFF2-40B4-BE49-F238E27FC236}">
                <a16:creationId xmlns:a16="http://schemas.microsoft.com/office/drawing/2014/main" id="{12194314-0D92-47D8-867B-17340AC0F4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9639" y="8424100"/>
            <a:ext cx="717553" cy="657458"/>
          </a:xfrm>
          <a:prstGeom prst="rect">
            <a:avLst/>
          </a:prstGeom>
        </p:spPr>
      </p:pic>
      <p:sp>
        <p:nvSpPr>
          <p:cNvPr id="21" name="TextBox 9">
            <a:extLst>
              <a:ext uri="{FF2B5EF4-FFF2-40B4-BE49-F238E27FC236}">
                <a16:creationId xmlns:a16="http://schemas.microsoft.com/office/drawing/2014/main" id="{131D0523-C1A9-41FA-ADBA-5F8165CB9B10}"/>
              </a:ext>
            </a:extLst>
          </p:cNvPr>
          <p:cNvSpPr txBox="1"/>
          <p:nvPr/>
        </p:nvSpPr>
        <p:spPr>
          <a:xfrm>
            <a:off x="10194667" y="8387088"/>
            <a:ext cx="6730625" cy="807913"/>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Aproximadamente, ¿cuál es el volumen de ingresos mensuales netos totales de su hogar entre todas las personas miembros del hogar y por todos los conceptos?</a:t>
            </a:r>
            <a:endParaRPr lang="en-US" i="1" spc="30">
              <a:solidFill>
                <a:schemeClr val="tx1">
                  <a:lumMod val="50000"/>
                  <a:lumOff val="50000"/>
                </a:schemeClr>
              </a:solidFill>
              <a:latin typeface="Aileron Regular" panose="020B0604020202020204" charset="0"/>
            </a:endParaRPr>
          </a:p>
        </p:txBody>
      </p:sp>
      <p:graphicFrame>
        <p:nvGraphicFramePr>
          <p:cNvPr id="16" name="Gráfico 15">
            <a:extLst>
              <a:ext uri="{FF2B5EF4-FFF2-40B4-BE49-F238E27FC236}">
                <a16:creationId xmlns:a16="http://schemas.microsoft.com/office/drawing/2014/main" id="{82CBD979-7330-4361-A529-00413D70802C}"/>
              </a:ext>
            </a:extLst>
          </p:cNvPr>
          <p:cNvGraphicFramePr/>
          <p:nvPr>
            <p:extLst>
              <p:ext uri="{D42A27DB-BD31-4B8C-83A1-F6EECF244321}">
                <p14:modId xmlns:p14="http://schemas.microsoft.com/office/powerpoint/2010/main" val="1448572543"/>
              </p:ext>
            </p:extLst>
          </p:nvPr>
        </p:nvGraphicFramePr>
        <p:xfrm>
          <a:off x="9357854" y="2738926"/>
          <a:ext cx="8444750" cy="5725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a:extLst>
              <a:ext uri="{FF2B5EF4-FFF2-40B4-BE49-F238E27FC236}">
                <a16:creationId xmlns:a16="http://schemas.microsoft.com/office/drawing/2014/main" id="{EFEDB2D4-7EEE-4021-8BD6-E9D48077C891}"/>
              </a:ext>
            </a:extLst>
          </p:cNvPr>
          <p:cNvGraphicFramePr/>
          <p:nvPr>
            <p:extLst>
              <p:ext uri="{D42A27DB-BD31-4B8C-83A1-F6EECF244321}">
                <p14:modId xmlns:p14="http://schemas.microsoft.com/office/powerpoint/2010/main" val="3237304752"/>
              </p:ext>
            </p:extLst>
          </p:nvPr>
        </p:nvGraphicFramePr>
        <p:xfrm>
          <a:off x="485396" y="2694444"/>
          <a:ext cx="8120866" cy="5725031"/>
        </p:xfrm>
        <a:graphic>
          <a:graphicData uri="http://schemas.openxmlformats.org/drawingml/2006/chart">
            <c:chart xmlns:c="http://schemas.openxmlformats.org/drawingml/2006/chart" xmlns:r="http://schemas.openxmlformats.org/officeDocument/2006/relationships" r:id="rId6"/>
          </a:graphicData>
        </a:graphic>
      </p:graphicFrame>
      <p:sp>
        <p:nvSpPr>
          <p:cNvPr id="18" name="CuadroTexto 17">
            <a:extLst>
              <a:ext uri="{FF2B5EF4-FFF2-40B4-BE49-F238E27FC236}">
                <a16:creationId xmlns:a16="http://schemas.microsoft.com/office/drawing/2014/main" id="{350DE5BA-0049-457A-B7EE-15FB15FCA696}"/>
              </a:ext>
            </a:extLst>
          </p:cNvPr>
          <p:cNvSpPr txBox="1"/>
          <p:nvPr/>
        </p:nvSpPr>
        <p:spPr>
          <a:xfrm>
            <a:off x="2168106" y="1772708"/>
            <a:ext cx="6866332" cy="461665"/>
          </a:xfrm>
          <a:prstGeom prst="rect">
            <a:avLst/>
          </a:prstGeom>
          <a:noFill/>
          <a:ln>
            <a:solidFill>
              <a:schemeClr val="accent6"/>
            </a:solidFill>
          </a:ln>
        </p:spPr>
        <p:txBody>
          <a:bodyPr wrap="square" rtlCol="0">
            <a:spAutoFit/>
          </a:bodyPr>
          <a:lstStyle/>
          <a:p>
            <a:pPr algn="ctr"/>
            <a:r>
              <a:rPr lang="es-ES" sz="2400" b="1">
                <a:solidFill>
                  <a:schemeClr val="accent6">
                    <a:lumMod val="75000"/>
                  </a:schemeClr>
                </a:solidFill>
              </a:rPr>
              <a:t>Vivo con mis padres</a:t>
            </a:r>
            <a:endParaRPr lang="it-IT" sz="2400" b="1">
              <a:solidFill>
                <a:schemeClr val="accent6">
                  <a:lumMod val="75000"/>
                </a:schemeClr>
              </a:solidFill>
            </a:endParaRPr>
          </a:p>
        </p:txBody>
      </p:sp>
      <p:sp>
        <p:nvSpPr>
          <p:cNvPr id="19" name="CuadroTexto 18">
            <a:extLst>
              <a:ext uri="{FF2B5EF4-FFF2-40B4-BE49-F238E27FC236}">
                <a16:creationId xmlns:a16="http://schemas.microsoft.com/office/drawing/2014/main" id="{B0FD5AA8-51DD-477C-AEFE-B3C214B7A9E2}"/>
              </a:ext>
            </a:extLst>
          </p:cNvPr>
          <p:cNvSpPr txBox="1"/>
          <p:nvPr/>
        </p:nvSpPr>
        <p:spPr>
          <a:xfrm>
            <a:off x="10641565" y="1772708"/>
            <a:ext cx="6866332" cy="461665"/>
          </a:xfrm>
          <a:prstGeom prst="rect">
            <a:avLst/>
          </a:prstGeom>
          <a:noFill/>
          <a:ln>
            <a:solidFill>
              <a:schemeClr val="accent1"/>
            </a:solidFill>
          </a:ln>
        </p:spPr>
        <p:txBody>
          <a:bodyPr wrap="square" rtlCol="0">
            <a:spAutoFit/>
          </a:bodyPr>
          <a:lstStyle/>
          <a:p>
            <a:pPr algn="ctr"/>
            <a:r>
              <a:rPr lang="es-ES" sz="2400" b="1">
                <a:solidFill>
                  <a:schemeClr val="tx2"/>
                </a:solidFill>
              </a:rPr>
              <a:t>No vivo con mis padres </a:t>
            </a:r>
            <a:endParaRPr lang="it-IT" sz="2400" b="1">
              <a:solidFill>
                <a:schemeClr val="tx2"/>
              </a:solidFill>
            </a:endParaRPr>
          </a:p>
        </p:txBody>
      </p:sp>
      <p:sp>
        <p:nvSpPr>
          <p:cNvPr id="22" name="Flecha: hacia abajo 21">
            <a:extLst>
              <a:ext uri="{FF2B5EF4-FFF2-40B4-BE49-F238E27FC236}">
                <a16:creationId xmlns:a16="http://schemas.microsoft.com/office/drawing/2014/main" id="{B670A383-92F9-4282-AA97-7D68D02787F1}"/>
              </a:ext>
            </a:extLst>
          </p:cNvPr>
          <p:cNvSpPr/>
          <p:nvPr/>
        </p:nvSpPr>
        <p:spPr>
          <a:xfrm>
            <a:off x="5365744" y="2361146"/>
            <a:ext cx="471055" cy="434790"/>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lecha: hacia abajo 22">
            <a:extLst>
              <a:ext uri="{FF2B5EF4-FFF2-40B4-BE49-F238E27FC236}">
                <a16:creationId xmlns:a16="http://schemas.microsoft.com/office/drawing/2014/main" id="{725A9021-F676-4487-915C-10FCD4ADD656}"/>
              </a:ext>
            </a:extLst>
          </p:cNvPr>
          <p:cNvSpPr/>
          <p:nvPr/>
        </p:nvSpPr>
        <p:spPr>
          <a:xfrm>
            <a:off x="14074731" y="2361146"/>
            <a:ext cx="471055" cy="4347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4" name="Gráfico 9" descr="Usuarios contorno">
            <a:extLst>
              <a:ext uri="{FF2B5EF4-FFF2-40B4-BE49-F238E27FC236}">
                <a16:creationId xmlns:a16="http://schemas.microsoft.com/office/drawing/2014/main" id="{A7D8B5CC-D319-4364-9840-DE1DD64E2181}"/>
              </a:ext>
            </a:extLst>
          </p:cNvPr>
          <p:cNvGrpSpPr/>
          <p:nvPr/>
        </p:nvGrpSpPr>
        <p:grpSpPr>
          <a:xfrm>
            <a:off x="845435" y="8671130"/>
            <a:ext cx="630019" cy="382505"/>
            <a:chOff x="277162" y="5951655"/>
            <a:chExt cx="630019" cy="382505"/>
          </a:xfrm>
          <a:solidFill>
            <a:schemeClr val="accent1"/>
          </a:solidFill>
        </p:grpSpPr>
        <p:sp>
          <p:nvSpPr>
            <p:cNvPr id="25" name="Forma libre: forma 24">
              <a:extLst>
                <a:ext uri="{FF2B5EF4-FFF2-40B4-BE49-F238E27FC236}">
                  <a16:creationId xmlns:a16="http://schemas.microsoft.com/office/drawing/2014/main" id="{D3CC5CDD-D732-4BBC-826E-E2FFE5BF7AA7}"/>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54B19D63-E258-4C74-B786-7F887ABCD827}"/>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AE849507-3150-4CB4-BD07-978C1DE12779}"/>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795AA68C-00C7-454A-831B-E5F2C4D73933}"/>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1D464DCD-056B-4A60-AE66-C88C894E20F0}"/>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7D4474E9-764C-4134-99C2-334965D4FB3A}"/>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1" name="Rectangle 9">
            <a:extLst>
              <a:ext uri="{FF2B5EF4-FFF2-40B4-BE49-F238E27FC236}">
                <a16:creationId xmlns:a16="http://schemas.microsoft.com/office/drawing/2014/main" id="{B70A5A0E-DADB-4CC9-BCCC-FC4D34317D86}"/>
              </a:ext>
            </a:extLst>
          </p:cNvPr>
          <p:cNvSpPr>
            <a:spLocks noChangeArrowheads="1"/>
          </p:cNvSpPr>
          <p:nvPr/>
        </p:nvSpPr>
        <p:spPr bwMode="white">
          <a:xfrm>
            <a:off x="75609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325 </a:t>
            </a:r>
          </a:p>
        </p:txBody>
      </p:sp>
    </p:spTree>
    <p:extLst>
      <p:ext uri="{BB962C8B-B14F-4D97-AF65-F5344CB8AC3E}">
        <p14:creationId xmlns:p14="http://schemas.microsoft.com/office/powerpoint/2010/main" val="375471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03245" y="691241"/>
            <a:ext cx="7483066" cy="1143000"/>
          </a:xfrm>
        </p:spPr>
        <p:txBody>
          <a:bodyPr/>
          <a:lstStyle/>
          <a:p>
            <a:pPr algn="l"/>
            <a:r>
              <a:rPr lang="es-ES">
                <a:solidFill>
                  <a:schemeClr val="accent1">
                    <a:lumMod val="75000"/>
                  </a:schemeClr>
                </a:solidFill>
                <a:latin typeface="Kollektif Bold"/>
                <a:ea typeface="+mn-ea"/>
                <a:cs typeface="+mn-cs"/>
              </a:rPr>
              <a:t>Ficha</a:t>
            </a:r>
            <a:r>
              <a:rPr lang="es-ES">
                <a:solidFill>
                  <a:schemeClr val="accent1">
                    <a:lumMod val="75000"/>
                  </a:schemeClr>
                </a:solidFill>
              </a:rPr>
              <a:t> </a:t>
            </a:r>
            <a:r>
              <a:rPr lang="es-ES">
                <a:solidFill>
                  <a:schemeClr val="accent1">
                    <a:lumMod val="75000"/>
                  </a:schemeClr>
                </a:solidFill>
                <a:latin typeface="Kollektif Bold"/>
                <a:ea typeface="+mn-ea"/>
                <a:cs typeface="+mn-cs"/>
              </a:rPr>
              <a:t>técnica</a:t>
            </a:r>
          </a:p>
        </p:txBody>
      </p:sp>
      <p:pic>
        <p:nvPicPr>
          <p:cNvPr id="12" name="Picture 4" descr="C:\Users\susana suarez\Desktop\plantillas PPT\iconos ficha técnica\03-01.png">
            <a:extLst>
              <a:ext uri="{FF2B5EF4-FFF2-40B4-BE49-F238E27FC236}">
                <a16:creationId xmlns:a16="http://schemas.microsoft.com/office/drawing/2014/main" id="{12E5EE7B-6845-4A95-88C7-C501FC2087F4}"/>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635" y="6120893"/>
            <a:ext cx="625289" cy="5972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susana suarez\Desktop\plantillas PPT\iconos ficha técnica\07-01.png">
            <a:extLst>
              <a:ext uri="{FF2B5EF4-FFF2-40B4-BE49-F238E27FC236}">
                <a16:creationId xmlns:a16="http://schemas.microsoft.com/office/drawing/2014/main" id="{0F324C4E-F1AB-4C54-AACC-F8431120AE9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910" y="4103641"/>
            <a:ext cx="625288" cy="597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susana suarez\Desktop\plantillas PPT\iconos ficha técnica\08-01.png">
            <a:extLst>
              <a:ext uri="{FF2B5EF4-FFF2-40B4-BE49-F238E27FC236}">
                <a16:creationId xmlns:a16="http://schemas.microsoft.com/office/drawing/2014/main" id="{503B9630-FF63-4700-BA56-B5852F129BF0}"/>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2188" t="7485" r="13684" b="12570"/>
          <a:stretch/>
        </p:blipFill>
        <p:spPr bwMode="auto">
          <a:xfrm>
            <a:off x="1020353" y="8015253"/>
            <a:ext cx="588845" cy="6065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Juan.Benito\Downloads\noun_360279_cc.png">
            <a:extLst>
              <a:ext uri="{FF2B5EF4-FFF2-40B4-BE49-F238E27FC236}">
                <a16:creationId xmlns:a16="http://schemas.microsoft.com/office/drawing/2014/main" id="{38C3C2DC-998F-4F2C-A118-413BCD17E0D4}"/>
              </a:ext>
            </a:extLst>
          </p:cNvPr>
          <p:cNvPicPr>
            <a:picLocks noChangeAspect="1" noChangeArrowheads="1"/>
          </p:cNvPicPr>
          <p:nvPr/>
        </p:nvPicPr>
        <p:blipFill rotWithShape="1">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7115" t="12298" r="7774" b="24915"/>
          <a:stretch/>
        </p:blipFill>
        <p:spPr bwMode="auto">
          <a:xfrm>
            <a:off x="1021517" y="2583059"/>
            <a:ext cx="634266" cy="4469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Users\susana suarez\Desktop\plantillas PPT\iconos ficha técnica\05-01.png">
            <a:extLst>
              <a:ext uri="{FF2B5EF4-FFF2-40B4-BE49-F238E27FC236}">
                <a16:creationId xmlns:a16="http://schemas.microsoft.com/office/drawing/2014/main" id="{11B1CA4D-2042-4F93-BBDA-0492DC0D074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014" y="3362335"/>
            <a:ext cx="688678" cy="6577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uan.Benito\AppData\Local\Microsoft\Windows\Temporary Internet Files\Content.Outlook\I3JMD93C\universo.png">
            <a:extLst>
              <a:ext uri="{FF2B5EF4-FFF2-40B4-BE49-F238E27FC236}">
                <a16:creationId xmlns:a16="http://schemas.microsoft.com/office/drawing/2014/main" id="{1E596E9F-14AF-4A75-9BB3-DA50266E1E6D}"/>
              </a:ext>
            </a:extLst>
          </p:cNvPr>
          <p:cNvPicPr>
            <a:picLocks noChangeAspect="1" noChangeArrowheads="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0635" y="1690689"/>
            <a:ext cx="582772" cy="4802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susana suarez\Desktop\plantillas PPT\iconos ficha técnica\02-01.png">
            <a:extLst>
              <a:ext uri="{FF2B5EF4-FFF2-40B4-BE49-F238E27FC236}">
                <a16:creationId xmlns:a16="http://schemas.microsoft.com/office/drawing/2014/main" id="{E76E5ED8-BE86-4EE1-ABC7-2B8C91D64BCA}"/>
              </a:ext>
            </a:extLst>
          </p:cNvPr>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284" y="5205122"/>
            <a:ext cx="560894" cy="53572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a:extLst>
              <a:ext uri="{FF2B5EF4-FFF2-40B4-BE49-F238E27FC236}">
                <a16:creationId xmlns:a16="http://schemas.microsoft.com/office/drawing/2014/main" id="{33E56952-3874-42E9-B7AA-C79962C64143}"/>
              </a:ext>
            </a:extLst>
          </p:cNvPr>
          <p:cNvPicPr>
            <a:picLocks noChangeAspect="1" noChangeArrowheads="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7708" y="8936910"/>
            <a:ext cx="587933" cy="561551"/>
          </a:xfrm>
          <a:prstGeom prst="rect">
            <a:avLst/>
          </a:prstGeom>
          <a:noFill/>
          <a:extLst>
            <a:ext uri="{909E8E84-426E-40DD-AFC4-6F175D3DCCD1}">
              <a14:hiddenFill xmlns:a14="http://schemas.microsoft.com/office/drawing/2010/main">
                <a:solidFill>
                  <a:srgbClr val="FFFFFF"/>
                </a:solidFill>
              </a14:hiddenFill>
            </a:ext>
          </a:extLst>
        </p:spPr>
      </p:pic>
      <p:sp>
        <p:nvSpPr>
          <p:cNvPr id="16" name="4 Marcador de contenido">
            <a:extLst>
              <a:ext uri="{FF2B5EF4-FFF2-40B4-BE49-F238E27FC236}">
                <a16:creationId xmlns:a16="http://schemas.microsoft.com/office/drawing/2014/main" id="{9A714293-4615-4889-A763-5D9D7F20762B}"/>
              </a:ext>
            </a:extLst>
          </p:cNvPr>
          <p:cNvSpPr txBox="1">
            <a:spLocks/>
          </p:cNvSpPr>
          <p:nvPr/>
        </p:nvSpPr>
        <p:spPr>
          <a:xfrm>
            <a:off x="1685924" y="1676496"/>
            <a:ext cx="16330613" cy="7755969"/>
          </a:xfrm>
          <a:prstGeom prst="rect">
            <a:avLst/>
          </a:prstGeom>
          <a:ln>
            <a:noFill/>
            <a:prstDash val="solid"/>
          </a:ln>
        </p:spPr>
        <p:txBody>
          <a:bodyPr vert="horz"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rPr>
              <a:t>Universo</a:t>
            </a: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población de 18 a 45 años (ambos incluidos) residentes en la ciudad de Madrid.</a:t>
            </a:r>
          </a:p>
          <a:p>
            <a:pPr marL="0" marR="0" lvl="0" indent="0" algn="l" defTabSz="457200" rtl="0" eaLnBrk="1" fontAlgn="auto" latinLnBrk="0" hangingPunct="1">
              <a:lnSpc>
                <a:spcPct val="100000"/>
              </a:lnSpc>
              <a:spcBef>
                <a:spcPts val="600"/>
              </a:spcBef>
              <a:spcAft>
                <a:spcPts val="0"/>
              </a:spcAft>
              <a:buClrTx/>
              <a:buSzTx/>
              <a:buFont typeface="Arial" pitchFamily="34" charset="0"/>
              <a:buNone/>
              <a:tabLst/>
              <a:defRPr/>
            </a:pPr>
            <a:endPar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rPr>
              <a:t>Ámbito geográfico: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rPr>
              <a:t>municipio de Madrid.</a:t>
            </a:r>
            <a:endPar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rPr>
              <a:t>Cuotas: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sym typeface="Verdana" pitchFamily="34" charset="0"/>
              </a:rPr>
              <a:t>por sexo y edad de la población según las últimas cifras del Padrón Municipal (INE).</a:t>
            </a:r>
            <a:endPar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Procedimiento de recogida de la información: </a:t>
            </a:r>
            <a:r>
              <a:rPr lang="es-ES" sz="2200" dirty="0">
                <a:solidFill>
                  <a:schemeClr val="accent1">
                    <a:lumMod val="75000"/>
                  </a:schemeClr>
                </a:solidFill>
                <a:latin typeface="Calibri Light" panose="020F0302020204030204" pitchFamily="34" charset="0"/>
                <a:cs typeface="Calibri Light" panose="020F0302020204030204" pitchFamily="34" charset="0"/>
              </a:rPr>
              <a:t>entrevistas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online asistidas por ordenador (CAWI). Se han utilizado dos </a:t>
            </a:r>
            <a:r>
              <a:rPr kumimoji="0" lang="es-ES" sz="2200" b="0" i="0" u="none" strike="noStrike" kern="1200" cap="none" spc="0" normalizeH="0" baseline="0" noProof="0" dirty="0" err="1">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partners</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 habituales (</a:t>
            </a:r>
            <a:r>
              <a:rPr kumimoji="0" lang="es-ES" sz="2200" b="0" i="0" u="none" strike="noStrike" kern="1200" cap="none" spc="0" normalizeH="0" baseline="0" noProof="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panel online) de GAD3,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con el fin de cumplir con la distribución requerida en el pliego de condiciones técnicas.</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Tamaño de la muestra:</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 1.508 entrevistas.</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a:ea typeface="+mn-ea"/>
                <a:cs typeface="Calibri Light"/>
              </a:rPr>
              <a:t>Error muestral: </a:t>
            </a:r>
            <a:r>
              <a:rPr kumimoji="0" lang="es-ES" sz="2200" b="0" i="0" u="none" strike="noStrike" kern="1200" cap="none" spc="0" normalizeH="0" baseline="0" noProof="0" dirty="0">
                <a:ln>
                  <a:noFill/>
                </a:ln>
                <a:solidFill>
                  <a:schemeClr val="accent1">
                    <a:lumMod val="75000"/>
                  </a:schemeClr>
                </a:solidFill>
                <a:effectLst/>
                <a:uLnTx/>
                <a:uFillTx/>
                <a:latin typeface="Calibri Light"/>
                <a:ea typeface="+mn-ea"/>
                <a:cs typeface="Calibri Light"/>
              </a:rPr>
              <a:t>±2,6% para un grado de confianza del 95,5% (dos sigmas) y en la hipótesis más desfavorable de P=Q=0,5 en el supuesto de muestreo aleatorio simple.</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Cuestionario: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elaborado por GAD3, validado por la DGIES del Ayuntamiento de Madrid.</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Duración de la entrevista: </a:t>
            </a:r>
            <a:r>
              <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aproximadamente 10 minutos.</a:t>
            </a: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kumimoji="0" lang="es-ES" sz="2200" b="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1" fontAlgn="auto" latinLnBrk="0" hangingPunct="1">
              <a:lnSpc>
                <a:spcPct val="100000"/>
              </a:lnSpc>
              <a:spcBef>
                <a:spcPts val="600"/>
              </a:spcBef>
              <a:spcAft>
                <a:spcPts val="0"/>
              </a:spcAft>
              <a:buClrTx/>
              <a:buSzTx/>
              <a:buFont typeface="Arial" pitchFamily="34" charset="0"/>
              <a:buNone/>
              <a:tabLst/>
              <a:defRPr/>
            </a:pPr>
            <a:r>
              <a:rPr kumimoji="0" lang="es-ES" sz="2200" b="1"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Fechas del trabajo de campo</a:t>
            </a:r>
            <a:r>
              <a:rPr kumimoji="0" lang="es-ES" sz="220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  del 8 de </a:t>
            </a:r>
            <a:r>
              <a:rPr lang="es-ES" sz="2200" dirty="0">
                <a:solidFill>
                  <a:schemeClr val="accent1">
                    <a:lumMod val="75000"/>
                  </a:schemeClr>
                </a:solidFill>
                <a:latin typeface="Calibri Light" panose="020F0302020204030204" pitchFamily="34" charset="0"/>
                <a:cs typeface="Calibri Light" panose="020F0302020204030204" pitchFamily="34" charset="0"/>
              </a:rPr>
              <a:t>marzo al 5 de abril de 2022</a:t>
            </a:r>
            <a:r>
              <a:rPr kumimoji="0" lang="es-ES" sz="2200" i="0" u="none" strike="noStrike" kern="1200" cap="none" spc="0" normalizeH="0" baseline="0" noProof="0" dirty="0">
                <a:ln>
                  <a:noFill/>
                </a:ln>
                <a:solidFill>
                  <a:schemeClr val="accent1">
                    <a:lumMod val="75000"/>
                  </a:schemeClr>
                </a:solidFill>
                <a:effectLst/>
                <a:uLnTx/>
                <a:uFillTx/>
                <a:latin typeface="Calibri Light" panose="020F0302020204030204" pitchFamily="34" charset="0"/>
                <a:ea typeface="+mn-ea"/>
                <a:cs typeface="Calibri Light" panose="020F0302020204030204" pitchFamily="34" charset="0"/>
              </a:rPr>
              <a:t>.</a:t>
            </a:r>
          </a:p>
        </p:txBody>
      </p:sp>
      <p:pic>
        <p:nvPicPr>
          <p:cNvPr id="18" name="Picture 2">
            <a:extLst>
              <a:ext uri="{FF2B5EF4-FFF2-40B4-BE49-F238E27FC236}">
                <a16:creationId xmlns:a16="http://schemas.microsoft.com/office/drawing/2014/main" id="{88F5A647-A950-4A23-9393-353A0AD67147}"/>
              </a:ext>
            </a:extLst>
          </p:cNvPr>
          <p:cNvPicPr>
            <a:picLocks noChangeAspect="1" noChangeArrowheads="1"/>
          </p:cNvPicPr>
          <p:nvPr/>
        </p:nvPicPr>
        <p:blipFill>
          <a:blip r:embed="rId12" cstate="print">
            <a:alphaModFix/>
            <a:duotone>
              <a:schemeClr val="accent1">
                <a:shade val="45000"/>
                <a:satMod val="135000"/>
              </a:schemeClr>
              <a:prstClr val="white"/>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5949" y="7298824"/>
            <a:ext cx="424680" cy="42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90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alphaModFix amt="8999"/>
          </a:blip>
          <a:srcRect t="7812" b="7812"/>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2426BBF-EC3B-4F15-8806-2A604E6C872E}"/>
              </a:ext>
            </a:extLst>
          </p:cNvPr>
          <p:cNvPicPr>
            <a:picLocks noChangeAspect="1"/>
          </p:cNvPicPr>
          <p:nvPr/>
        </p:nvPicPr>
        <p:blipFill>
          <a:blip r:embed="rId3">
            <a:alphaModFix amt="9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64294" y="64296"/>
            <a:ext cx="6429376" cy="6300787"/>
          </a:xfrm>
          <a:prstGeom prst="rect">
            <a:avLst/>
          </a:prstGeom>
        </p:spPr>
      </p:pic>
      <p:pic>
        <p:nvPicPr>
          <p:cNvPr id="10" name="Imagen 9" descr="Imagen que contiene Icono&#10;&#10;Descripción generada automáticamente">
            <a:extLst>
              <a:ext uri="{FF2B5EF4-FFF2-40B4-BE49-F238E27FC236}">
                <a16:creationId xmlns:a16="http://schemas.microsoft.com/office/drawing/2014/main" id="{CA25BC3C-8F4A-4855-B617-014FD35D18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9750" y="1848758"/>
            <a:ext cx="7048500" cy="7048500"/>
          </a:xfrm>
          <a:prstGeom prst="rect">
            <a:avLst/>
          </a:prstGeom>
        </p:spPr>
      </p:pic>
      <p:pic>
        <p:nvPicPr>
          <p:cNvPr id="3" name="Picture 7">
            <a:extLst>
              <a:ext uri="{FF2B5EF4-FFF2-40B4-BE49-F238E27FC236}">
                <a16:creationId xmlns:a16="http://schemas.microsoft.com/office/drawing/2014/main" id="{B93D9D19-4CEC-46C9-9A43-AB77CFB52094}"/>
              </a:ext>
            </a:extLst>
          </p:cNvPr>
          <p:cNvPicPr>
            <a:picLocks noChangeAspect="1"/>
          </p:cNvPicPr>
          <p:nvPr/>
        </p:nvPicPr>
        <p:blipFill>
          <a:blip r:embed="rId3">
            <a:alphaModFix amt="91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87213" y="0"/>
            <a:ext cx="6300787" cy="6511933"/>
          </a:xfrm>
          <a:prstGeom prst="rect">
            <a:avLst/>
          </a:prstGeom>
        </p:spPr>
      </p:pic>
      <p:pic>
        <p:nvPicPr>
          <p:cNvPr id="5" name="Imagen 4">
            <a:extLst>
              <a:ext uri="{FF2B5EF4-FFF2-40B4-BE49-F238E27FC236}">
                <a16:creationId xmlns:a16="http://schemas.microsoft.com/office/drawing/2014/main" id="{708C263B-7B15-45D3-8D83-8DCD479DDB01}"/>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31" t="23581" r="5418" b="21381"/>
          <a:stretch/>
        </p:blipFill>
        <p:spPr>
          <a:xfrm>
            <a:off x="6199715" y="9090212"/>
            <a:ext cx="5888569" cy="8787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25358" y="3923292"/>
            <a:ext cx="6124081" cy="2346796"/>
          </a:xfrm>
          <a:prstGeom prst="rect">
            <a:avLst/>
          </a:prstGeom>
        </p:spPr>
        <p:txBody>
          <a:bodyPr wrap="square" lIns="0" tIns="0" rIns="0" bIns="0" rtlCol="0" anchor="t">
            <a:spAutoFit/>
          </a:bodyPr>
          <a:lstStyle/>
          <a:p>
            <a:pPr algn="ctr">
              <a:lnSpc>
                <a:spcPts val="6089"/>
              </a:lnSpc>
            </a:pPr>
            <a:r>
              <a:rPr lang="es-ES" sz="5799">
                <a:solidFill>
                  <a:schemeClr val="accent1"/>
                </a:solidFill>
                <a:latin typeface="Kollektif Bold"/>
              </a:rPr>
              <a:t>CUESTIONES RELATIVAS A LA VIVIENDA</a:t>
            </a:r>
          </a:p>
        </p:txBody>
      </p:sp>
      <p:sp>
        <p:nvSpPr>
          <p:cNvPr id="10" name="TextBox 10"/>
          <p:cNvSpPr txBox="1"/>
          <p:nvPr/>
        </p:nvSpPr>
        <p:spPr>
          <a:xfrm>
            <a:off x="15359450" y="8752061"/>
            <a:ext cx="1824120" cy="328295"/>
          </a:xfrm>
          <a:prstGeom prst="rect">
            <a:avLst/>
          </a:prstGeom>
        </p:spPr>
        <p:txBody>
          <a:bodyPr lIns="0" tIns="0" rIns="0" bIns="0" rtlCol="0" anchor="t">
            <a:spAutoFit/>
          </a:bodyPr>
          <a:lstStyle/>
          <a:p>
            <a:pPr marL="0" lvl="0" indent="0" algn="r">
              <a:lnSpc>
                <a:spcPts val="2800"/>
              </a:lnSpc>
              <a:spcBef>
                <a:spcPct val="0"/>
              </a:spcBef>
            </a:pPr>
            <a:r>
              <a:rPr lang="en-US" sz="2000" spc="40">
                <a:solidFill>
                  <a:schemeClr val="tx2">
                    <a:lumMod val="60000"/>
                    <a:lumOff val="40000"/>
                  </a:schemeClr>
                </a:solidFill>
                <a:latin typeface="Aileron Heavy"/>
              </a:rPr>
              <a:t>02</a:t>
            </a:r>
          </a:p>
        </p:txBody>
      </p:sp>
      <p:pic>
        <p:nvPicPr>
          <p:cNvPr id="4" name="Imagen 3" descr="Vista de un edificio&#10;&#10;Descripción generada automáticamente">
            <a:extLst>
              <a:ext uri="{FF2B5EF4-FFF2-40B4-BE49-F238E27FC236}">
                <a16:creationId xmlns:a16="http://schemas.microsoft.com/office/drawing/2014/main" id="{DFC8E5BA-7686-4A23-8358-0809698241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97635" y="1141215"/>
            <a:ext cx="10482942" cy="6944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7654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173199" y="828256"/>
            <a:ext cx="7483066"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Características del hogar</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31084" y="8657203"/>
            <a:ext cx="717553" cy="657458"/>
          </a:xfrm>
          <a:prstGeom prst="rect">
            <a:avLst/>
          </a:prstGeom>
        </p:spPr>
      </p:pic>
      <p:sp>
        <p:nvSpPr>
          <p:cNvPr id="5" name="TextBox 9">
            <a:extLst>
              <a:ext uri="{FF2B5EF4-FFF2-40B4-BE49-F238E27FC236}">
                <a16:creationId xmlns:a16="http://schemas.microsoft.com/office/drawing/2014/main" id="{7FE9DDB0-CCCD-4E66-B17D-E1F1285EEC87}"/>
              </a:ext>
            </a:extLst>
          </p:cNvPr>
          <p:cNvSpPr txBox="1"/>
          <p:nvPr/>
        </p:nvSpPr>
        <p:spPr>
          <a:xfrm>
            <a:off x="2807979" y="8851280"/>
            <a:ext cx="4300631"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Indique con quién vive en la actualidad</a:t>
            </a:r>
            <a:endParaRPr lang="en-US" i="1" spc="30">
              <a:solidFill>
                <a:schemeClr val="tx1">
                  <a:lumMod val="50000"/>
                  <a:lumOff val="50000"/>
                </a:schemeClr>
              </a:solidFill>
              <a:latin typeface="Aileron Regular" panose="020B0604020202020204" charset="0"/>
            </a:endParaRPr>
          </a:p>
        </p:txBody>
      </p:sp>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1183 </a:t>
            </a:r>
          </a:p>
        </p:txBody>
      </p:sp>
      <p:graphicFrame>
        <p:nvGraphicFramePr>
          <p:cNvPr id="20" name="Gráfico 19">
            <a:extLst>
              <a:ext uri="{FF2B5EF4-FFF2-40B4-BE49-F238E27FC236}">
                <a16:creationId xmlns:a16="http://schemas.microsoft.com/office/drawing/2014/main" id="{8E891932-86AD-4204-A987-BF525C1E8818}"/>
              </a:ext>
            </a:extLst>
          </p:cNvPr>
          <p:cNvGraphicFramePr/>
          <p:nvPr>
            <p:extLst>
              <p:ext uri="{D42A27DB-BD31-4B8C-83A1-F6EECF244321}">
                <p14:modId xmlns:p14="http://schemas.microsoft.com/office/powerpoint/2010/main" val="123775746"/>
              </p:ext>
            </p:extLst>
          </p:nvPr>
        </p:nvGraphicFramePr>
        <p:xfrm>
          <a:off x="173199" y="2880183"/>
          <a:ext cx="9561268" cy="5865358"/>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6">
            <a:extLst>
              <a:ext uri="{FF2B5EF4-FFF2-40B4-BE49-F238E27FC236}">
                <a16:creationId xmlns:a16="http://schemas.microsoft.com/office/drawing/2014/main" id="{C503CFD1-9D43-479C-8D77-998BF8C95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0575" y="8670405"/>
            <a:ext cx="717553" cy="657458"/>
          </a:xfrm>
          <a:prstGeom prst="rect">
            <a:avLst/>
          </a:prstGeom>
        </p:spPr>
      </p:pic>
      <p:sp>
        <p:nvSpPr>
          <p:cNvPr id="22" name="TextBox 9">
            <a:extLst>
              <a:ext uri="{FF2B5EF4-FFF2-40B4-BE49-F238E27FC236}">
                <a16:creationId xmlns:a16="http://schemas.microsoft.com/office/drawing/2014/main" id="{2CE50AF6-A3D1-4D0A-866E-368E41800E8D}"/>
              </a:ext>
            </a:extLst>
          </p:cNvPr>
          <p:cNvSpPr txBox="1"/>
          <p:nvPr/>
        </p:nvSpPr>
        <p:spPr>
          <a:xfrm>
            <a:off x="10721579" y="8830974"/>
            <a:ext cx="5895705"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El régimen de tenencia de la vivienda donde reside es…</a:t>
            </a:r>
            <a:endParaRPr lang="en-US" i="1" spc="30">
              <a:solidFill>
                <a:schemeClr val="tx1">
                  <a:lumMod val="50000"/>
                  <a:lumOff val="50000"/>
                </a:schemeClr>
              </a:solidFill>
              <a:latin typeface="Aileron Regular" panose="020B0604020202020204" charset="0"/>
            </a:endParaRPr>
          </a:p>
        </p:txBody>
      </p:sp>
      <p:sp>
        <p:nvSpPr>
          <p:cNvPr id="2" name="Cerrar llave 1">
            <a:extLst>
              <a:ext uri="{FF2B5EF4-FFF2-40B4-BE49-F238E27FC236}">
                <a16:creationId xmlns:a16="http://schemas.microsoft.com/office/drawing/2014/main" id="{8B03D9D7-175E-45CB-AD11-AB5C3BE52259}"/>
              </a:ext>
            </a:extLst>
          </p:cNvPr>
          <p:cNvSpPr/>
          <p:nvPr/>
        </p:nvSpPr>
        <p:spPr>
          <a:xfrm>
            <a:off x="9291122" y="3731653"/>
            <a:ext cx="886690" cy="466288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3" name="Gráfico 22">
            <a:extLst>
              <a:ext uri="{FF2B5EF4-FFF2-40B4-BE49-F238E27FC236}">
                <a16:creationId xmlns:a16="http://schemas.microsoft.com/office/drawing/2014/main" id="{B7EF3096-7962-461D-9A67-C7E8E5017AFC}"/>
              </a:ext>
            </a:extLst>
          </p:cNvPr>
          <p:cNvGraphicFramePr/>
          <p:nvPr>
            <p:extLst>
              <p:ext uri="{D42A27DB-BD31-4B8C-83A1-F6EECF244321}">
                <p14:modId xmlns:p14="http://schemas.microsoft.com/office/powerpoint/2010/main" val="715419507"/>
              </p:ext>
            </p:extLst>
          </p:nvPr>
        </p:nvGraphicFramePr>
        <p:xfrm>
          <a:off x="10068510" y="2667514"/>
          <a:ext cx="7436225" cy="6010740"/>
        </p:xfrm>
        <a:graphic>
          <a:graphicData uri="http://schemas.openxmlformats.org/drawingml/2006/chart">
            <c:chart xmlns:c="http://schemas.openxmlformats.org/drawingml/2006/chart" xmlns:r="http://schemas.openxmlformats.org/officeDocument/2006/relationships" r:id="rId5"/>
          </a:graphicData>
        </a:graphic>
      </p:graphicFrame>
      <p:grpSp>
        <p:nvGrpSpPr>
          <p:cNvPr id="24" name="Gráfico 9" descr="Usuarios contorno">
            <a:extLst>
              <a:ext uri="{FF2B5EF4-FFF2-40B4-BE49-F238E27FC236}">
                <a16:creationId xmlns:a16="http://schemas.microsoft.com/office/drawing/2014/main" id="{F8EF8289-0507-47E5-AC4B-B5C51264B736}"/>
              </a:ext>
            </a:extLst>
          </p:cNvPr>
          <p:cNvGrpSpPr/>
          <p:nvPr/>
        </p:nvGrpSpPr>
        <p:grpSpPr>
          <a:xfrm>
            <a:off x="760501" y="8671130"/>
            <a:ext cx="630019" cy="382505"/>
            <a:chOff x="277162" y="5951655"/>
            <a:chExt cx="630019" cy="382505"/>
          </a:xfrm>
          <a:solidFill>
            <a:schemeClr val="accent1"/>
          </a:solidFill>
        </p:grpSpPr>
        <p:sp>
          <p:nvSpPr>
            <p:cNvPr id="25" name="Forma libre: forma 24">
              <a:extLst>
                <a:ext uri="{FF2B5EF4-FFF2-40B4-BE49-F238E27FC236}">
                  <a16:creationId xmlns:a16="http://schemas.microsoft.com/office/drawing/2014/main" id="{12C93457-8379-4429-8258-BE5A90D886BC}"/>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DD83EB69-6F5A-43A9-A030-9E83BEBA552D}"/>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A4258FF8-52A3-4E4E-AF52-F8A9F5C79C6F}"/>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0A6A46A6-38B3-424F-BFA3-C781A36883D7}"/>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3046FAC8-3CEB-44E2-AC65-F1467B96F345}"/>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D7F4FB7C-3379-429C-8F34-E8ED2D6B0852}"/>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1" name="Rectangle 9">
            <a:extLst>
              <a:ext uri="{FF2B5EF4-FFF2-40B4-BE49-F238E27FC236}">
                <a16:creationId xmlns:a16="http://schemas.microsoft.com/office/drawing/2014/main" id="{FDDFD21E-1B2F-4CF3-B947-91A967AB308F}"/>
              </a:ext>
            </a:extLst>
          </p:cNvPr>
          <p:cNvSpPr>
            <a:spLocks noChangeArrowheads="1"/>
          </p:cNvSpPr>
          <p:nvPr/>
        </p:nvSpPr>
        <p:spPr bwMode="white">
          <a:xfrm>
            <a:off x="671161"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32" name="TextBox 9">
            <a:extLst>
              <a:ext uri="{FF2B5EF4-FFF2-40B4-BE49-F238E27FC236}">
                <a16:creationId xmlns:a16="http://schemas.microsoft.com/office/drawing/2014/main" id="{AEAB9C8D-C1FE-4094-AE98-682F81F66EA9}"/>
              </a:ext>
            </a:extLst>
          </p:cNvPr>
          <p:cNvSpPr txBox="1"/>
          <p:nvPr/>
        </p:nvSpPr>
        <p:spPr>
          <a:xfrm>
            <a:off x="1336079" y="1768423"/>
            <a:ext cx="15609316" cy="538609"/>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Uno de cada cinco entrevistados/as afirma vivir con sus padres. Del 78% restante, la mitad afirma tener su vivienda en propiedad, mayoritariamente con pagos pendientes, mientras que el 46% vive de alquiler.</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191051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173199" y="828256"/>
            <a:ext cx="7483066"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Características del hogar</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31084" y="8657203"/>
            <a:ext cx="717553" cy="657458"/>
          </a:xfrm>
          <a:prstGeom prst="rect">
            <a:avLst/>
          </a:prstGeom>
        </p:spPr>
      </p:pic>
      <p:sp>
        <p:nvSpPr>
          <p:cNvPr id="5" name="TextBox 9">
            <a:extLst>
              <a:ext uri="{FF2B5EF4-FFF2-40B4-BE49-F238E27FC236}">
                <a16:creationId xmlns:a16="http://schemas.microsoft.com/office/drawing/2014/main" id="{7FE9DDB0-CCCD-4E66-B17D-E1F1285EEC87}"/>
              </a:ext>
            </a:extLst>
          </p:cNvPr>
          <p:cNvSpPr txBox="1"/>
          <p:nvPr/>
        </p:nvSpPr>
        <p:spPr>
          <a:xfrm>
            <a:off x="2807979" y="8851280"/>
            <a:ext cx="4300631"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Indique con quién vive en la actualidad</a:t>
            </a:r>
            <a:endParaRPr lang="en-US" i="1" spc="30">
              <a:solidFill>
                <a:schemeClr val="tx1">
                  <a:lumMod val="50000"/>
                  <a:lumOff val="50000"/>
                </a:schemeClr>
              </a:solidFill>
              <a:latin typeface="Aileron Regular" panose="020B0604020202020204" charset="0"/>
            </a:endParaRPr>
          </a:p>
        </p:txBody>
      </p:sp>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1183 </a:t>
            </a:r>
          </a:p>
        </p:txBody>
      </p:sp>
      <p:graphicFrame>
        <p:nvGraphicFramePr>
          <p:cNvPr id="20" name="Gráfico 19">
            <a:extLst>
              <a:ext uri="{FF2B5EF4-FFF2-40B4-BE49-F238E27FC236}">
                <a16:creationId xmlns:a16="http://schemas.microsoft.com/office/drawing/2014/main" id="{8E891932-86AD-4204-A987-BF525C1E8818}"/>
              </a:ext>
            </a:extLst>
          </p:cNvPr>
          <p:cNvGraphicFramePr/>
          <p:nvPr>
            <p:extLst>
              <p:ext uri="{D42A27DB-BD31-4B8C-83A1-F6EECF244321}">
                <p14:modId xmlns:p14="http://schemas.microsoft.com/office/powerpoint/2010/main" val="2663089149"/>
              </p:ext>
            </p:extLst>
          </p:nvPr>
        </p:nvGraphicFramePr>
        <p:xfrm>
          <a:off x="243877" y="2289632"/>
          <a:ext cx="9561268" cy="5865358"/>
        </p:xfrm>
        <a:graphic>
          <a:graphicData uri="http://schemas.openxmlformats.org/drawingml/2006/chart">
            <c:chart xmlns:c="http://schemas.openxmlformats.org/drawingml/2006/chart" xmlns:r="http://schemas.openxmlformats.org/officeDocument/2006/relationships" r:id="rId4"/>
          </a:graphicData>
        </a:graphic>
      </p:graphicFrame>
      <p:pic>
        <p:nvPicPr>
          <p:cNvPr id="21" name="Picture 6">
            <a:extLst>
              <a:ext uri="{FF2B5EF4-FFF2-40B4-BE49-F238E27FC236}">
                <a16:creationId xmlns:a16="http://schemas.microsoft.com/office/drawing/2014/main" id="{C503CFD1-9D43-479C-8D77-998BF8C950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80575" y="8670405"/>
            <a:ext cx="717553" cy="657458"/>
          </a:xfrm>
          <a:prstGeom prst="rect">
            <a:avLst/>
          </a:prstGeom>
        </p:spPr>
      </p:pic>
      <p:sp>
        <p:nvSpPr>
          <p:cNvPr id="22" name="TextBox 9">
            <a:extLst>
              <a:ext uri="{FF2B5EF4-FFF2-40B4-BE49-F238E27FC236}">
                <a16:creationId xmlns:a16="http://schemas.microsoft.com/office/drawing/2014/main" id="{2CE50AF6-A3D1-4D0A-866E-368E41800E8D}"/>
              </a:ext>
            </a:extLst>
          </p:cNvPr>
          <p:cNvSpPr txBox="1"/>
          <p:nvPr/>
        </p:nvSpPr>
        <p:spPr>
          <a:xfrm>
            <a:off x="10721579" y="8830974"/>
            <a:ext cx="5895705"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El régimen de tenencia de la vivienda donde reside es…</a:t>
            </a:r>
            <a:endParaRPr lang="en-US" i="1" spc="30">
              <a:solidFill>
                <a:schemeClr val="tx1">
                  <a:lumMod val="50000"/>
                  <a:lumOff val="50000"/>
                </a:schemeClr>
              </a:solidFill>
              <a:latin typeface="Aileron Regular" panose="020B0604020202020204" charset="0"/>
            </a:endParaRPr>
          </a:p>
        </p:txBody>
      </p:sp>
      <p:sp>
        <p:nvSpPr>
          <p:cNvPr id="2" name="Cerrar llave 1">
            <a:extLst>
              <a:ext uri="{FF2B5EF4-FFF2-40B4-BE49-F238E27FC236}">
                <a16:creationId xmlns:a16="http://schemas.microsoft.com/office/drawing/2014/main" id="{8B03D9D7-175E-45CB-AD11-AB5C3BE52259}"/>
              </a:ext>
            </a:extLst>
          </p:cNvPr>
          <p:cNvSpPr/>
          <p:nvPr/>
        </p:nvSpPr>
        <p:spPr>
          <a:xfrm>
            <a:off x="9361800" y="3240741"/>
            <a:ext cx="518775" cy="4563247"/>
          </a:xfrm>
          <a:prstGeom prst="rightBrace">
            <a:avLst>
              <a:gd name="adj1" fmla="val 8333"/>
              <a:gd name="adj2" fmla="val 4440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23" name="Gráfico 22">
            <a:extLst>
              <a:ext uri="{FF2B5EF4-FFF2-40B4-BE49-F238E27FC236}">
                <a16:creationId xmlns:a16="http://schemas.microsoft.com/office/drawing/2014/main" id="{B7EF3096-7962-461D-9A67-C7E8E5017AFC}"/>
              </a:ext>
            </a:extLst>
          </p:cNvPr>
          <p:cNvGraphicFramePr/>
          <p:nvPr>
            <p:extLst>
              <p:ext uri="{D42A27DB-BD31-4B8C-83A1-F6EECF244321}">
                <p14:modId xmlns:p14="http://schemas.microsoft.com/office/powerpoint/2010/main" val="66135549"/>
              </p:ext>
            </p:extLst>
          </p:nvPr>
        </p:nvGraphicFramePr>
        <p:xfrm>
          <a:off x="10058400" y="2076963"/>
          <a:ext cx="7517013" cy="6010740"/>
        </p:xfrm>
        <a:graphic>
          <a:graphicData uri="http://schemas.openxmlformats.org/drawingml/2006/chart">
            <c:chart xmlns:c="http://schemas.openxmlformats.org/drawingml/2006/chart" xmlns:r="http://schemas.openxmlformats.org/officeDocument/2006/relationships" r:id="rId5"/>
          </a:graphicData>
        </a:graphic>
      </p:graphicFrame>
      <p:grpSp>
        <p:nvGrpSpPr>
          <p:cNvPr id="24" name="Gráfico 9" descr="Usuarios contorno">
            <a:extLst>
              <a:ext uri="{FF2B5EF4-FFF2-40B4-BE49-F238E27FC236}">
                <a16:creationId xmlns:a16="http://schemas.microsoft.com/office/drawing/2014/main" id="{F8EF8289-0507-47E5-AC4B-B5C51264B736}"/>
              </a:ext>
            </a:extLst>
          </p:cNvPr>
          <p:cNvGrpSpPr/>
          <p:nvPr/>
        </p:nvGrpSpPr>
        <p:grpSpPr>
          <a:xfrm>
            <a:off x="760501" y="8671130"/>
            <a:ext cx="630019" cy="382505"/>
            <a:chOff x="277162" y="5951655"/>
            <a:chExt cx="630019" cy="382505"/>
          </a:xfrm>
          <a:solidFill>
            <a:schemeClr val="accent1"/>
          </a:solidFill>
        </p:grpSpPr>
        <p:sp>
          <p:nvSpPr>
            <p:cNvPr id="25" name="Forma libre: forma 24">
              <a:extLst>
                <a:ext uri="{FF2B5EF4-FFF2-40B4-BE49-F238E27FC236}">
                  <a16:creationId xmlns:a16="http://schemas.microsoft.com/office/drawing/2014/main" id="{12C93457-8379-4429-8258-BE5A90D886BC}"/>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6" name="Forma libre: forma 25">
              <a:extLst>
                <a:ext uri="{FF2B5EF4-FFF2-40B4-BE49-F238E27FC236}">
                  <a16:creationId xmlns:a16="http://schemas.microsoft.com/office/drawing/2014/main" id="{DD83EB69-6F5A-43A9-A030-9E83BEBA552D}"/>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27" name="Forma libre: forma 26">
              <a:extLst>
                <a:ext uri="{FF2B5EF4-FFF2-40B4-BE49-F238E27FC236}">
                  <a16:creationId xmlns:a16="http://schemas.microsoft.com/office/drawing/2014/main" id="{A4258FF8-52A3-4E4E-AF52-F8A9F5C79C6F}"/>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28" name="Forma libre: forma 27">
              <a:extLst>
                <a:ext uri="{FF2B5EF4-FFF2-40B4-BE49-F238E27FC236}">
                  <a16:creationId xmlns:a16="http://schemas.microsoft.com/office/drawing/2014/main" id="{0A6A46A6-38B3-424F-BFA3-C781A36883D7}"/>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29" name="Forma libre: forma 28">
              <a:extLst>
                <a:ext uri="{FF2B5EF4-FFF2-40B4-BE49-F238E27FC236}">
                  <a16:creationId xmlns:a16="http://schemas.microsoft.com/office/drawing/2014/main" id="{3046FAC8-3CEB-44E2-AC65-F1467B96F345}"/>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30" name="Forma libre: forma 29">
              <a:extLst>
                <a:ext uri="{FF2B5EF4-FFF2-40B4-BE49-F238E27FC236}">
                  <a16:creationId xmlns:a16="http://schemas.microsoft.com/office/drawing/2014/main" id="{D7F4FB7C-3379-429C-8F34-E8ED2D6B0852}"/>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31" name="Rectangle 9">
            <a:extLst>
              <a:ext uri="{FF2B5EF4-FFF2-40B4-BE49-F238E27FC236}">
                <a16:creationId xmlns:a16="http://schemas.microsoft.com/office/drawing/2014/main" id="{FDDFD21E-1B2F-4CF3-B947-91A967AB308F}"/>
              </a:ext>
            </a:extLst>
          </p:cNvPr>
          <p:cNvSpPr>
            <a:spLocks noChangeArrowheads="1"/>
          </p:cNvSpPr>
          <p:nvPr/>
        </p:nvSpPr>
        <p:spPr bwMode="white">
          <a:xfrm>
            <a:off x="671161"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Tree>
    <p:extLst>
      <p:ext uri="{BB962C8B-B14F-4D97-AF65-F5344CB8AC3E}">
        <p14:creationId xmlns:p14="http://schemas.microsoft.com/office/powerpoint/2010/main" val="425840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619564" y="771286"/>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a:solidFill>
                  <a:schemeClr val="accent1">
                    <a:lumMod val="75000"/>
                  </a:schemeClr>
                </a:solidFill>
                <a:latin typeface="Kollektif Bold"/>
                <a:ea typeface="+mn-ea"/>
                <a:cs typeface="+mn-cs"/>
              </a:rPr>
              <a:t>Satisfacción con los servicios la zona de residencia </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738888"/>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69730" y="8950049"/>
            <a:ext cx="657427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En su opinión, la zona en la que vive está bien dotada de:</a:t>
            </a:r>
            <a:endParaRPr lang="en-US" i="1" spc="30">
              <a:solidFill>
                <a:schemeClr val="tx1">
                  <a:lumMod val="50000"/>
                  <a:lumOff val="50000"/>
                </a:schemeClr>
              </a:solidFill>
              <a:latin typeface="Aileron Regular" panose="020B0604020202020204" charset="0"/>
            </a:endParaRPr>
          </a:p>
        </p:txBody>
      </p:sp>
      <p:graphicFrame>
        <p:nvGraphicFramePr>
          <p:cNvPr id="20" name="Gráfico 19">
            <a:extLst>
              <a:ext uri="{FF2B5EF4-FFF2-40B4-BE49-F238E27FC236}">
                <a16:creationId xmlns:a16="http://schemas.microsoft.com/office/drawing/2014/main" id="{137D8CC8-2F23-4262-99C0-7969EE258FBF}"/>
              </a:ext>
            </a:extLst>
          </p:cNvPr>
          <p:cNvGraphicFramePr/>
          <p:nvPr>
            <p:extLst>
              <p:ext uri="{D42A27DB-BD31-4B8C-83A1-F6EECF244321}">
                <p14:modId xmlns:p14="http://schemas.microsoft.com/office/powerpoint/2010/main" val="478184444"/>
              </p:ext>
            </p:extLst>
          </p:nvPr>
        </p:nvGraphicFramePr>
        <p:xfrm>
          <a:off x="482617" y="2641268"/>
          <a:ext cx="17322765" cy="596257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a:extLst>
              <a:ext uri="{FF2B5EF4-FFF2-40B4-BE49-F238E27FC236}">
                <a16:creationId xmlns:a16="http://schemas.microsoft.com/office/drawing/2014/main" id="{1F59DDA5-249D-4B19-85EB-CC419BF6AC93}"/>
              </a:ext>
            </a:extLst>
          </p:cNvPr>
          <p:cNvSpPr txBox="1"/>
          <p:nvPr/>
        </p:nvSpPr>
        <p:spPr>
          <a:xfrm>
            <a:off x="948267" y="1632958"/>
            <a:ext cx="16177088" cy="807913"/>
          </a:xfrm>
          <a:prstGeom prst="rect">
            <a:avLst/>
          </a:prstGeom>
        </p:spPr>
        <p:txBody>
          <a:bodyPr wrap="square" lIns="0" tIns="0" rIns="0" bIns="0" rtlCol="0" anchor="t">
            <a:spAutoFit/>
          </a:bodyPr>
          <a:lstStyle/>
          <a:p>
            <a:pPr algn="ctr">
              <a:lnSpc>
                <a:spcPts val="2100"/>
              </a:lnSpc>
              <a:spcBef>
                <a:spcPct val="0"/>
              </a:spcBef>
            </a:pPr>
            <a:r>
              <a:rPr lang="es-ES" sz="2000" spc="30">
                <a:solidFill>
                  <a:schemeClr val="tx2"/>
                </a:solidFill>
                <a:latin typeface="Aileron Regular" panose="020B0604020202020204" charset="0"/>
              </a:rPr>
              <a:t>El transporte público es para nueve de cada diez entrevistados el mejor servicio público que tienen en su distrito, seguido de los parques y zonas verdes (86%) en los distritos periféricos y los centros de salud (84%) en el caso de los distritos más metropolitanos. Por otro lado, los equipamientos de ocio son los servicios que menos afirman tener los madrileños, seguidos de aparcamientos y guarderías (59%)</a:t>
            </a:r>
            <a:endParaRPr lang="en-US" sz="2000" spc="30">
              <a:solidFill>
                <a:schemeClr val="tx2"/>
              </a:solidFill>
              <a:latin typeface="Aileron Regular" panose="020B0604020202020204" charset="0"/>
            </a:endParaRPr>
          </a:p>
        </p:txBody>
      </p:sp>
    </p:spTree>
    <p:extLst>
      <p:ext uri="{BB962C8B-B14F-4D97-AF65-F5344CB8AC3E}">
        <p14:creationId xmlns:p14="http://schemas.microsoft.com/office/powerpoint/2010/main" val="15444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Título">
            <a:extLst>
              <a:ext uri="{FF2B5EF4-FFF2-40B4-BE49-F238E27FC236}">
                <a16:creationId xmlns:a16="http://schemas.microsoft.com/office/drawing/2014/main" id="{ECD22312-F975-4913-9483-069E36AC2456}"/>
              </a:ext>
            </a:extLst>
          </p:cNvPr>
          <p:cNvSpPr txBox="1">
            <a:spLocks/>
          </p:cNvSpPr>
          <p:nvPr/>
        </p:nvSpPr>
        <p:spPr>
          <a:xfrm>
            <a:off x="776350" y="833170"/>
            <a:ext cx="16888333" cy="7517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3600">
                <a:solidFill>
                  <a:schemeClr val="accent1">
                    <a:lumMod val="75000"/>
                  </a:schemeClr>
                </a:solidFill>
                <a:latin typeface="Kollektif Bold"/>
                <a:ea typeface="+mn-ea"/>
                <a:cs typeface="+mn-cs"/>
              </a:rPr>
              <a:t>Satisfacción con los servicios la zona de residencia por tenencia de hijos</a:t>
            </a:r>
          </a:p>
        </p:txBody>
      </p:sp>
      <p:pic>
        <p:nvPicPr>
          <p:cNvPr id="4" name="Picture 6">
            <a:extLst>
              <a:ext uri="{FF2B5EF4-FFF2-40B4-BE49-F238E27FC236}">
                <a16:creationId xmlns:a16="http://schemas.microsoft.com/office/drawing/2014/main" id="{F7629C1E-7CCD-4FDE-8BF0-2D29A6E3D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976" y="8806139"/>
            <a:ext cx="717553" cy="657458"/>
          </a:xfrm>
          <a:prstGeom prst="rect">
            <a:avLst/>
          </a:prstGeom>
        </p:spPr>
      </p:pic>
      <p:grpSp>
        <p:nvGrpSpPr>
          <p:cNvPr id="11" name="Gráfico 9" descr="Usuarios contorno">
            <a:extLst>
              <a:ext uri="{FF2B5EF4-FFF2-40B4-BE49-F238E27FC236}">
                <a16:creationId xmlns:a16="http://schemas.microsoft.com/office/drawing/2014/main" id="{3917BCFC-C544-4EC2-8FBB-5427966A6CEB}"/>
              </a:ext>
            </a:extLst>
          </p:cNvPr>
          <p:cNvGrpSpPr/>
          <p:nvPr/>
        </p:nvGrpSpPr>
        <p:grpSpPr>
          <a:xfrm>
            <a:off x="16945395" y="8671130"/>
            <a:ext cx="630019" cy="382505"/>
            <a:chOff x="277162" y="5951655"/>
            <a:chExt cx="630019" cy="382505"/>
          </a:xfrm>
          <a:solidFill>
            <a:schemeClr val="accent1"/>
          </a:solidFill>
        </p:grpSpPr>
        <p:sp>
          <p:nvSpPr>
            <p:cNvPr id="13" name="Forma libre: forma 12">
              <a:extLst>
                <a:ext uri="{FF2B5EF4-FFF2-40B4-BE49-F238E27FC236}">
                  <a16:creationId xmlns:a16="http://schemas.microsoft.com/office/drawing/2014/main" id="{B760D961-30F5-4230-ACE7-138713C47AE6}"/>
                </a:ext>
              </a:extLst>
            </p:cNvPr>
            <p:cNvSpPr/>
            <p:nvPr/>
          </p:nvSpPr>
          <p:spPr>
            <a:xfrm>
              <a:off x="34460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4" name="Forma libre: forma 13">
              <a:extLst>
                <a:ext uri="{FF2B5EF4-FFF2-40B4-BE49-F238E27FC236}">
                  <a16:creationId xmlns:a16="http://schemas.microsoft.com/office/drawing/2014/main" id="{D0C73DD9-C948-44B8-AC66-6951782B006F}"/>
                </a:ext>
              </a:extLst>
            </p:cNvPr>
            <p:cNvSpPr/>
            <p:nvPr/>
          </p:nvSpPr>
          <p:spPr>
            <a:xfrm>
              <a:off x="704649" y="5951655"/>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4964 h 135015"/>
                <a:gd name="connsiteX6" fmla="*/ 120013 w 135015"/>
                <a:gd name="connsiteY6" fmla="*/ 67470 h 135015"/>
                <a:gd name="connsiteX7" fmla="*/ 67508 w 135015"/>
                <a:gd name="connsiteY7" fmla="*/ 119976 h 135015"/>
                <a:gd name="connsiteX8" fmla="*/ 15002 w 135015"/>
                <a:gd name="connsiteY8" fmla="*/ 67470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4964"/>
                  </a:moveTo>
                  <a:cubicBezTo>
                    <a:pt x="96506" y="14964"/>
                    <a:pt x="120013" y="38472"/>
                    <a:pt x="120013" y="67470"/>
                  </a:cubicBezTo>
                  <a:cubicBezTo>
                    <a:pt x="120013" y="96468"/>
                    <a:pt x="96506" y="119976"/>
                    <a:pt x="67508" y="119976"/>
                  </a:cubicBezTo>
                  <a:cubicBezTo>
                    <a:pt x="38509" y="119976"/>
                    <a:pt x="15002" y="96468"/>
                    <a:pt x="15002" y="67470"/>
                  </a:cubicBezTo>
                  <a:cubicBezTo>
                    <a:pt x="15039" y="38488"/>
                    <a:pt x="38525" y="15002"/>
                    <a:pt x="67508" y="14964"/>
                  </a:cubicBezTo>
                  <a:close/>
                </a:path>
              </a:pathLst>
            </a:custGeom>
            <a:grpFill/>
            <a:ln w="7441" cap="flat">
              <a:solidFill>
                <a:schemeClr val="accent1"/>
              </a:solidFill>
              <a:prstDash val="solid"/>
              <a:miter/>
            </a:ln>
          </p:spPr>
          <p:txBody>
            <a:bodyPr rtlCol="0" anchor="ctr"/>
            <a:lstStyle/>
            <a:p>
              <a:endParaRPr lang="es-ES"/>
            </a:p>
          </p:txBody>
        </p:sp>
        <p:sp>
          <p:nvSpPr>
            <p:cNvPr id="15" name="Forma libre: forma 14">
              <a:extLst>
                <a:ext uri="{FF2B5EF4-FFF2-40B4-BE49-F238E27FC236}">
                  <a16:creationId xmlns:a16="http://schemas.microsoft.com/office/drawing/2014/main" id="{1D002D8E-F304-44B3-8532-22412C20BAB6}"/>
                </a:ext>
              </a:extLst>
            </p:cNvPr>
            <p:cNvSpPr/>
            <p:nvPr/>
          </p:nvSpPr>
          <p:spPr>
            <a:xfrm>
              <a:off x="679529" y="6103060"/>
              <a:ext cx="227651" cy="127514"/>
            </a:xfrm>
            <a:custGeom>
              <a:avLst/>
              <a:gdLst>
                <a:gd name="connsiteX0" fmla="*/ 211891 w 227651"/>
                <a:gd name="connsiteY0" fmla="*/ 39747 h 127514"/>
                <a:gd name="connsiteX1" fmla="*/ 147031 w 227651"/>
                <a:gd name="connsiteY1" fmla="*/ 8761 h 127514"/>
                <a:gd name="connsiteX2" fmla="*/ 92628 w 227651"/>
                <a:gd name="connsiteY2" fmla="*/ 0 h 127514"/>
                <a:gd name="connsiteX3" fmla="*/ 38389 w 227651"/>
                <a:gd name="connsiteY3" fmla="*/ 8723 h 127514"/>
                <a:gd name="connsiteX4" fmla="*/ 2460 w 227651"/>
                <a:gd name="connsiteY4" fmla="*/ 22413 h 127514"/>
                <a:gd name="connsiteX5" fmla="*/ 0 w 227651"/>
                <a:gd name="connsiteY5" fmla="*/ 40715 h 127514"/>
                <a:gd name="connsiteX6" fmla="*/ 42590 w 227651"/>
                <a:gd name="connsiteY6" fmla="*/ 23118 h 127514"/>
                <a:gd name="connsiteX7" fmla="*/ 92628 w 227651"/>
                <a:gd name="connsiteY7" fmla="*/ 15002 h 127514"/>
                <a:gd name="connsiteX8" fmla="*/ 143213 w 227651"/>
                <a:gd name="connsiteY8" fmla="*/ 23253 h 127514"/>
                <a:gd name="connsiteX9" fmla="*/ 202560 w 227651"/>
                <a:gd name="connsiteY9" fmla="*/ 51493 h 127514"/>
                <a:gd name="connsiteX10" fmla="*/ 203205 w 227651"/>
                <a:gd name="connsiteY10" fmla="*/ 51973 h 127514"/>
                <a:gd name="connsiteX11" fmla="*/ 212641 w 227651"/>
                <a:gd name="connsiteY11" fmla="*/ 71258 h 127514"/>
                <a:gd name="connsiteX12" fmla="*/ 212641 w 227651"/>
                <a:gd name="connsiteY12" fmla="*/ 127514 h 127514"/>
                <a:gd name="connsiteX13" fmla="*/ 227643 w 227651"/>
                <a:gd name="connsiteY13" fmla="*/ 127514 h 127514"/>
                <a:gd name="connsiteX14" fmla="*/ 227643 w 227651"/>
                <a:gd name="connsiteY14" fmla="*/ 71258 h 127514"/>
                <a:gd name="connsiteX15" fmla="*/ 211891 w 227651"/>
                <a:gd name="connsiteY15" fmla="*/ 39747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651" h="127514">
                  <a:moveTo>
                    <a:pt x="211891" y="39747"/>
                  </a:moveTo>
                  <a:cubicBezTo>
                    <a:pt x="192773" y="24838"/>
                    <a:pt x="170642" y="14265"/>
                    <a:pt x="147031" y="8761"/>
                  </a:cubicBezTo>
                  <a:cubicBezTo>
                    <a:pt x="129356" y="3483"/>
                    <a:pt x="111066" y="537"/>
                    <a:pt x="92628" y="0"/>
                  </a:cubicBezTo>
                  <a:cubicBezTo>
                    <a:pt x="74200" y="19"/>
                    <a:pt x="55893" y="2964"/>
                    <a:pt x="38389" y="8723"/>
                  </a:cubicBezTo>
                  <a:cubicBezTo>
                    <a:pt x="25944" y="11945"/>
                    <a:pt x="13895" y="16536"/>
                    <a:pt x="2460" y="22413"/>
                  </a:cubicBezTo>
                  <a:cubicBezTo>
                    <a:pt x="2276" y="28582"/>
                    <a:pt x="1452" y="34715"/>
                    <a:pt x="0" y="40715"/>
                  </a:cubicBezTo>
                  <a:cubicBezTo>
                    <a:pt x="13339" y="32957"/>
                    <a:pt x="27665" y="27038"/>
                    <a:pt x="42590" y="23118"/>
                  </a:cubicBezTo>
                  <a:cubicBezTo>
                    <a:pt x="58741" y="17811"/>
                    <a:pt x="75626" y="15072"/>
                    <a:pt x="92628" y="15002"/>
                  </a:cubicBezTo>
                  <a:cubicBezTo>
                    <a:pt x="109775" y="15554"/>
                    <a:pt x="126779" y="18328"/>
                    <a:pt x="143213" y="23253"/>
                  </a:cubicBezTo>
                  <a:cubicBezTo>
                    <a:pt x="164820" y="28220"/>
                    <a:pt x="185076" y="37860"/>
                    <a:pt x="202560" y="51493"/>
                  </a:cubicBezTo>
                  <a:lnTo>
                    <a:pt x="203205" y="51973"/>
                  </a:lnTo>
                  <a:cubicBezTo>
                    <a:pt x="209375" y="56421"/>
                    <a:pt x="212915" y="63657"/>
                    <a:pt x="212641" y="71258"/>
                  </a:cubicBezTo>
                  <a:lnTo>
                    <a:pt x="212641" y="127514"/>
                  </a:lnTo>
                  <a:lnTo>
                    <a:pt x="227643" y="127514"/>
                  </a:lnTo>
                  <a:lnTo>
                    <a:pt x="227643" y="71258"/>
                  </a:lnTo>
                  <a:cubicBezTo>
                    <a:pt x="227917" y="58798"/>
                    <a:pt x="222022" y="47005"/>
                    <a:pt x="211891" y="39747"/>
                  </a:cubicBezTo>
                  <a:close/>
                </a:path>
              </a:pathLst>
            </a:custGeom>
            <a:grpFill/>
            <a:ln w="7441" cap="flat">
              <a:solidFill>
                <a:schemeClr val="accent1"/>
              </a:solidFill>
              <a:prstDash val="solid"/>
              <a:miter/>
            </a:ln>
          </p:spPr>
          <p:txBody>
            <a:bodyPr rtlCol="0" anchor="ctr"/>
            <a:lstStyle/>
            <a:p>
              <a:endParaRPr lang="es-ES"/>
            </a:p>
          </p:txBody>
        </p:sp>
        <p:sp>
          <p:nvSpPr>
            <p:cNvPr id="16" name="Forma libre: forma 15">
              <a:extLst>
                <a:ext uri="{FF2B5EF4-FFF2-40B4-BE49-F238E27FC236}">
                  <a16:creationId xmlns:a16="http://schemas.microsoft.com/office/drawing/2014/main" id="{4C6A2257-2B19-4C15-8FF5-7442C2F91FDE}"/>
                </a:ext>
              </a:extLst>
            </p:cNvPr>
            <p:cNvSpPr/>
            <p:nvPr/>
          </p:nvSpPr>
          <p:spPr>
            <a:xfrm>
              <a:off x="277162" y="6103060"/>
              <a:ext cx="227267" cy="127514"/>
            </a:xfrm>
            <a:custGeom>
              <a:avLst/>
              <a:gdLst>
                <a:gd name="connsiteX0" fmla="*/ 227268 w 227267"/>
                <a:gd name="connsiteY0" fmla="*/ 39552 h 127514"/>
                <a:gd name="connsiteX1" fmla="*/ 225018 w 227267"/>
                <a:gd name="connsiteY1" fmla="*/ 21490 h 127514"/>
                <a:gd name="connsiteX2" fmla="*/ 189344 w 227267"/>
                <a:gd name="connsiteY2" fmla="*/ 8738 h 127514"/>
                <a:gd name="connsiteX3" fmla="*/ 134955 w 227267"/>
                <a:gd name="connsiteY3" fmla="*/ 0 h 127514"/>
                <a:gd name="connsiteX4" fmla="*/ 80716 w 227267"/>
                <a:gd name="connsiteY4" fmla="*/ 8723 h 127514"/>
                <a:gd name="connsiteX5" fmla="*/ 15407 w 227267"/>
                <a:gd name="connsiteY5" fmla="*/ 39994 h 127514"/>
                <a:gd name="connsiteX6" fmla="*/ 0 w 227267"/>
                <a:gd name="connsiteY6" fmla="*/ 71258 h 127514"/>
                <a:gd name="connsiteX7" fmla="*/ 0 w 227267"/>
                <a:gd name="connsiteY7" fmla="*/ 127514 h 127514"/>
                <a:gd name="connsiteX8" fmla="*/ 15002 w 227267"/>
                <a:gd name="connsiteY8" fmla="*/ 127514 h 127514"/>
                <a:gd name="connsiteX9" fmla="*/ 15002 w 227267"/>
                <a:gd name="connsiteY9" fmla="*/ 71258 h 127514"/>
                <a:gd name="connsiteX10" fmla="*/ 24513 w 227267"/>
                <a:gd name="connsiteY10" fmla="*/ 51921 h 127514"/>
                <a:gd name="connsiteX11" fmla="*/ 84947 w 227267"/>
                <a:gd name="connsiteY11" fmla="*/ 23118 h 127514"/>
                <a:gd name="connsiteX12" fmla="*/ 134955 w 227267"/>
                <a:gd name="connsiteY12" fmla="*/ 15002 h 127514"/>
                <a:gd name="connsiteX13" fmla="*/ 185541 w 227267"/>
                <a:gd name="connsiteY13" fmla="*/ 23253 h 127514"/>
                <a:gd name="connsiteX14" fmla="*/ 227268 w 227267"/>
                <a:gd name="connsiteY14" fmla="*/ 39552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267" h="127514">
                  <a:moveTo>
                    <a:pt x="227268" y="39552"/>
                  </a:moveTo>
                  <a:cubicBezTo>
                    <a:pt x="225903" y="33624"/>
                    <a:pt x="225148" y="27572"/>
                    <a:pt x="225018" y="21490"/>
                  </a:cubicBezTo>
                  <a:cubicBezTo>
                    <a:pt x="213571" y="16086"/>
                    <a:pt x="201622" y="11815"/>
                    <a:pt x="189344" y="8738"/>
                  </a:cubicBezTo>
                  <a:cubicBezTo>
                    <a:pt x="171672" y="3469"/>
                    <a:pt x="153388" y="531"/>
                    <a:pt x="134955" y="0"/>
                  </a:cubicBezTo>
                  <a:cubicBezTo>
                    <a:pt x="116528" y="19"/>
                    <a:pt x="98220" y="2964"/>
                    <a:pt x="80716" y="8723"/>
                  </a:cubicBezTo>
                  <a:cubicBezTo>
                    <a:pt x="57240" y="15125"/>
                    <a:pt x="35113" y="25719"/>
                    <a:pt x="15407" y="39994"/>
                  </a:cubicBezTo>
                  <a:cubicBezTo>
                    <a:pt x="5703" y="47464"/>
                    <a:pt x="12" y="59012"/>
                    <a:pt x="0" y="71258"/>
                  </a:cubicBezTo>
                  <a:lnTo>
                    <a:pt x="0" y="127514"/>
                  </a:lnTo>
                  <a:lnTo>
                    <a:pt x="15002" y="127514"/>
                  </a:lnTo>
                  <a:lnTo>
                    <a:pt x="15002" y="71258"/>
                  </a:lnTo>
                  <a:cubicBezTo>
                    <a:pt x="15016" y="63690"/>
                    <a:pt x="18526" y="56552"/>
                    <a:pt x="24513" y="51921"/>
                  </a:cubicBezTo>
                  <a:cubicBezTo>
                    <a:pt x="42765" y="38770"/>
                    <a:pt x="63237" y="29013"/>
                    <a:pt x="84947" y="23118"/>
                  </a:cubicBezTo>
                  <a:cubicBezTo>
                    <a:pt x="101089" y="17814"/>
                    <a:pt x="117964" y="15075"/>
                    <a:pt x="134955" y="15002"/>
                  </a:cubicBezTo>
                  <a:cubicBezTo>
                    <a:pt x="152103" y="15554"/>
                    <a:pt x="169106" y="18328"/>
                    <a:pt x="185541" y="23253"/>
                  </a:cubicBezTo>
                  <a:cubicBezTo>
                    <a:pt x="200107" y="26823"/>
                    <a:pt x="214138" y="32304"/>
                    <a:pt x="227268" y="39552"/>
                  </a:cubicBezTo>
                  <a:close/>
                </a:path>
              </a:pathLst>
            </a:custGeom>
            <a:grpFill/>
            <a:ln w="7441" cap="flat">
              <a:solidFill>
                <a:schemeClr val="accent1"/>
              </a:solidFill>
              <a:prstDash val="solid"/>
              <a:miter/>
            </a:ln>
          </p:spPr>
          <p:txBody>
            <a:bodyPr rtlCol="0" anchor="ctr"/>
            <a:lstStyle/>
            <a:p>
              <a:endParaRPr lang="es-ES"/>
            </a:p>
          </p:txBody>
        </p:sp>
        <p:sp>
          <p:nvSpPr>
            <p:cNvPr id="17" name="Forma libre: forma 16">
              <a:extLst>
                <a:ext uri="{FF2B5EF4-FFF2-40B4-BE49-F238E27FC236}">
                  <a16:creationId xmlns:a16="http://schemas.microsoft.com/office/drawing/2014/main" id="{C52BF521-3224-4798-86BA-5EC967520F66}"/>
                </a:ext>
              </a:extLst>
            </p:cNvPr>
            <p:cNvSpPr/>
            <p:nvPr/>
          </p:nvSpPr>
          <p:spPr>
            <a:xfrm>
              <a:off x="457122" y="6206646"/>
              <a:ext cx="270038" cy="127514"/>
            </a:xfrm>
            <a:custGeom>
              <a:avLst/>
              <a:gdLst>
                <a:gd name="connsiteX0" fmla="*/ 254278 w 270038"/>
                <a:gd name="connsiteY0" fmla="*/ 39754 h 127514"/>
                <a:gd name="connsiteX1" fmla="*/ 189419 w 270038"/>
                <a:gd name="connsiteY1" fmla="*/ 8768 h 127514"/>
                <a:gd name="connsiteX2" fmla="*/ 135015 w 270038"/>
                <a:gd name="connsiteY2" fmla="*/ 0 h 127514"/>
                <a:gd name="connsiteX3" fmla="*/ 80791 w 270038"/>
                <a:gd name="connsiteY3" fmla="*/ 8723 h 127514"/>
                <a:gd name="connsiteX4" fmla="*/ 15482 w 270038"/>
                <a:gd name="connsiteY4" fmla="*/ 39994 h 127514"/>
                <a:gd name="connsiteX5" fmla="*/ 0 w 270038"/>
                <a:gd name="connsiteY5" fmla="*/ 71258 h 127514"/>
                <a:gd name="connsiteX6" fmla="*/ 0 w 270038"/>
                <a:gd name="connsiteY6" fmla="*/ 127514 h 127514"/>
                <a:gd name="connsiteX7" fmla="*/ 15002 w 270038"/>
                <a:gd name="connsiteY7" fmla="*/ 127514 h 127514"/>
                <a:gd name="connsiteX8" fmla="*/ 15002 w 270038"/>
                <a:gd name="connsiteY8" fmla="*/ 71258 h 127514"/>
                <a:gd name="connsiteX9" fmla="*/ 24520 w 270038"/>
                <a:gd name="connsiteY9" fmla="*/ 51921 h 127514"/>
                <a:gd name="connsiteX10" fmla="*/ 84947 w 270038"/>
                <a:gd name="connsiteY10" fmla="*/ 23118 h 127514"/>
                <a:gd name="connsiteX11" fmla="*/ 135015 w 270038"/>
                <a:gd name="connsiteY11" fmla="*/ 15002 h 127514"/>
                <a:gd name="connsiteX12" fmla="*/ 185608 w 270038"/>
                <a:gd name="connsiteY12" fmla="*/ 23253 h 127514"/>
                <a:gd name="connsiteX13" fmla="*/ 244947 w 270038"/>
                <a:gd name="connsiteY13" fmla="*/ 51486 h 127514"/>
                <a:gd name="connsiteX14" fmla="*/ 245592 w 270038"/>
                <a:gd name="connsiteY14" fmla="*/ 51966 h 127514"/>
                <a:gd name="connsiteX15" fmla="*/ 255028 w 270038"/>
                <a:gd name="connsiteY15" fmla="*/ 71258 h 127514"/>
                <a:gd name="connsiteX16" fmla="*/ 255028 w 270038"/>
                <a:gd name="connsiteY16" fmla="*/ 127514 h 127514"/>
                <a:gd name="connsiteX17" fmla="*/ 270030 w 270038"/>
                <a:gd name="connsiteY17" fmla="*/ 127514 h 127514"/>
                <a:gd name="connsiteX18" fmla="*/ 270030 w 270038"/>
                <a:gd name="connsiteY18" fmla="*/ 71258 h 127514"/>
                <a:gd name="connsiteX19" fmla="*/ 254278 w 270038"/>
                <a:gd name="connsiteY19" fmla="*/ 39754 h 1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0038" h="127514">
                  <a:moveTo>
                    <a:pt x="254278" y="39754"/>
                  </a:moveTo>
                  <a:cubicBezTo>
                    <a:pt x="235162" y="24844"/>
                    <a:pt x="213030" y="14270"/>
                    <a:pt x="189419" y="8768"/>
                  </a:cubicBezTo>
                  <a:cubicBezTo>
                    <a:pt x="171743" y="3491"/>
                    <a:pt x="153454" y="544"/>
                    <a:pt x="135015" y="0"/>
                  </a:cubicBezTo>
                  <a:cubicBezTo>
                    <a:pt x="116593" y="18"/>
                    <a:pt x="98290" y="2963"/>
                    <a:pt x="80791" y="8723"/>
                  </a:cubicBezTo>
                  <a:cubicBezTo>
                    <a:pt x="57312" y="15120"/>
                    <a:pt x="35186" y="25714"/>
                    <a:pt x="15482" y="39994"/>
                  </a:cubicBezTo>
                  <a:cubicBezTo>
                    <a:pt x="5746" y="47447"/>
                    <a:pt x="26" y="58998"/>
                    <a:pt x="0" y="71258"/>
                  </a:cubicBezTo>
                  <a:lnTo>
                    <a:pt x="0" y="127514"/>
                  </a:lnTo>
                  <a:lnTo>
                    <a:pt x="15002" y="127514"/>
                  </a:lnTo>
                  <a:lnTo>
                    <a:pt x="15002" y="71258"/>
                  </a:lnTo>
                  <a:cubicBezTo>
                    <a:pt x="15015" y="63687"/>
                    <a:pt x="18529" y="56549"/>
                    <a:pt x="24520" y="51921"/>
                  </a:cubicBezTo>
                  <a:cubicBezTo>
                    <a:pt x="42768" y="38767"/>
                    <a:pt x="63238" y="29010"/>
                    <a:pt x="84947" y="23118"/>
                  </a:cubicBezTo>
                  <a:cubicBezTo>
                    <a:pt x="101108" y="17808"/>
                    <a:pt x="118004" y="15069"/>
                    <a:pt x="135015" y="15002"/>
                  </a:cubicBezTo>
                  <a:cubicBezTo>
                    <a:pt x="152166" y="15551"/>
                    <a:pt x="169172" y="18325"/>
                    <a:pt x="185608" y="23253"/>
                  </a:cubicBezTo>
                  <a:cubicBezTo>
                    <a:pt x="207214" y="28214"/>
                    <a:pt x="227469" y="37851"/>
                    <a:pt x="244947" y="51486"/>
                  </a:cubicBezTo>
                  <a:lnTo>
                    <a:pt x="245592" y="51966"/>
                  </a:lnTo>
                  <a:cubicBezTo>
                    <a:pt x="251763" y="56417"/>
                    <a:pt x="255303" y="63655"/>
                    <a:pt x="255028" y="71258"/>
                  </a:cubicBezTo>
                  <a:lnTo>
                    <a:pt x="255028" y="127514"/>
                  </a:lnTo>
                  <a:lnTo>
                    <a:pt x="270030" y="127514"/>
                  </a:lnTo>
                  <a:lnTo>
                    <a:pt x="270030" y="71258"/>
                  </a:lnTo>
                  <a:cubicBezTo>
                    <a:pt x="270302" y="58801"/>
                    <a:pt x="264407" y="47011"/>
                    <a:pt x="254278" y="39754"/>
                  </a:cubicBezTo>
                  <a:close/>
                </a:path>
              </a:pathLst>
            </a:custGeom>
            <a:grpFill/>
            <a:ln w="7441" cap="flat">
              <a:solidFill>
                <a:schemeClr val="accent1"/>
              </a:solidFill>
              <a:prstDash val="solid"/>
              <a:miter/>
            </a:ln>
          </p:spPr>
          <p:txBody>
            <a:bodyPr rtlCol="0" anchor="ctr"/>
            <a:lstStyle/>
            <a:p>
              <a:endParaRPr lang="es-ES"/>
            </a:p>
          </p:txBody>
        </p:sp>
        <p:sp>
          <p:nvSpPr>
            <p:cNvPr id="18" name="Forma libre: forma 17">
              <a:extLst>
                <a:ext uri="{FF2B5EF4-FFF2-40B4-BE49-F238E27FC236}">
                  <a16:creationId xmlns:a16="http://schemas.microsoft.com/office/drawing/2014/main" id="{83757C81-8525-4BDF-8CE8-6452CC4875F8}"/>
                </a:ext>
              </a:extLst>
            </p:cNvPr>
            <p:cNvSpPr/>
            <p:nvPr/>
          </p:nvSpPr>
          <p:spPr>
            <a:xfrm>
              <a:off x="524629" y="6055242"/>
              <a:ext cx="135015" cy="135015"/>
            </a:xfrm>
            <a:custGeom>
              <a:avLst/>
              <a:gdLst>
                <a:gd name="connsiteX0" fmla="*/ 67508 w 135015"/>
                <a:gd name="connsiteY0" fmla="*/ 135015 h 135015"/>
                <a:gd name="connsiteX1" fmla="*/ 135015 w 135015"/>
                <a:gd name="connsiteY1" fmla="*/ 67508 h 135015"/>
                <a:gd name="connsiteX2" fmla="*/ 67508 w 135015"/>
                <a:gd name="connsiteY2" fmla="*/ 0 h 135015"/>
                <a:gd name="connsiteX3" fmla="*/ 0 w 135015"/>
                <a:gd name="connsiteY3" fmla="*/ 67508 h 135015"/>
                <a:gd name="connsiteX4" fmla="*/ 67508 w 135015"/>
                <a:gd name="connsiteY4" fmla="*/ 135015 h 135015"/>
                <a:gd name="connsiteX5" fmla="*/ 67508 w 135015"/>
                <a:gd name="connsiteY5" fmla="*/ 15002 h 135015"/>
                <a:gd name="connsiteX6" fmla="*/ 120013 w 135015"/>
                <a:gd name="connsiteY6" fmla="*/ 67508 h 135015"/>
                <a:gd name="connsiteX7" fmla="*/ 67508 w 135015"/>
                <a:gd name="connsiteY7" fmla="*/ 120013 h 135015"/>
                <a:gd name="connsiteX8" fmla="*/ 15002 w 135015"/>
                <a:gd name="connsiteY8" fmla="*/ 67508 h 135015"/>
                <a:gd name="connsiteX9" fmla="*/ 67508 w 135015"/>
                <a:gd name="connsiteY9" fmla="*/ 14964 h 13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015" h="135015">
                  <a:moveTo>
                    <a:pt x="67508" y="135015"/>
                  </a:moveTo>
                  <a:cubicBezTo>
                    <a:pt x="104791" y="135015"/>
                    <a:pt x="135015" y="104791"/>
                    <a:pt x="135015" y="67508"/>
                  </a:cubicBezTo>
                  <a:cubicBezTo>
                    <a:pt x="135015" y="30224"/>
                    <a:pt x="104791" y="0"/>
                    <a:pt x="67508" y="0"/>
                  </a:cubicBezTo>
                  <a:cubicBezTo>
                    <a:pt x="30224" y="0"/>
                    <a:pt x="0" y="30224"/>
                    <a:pt x="0" y="67508"/>
                  </a:cubicBezTo>
                  <a:cubicBezTo>
                    <a:pt x="0" y="104791"/>
                    <a:pt x="30224" y="135015"/>
                    <a:pt x="67508" y="135015"/>
                  </a:cubicBezTo>
                  <a:close/>
                  <a:moveTo>
                    <a:pt x="67508" y="15002"/>
                  </a:moveTo>
                  <a:cubicBezTo>
                    <a:pt x="96506" y="15002"/>
                    <a:pt x="120013" y="38509"/>
                    <a:pt x="120013" y="67508"/>
                  </a:cubicBezTo>
                  <a:cubicBezTo>
                    <a:pt x="120013" y="96506"/>
                    <a:pt x="96506" y="120013"/>
                    <a:pt x="67508" y="120013"/>
                  </a:cubicBezTo>
                  <a:cubicBezTo>
                    <a:pt x="38509" y="120013"/>
                    <a:pt x="15002" y="96506"/>
                    <a:pt x="15002" y="67508"/>
                  </a:cubicBezTo>
                  <a:cubicBezTo>
                    <a:pt x="15023" y="38512"/>
                    <a:pt x="38512" y="15005"/>
                    <a:pt x="67508" y="14964"/>
                  </a:cubicBezTo>
                  <a:close/>
                </a:path>
              </a:pathLst>
            </a:custGeom>
            <a:grpFill/>
            <a:ln w="7441" cap="flat">
              <a:solidFill>
                <a:schemeClr val="accent1"/>
              </a:solidFill>
              <a:prstDash val="solid"/>
              <a:miter/>
            </a:ln>
          </p:spPr>
          <p:txBody>
            <a:bodyPr rtlCol="0" anchor="ctr"/>
            <a:lstStyle/>
            <a:p>
              <a:endParaRPr lang="es-ES"/>
            </a:p>
          </p:txBody>
        </p:sp>
      </p:grpSp>
      <p:sp>
        <p:nvSpPr>
          <p:cNvPr id="19" name="Rectangle 9">
            <a:extLst>
              <a:ext uri="{FF2B5EF4-FFF2-40B4-BE49-F238E27FC236}">
                <a16:creationId xmlns:a16="http://schemas.microsoft.com/office/drawing/2014/main" id="{911F6D9B-99E7-4FC1-B7C8-BD2A08C3F98D}"/>
              </a:ext>
            </a:extLst>
          </p:cNvPr>
          <p:cNvSpPr>
            <a:spLocks noChangeArrowheads="1"/>
          </p:cNvSpPr>
          <p:nvPr/>
        </p:nvSpPr>
        <p:spPr bwMode="white">
          <a:xfrm>
            <a:off x="16856055" y="9157221"/>
            <a:ext cx="808628" cy="271836"/>
          </a:xfrm>
          <a:prstGeom prst="rect">
            <a:avLst/>
          </a:prstGeom>
          <a:ln w="6350">
            <a:solidFill>
              <a:schemeClr val="bg1">
                <a:lumMod val="8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lvl="0"/>
            <a:r>
              <a:rPr lang="es-ES" sz="1400">
                <a:solidFill>
                  <a:schemeClr val="tx1">
                    <a:lumMod val="65000"/>
                    <a:lumOff val="35000"/>
                  </a:schemeClr>
                </a:solidFill>
              </a:rPr>
              <a:t>N: 1508 </a:t>
            </a:r>
          </a:p>
        </p:txBody>
      </p:sp>
      <p:sp>
        <p:nvSpPr>
          <p:cNvPr id="21" name="TextBox 9">
            <a:extLst>
              <a:ext uri="{FF2B5EF4-FFF2-40B4-BE49-F238E27FC236}">
                <a16:creationId xmlns:a16="http://schemas.microsoft.com/office/drawing/2014/main" id="{DF8251CB-C493-41B5-98B5-B18E41213F79}"/>
              </a:ext>
            </a:extLst>
          </p:cNvPr>
          <p:cNvSpPr txBox="1"/>
          <p:nvPr/>
        </p:nvSpPr>
        <p:spPr>
          <a:xfrm>
            <a:off x="2569730" y="9017300"/>
            <a:ext cx="6574270" cy="269304"/>
          </a:xfrm>
          <a:prstGeom prst="rect">
            <a:avLst/>
          </a:prstGeom>
        </p:spPr>
        <p:txBody>
          <a:bodyPr wrap="square" lIns="0" tIns="0" rIns="0" bIns="0" rtlCol="0" anchor="t">
            <a:spAutoFit/>
          </a:bodyPr>
          <a:lstStyle/>
          <a:p>
            <a:pPr>
              <a:lnSpc>
                <a:spcPts val="2100"/>
              </a:lnSpc>
              <a:spcBef>
                <a:spcPct val="0"/>
              </a:spcBef>
            </a:pPr>
            <a:r>
              <a:rPr lang="es-ES" i="1" spc="30">
                <a:solidFill>
                  <a:schemeClr val="tx1">
                    <a:lumMod val="50000"/>
                    <a:lumOff val="50000"/>
                  </a:schemeClr>
                </a:solidFill>
                <a:latin typeface="Aileron Regular" panose="020B0604020202020204" charset="0"/>
              </a:rPr>
              <a:t>En su opinión, la zona en la que vive está bien dotada de:</a:t>
            </a:r>
            <a:endParaRPr lang="en-US" i="1" spc="30">
              <a:solidFill>
                <a:schemeClr val="tx1">
                  <a:lumMod val="50000"/>
                  <a:lumOff val="50000"/>
                </a:schemeClr>
              </a:solidFill>
              <a:latin typeface="Aileron Regular" panose="020B0604020202020204" charset="0"/>
            </a:endParaRPr>
          </a:p>
        </p:txBody>
      </p:sp>
      <p:graphicFrame>
        <p:nvGraphicFramePr>
          <p:cNvPr id="22" name="Gráfico 21">
            <a:extLst>
              <a:ext uri="{FF2B5EF4-FFF2-40B4-BE49-F238E27FC236}">
                <a16:creationId xmlns:a16="http://schemas.microsoft.com/office/drawing/2014/main" id="{C74A56CE-1ED3-42C5-8425-B77493F7DDED}"/>
              </a:ext>
            </a:extLst>
          </p:cNvPr>
          <p:cNvGraphicFramePr/>
          <p:nvPr>
            <p:extLst>
              <p:ext uri="{D42A27DB-BD31-4B8C-83A1-F6EECF244321}">
                <p14:modId xmlns:p14="http://schemas.microsoft.com/office/powerpoint/2010/main" val="4115107439"/>
              </p:ext>
            </p:extLst>
          </p:nvPr>
        </p:nvGraphicFramePr>
        <p:xfrm>
          <a:off x="277092" y="1480855"/>
          <a:ext cx="17747672" cy="7190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35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577DB825B82A84BAE071DE1F5D88CBC" ma:contentTypeVersion="10" ma:contentTypeDescription="Crear nuevo documento." ma:contentTypeScope="" ma:versionID="72d89e86497d80640e4efbb56f239920">
  <xsd:schema xmlns:xsd="http://www.w3.org/2001/XMLSchema" xmlns:xs="http://www.w3.org/2001/XMLSchema" xmlns:p="http://schemas.microsoft.com/office/2006/metadata/properties" xmlns:ns3="d2c1f252-5ba4-4ff0-b092-c3cbd1e1fcf4" xmlns:ns4="31eb5be6-cb3f-4ed2-8349-3e3645a28fb1" targetNamespace="http://schemas.microsoft.com/office/2006/metadata/properties" ma:root="true" ma:fieldsID="c5154b055c701f9a72b8f1b453959211" ns3:_="" ns4:_="">
    <xsd:import namespace="d2c1f252-5ba4-4ff0-b092-c3cbd1e1fcf4"/>
    <xsd:import namespace="31eb5be6-cb3f-4ed2-8349-3e3645a28f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1f252-5ba4-4ff0-b092-c3cbd1e1fcf4"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b5be6-cb3f-4ed2-8349-3e3645a28f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F53227-6AC3-442B-8296-6FE19FAF192B}">
  <ds:schemaRefs>
    <ds:schemaRef ds:uri="http://purl.org/dc/term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c1f252-5ba4-4ff0-b092-c3cbd1e1fcf4"/>
    <ds:schemaRef ds:uri="31eb5be6-cb3f-4ed2-8349-3e3645a28fb1"/>
  </ds:schemaRefs>
</ds:datastoreItem>
</file>

<file path=customXml/itemProps2.xml><?xml version="1.0" encoding="utf-8"?>
<ds:datastoreItem xmlns:ds="http://schemas.openxmlformats.org/officeDocument/2006/customXml" ds:itemID="{D1AAF989-9AB8-4DDA-9456-C2FFF2E1A3EA}">
  <ds:schemaRefs>
    <ds:schemaRef ds:uri="http://schemas.microsoft.com/sharepoint/v3/contenttype/forms"/>
  </ds:schemaRefs>
</ds:datastoreItem>
</file>

<file path=customXml/itemProps3.xml><?xml version="1.0" encoding="utf-8"?>
<ds:datastoreItem xmlns:ds="http://schemas.openxmlformats.org/officeDocument/2006/customXml" ds:itemID="{5711AECF-E959-49C7-B208-CE9FD5C7EEC4}">
  <ds:schemaRefs>
    <ds:schemaRef ds:uri="31eb5be6-cb3f-4ed2-8349-3e3645a28fb1"/>
    <ds:schemaRef ds:uri="d2c1f252-5ba4-4ff0-b092-c3cbd1e1fc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265</TotalTime>
  <Words>2419</Words>
  <Application>Microsoft Office PowerPoint</Application>
  <PresentationFormat>Personalizado</PresentationFormat>
  <Paragraphs>292</Paragraphs>
  <Slides>40</Slides>
  <Notes>2</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40</vt:i4>
      </vt:variant>
    </vt:vector>
  </HeadingPairs>
  <TitlesOfParts>
    <vt:vector size="51" baseType="lpstr">
      <vt:lpstr>League Spartan</vt:lpstr>
      <vt:lpstr>Calibri Light</vt:lpstr>
      <vt:lpstr>Calibri</vt:lpstr>
      <vt:lpstr>Arial</vt:lpstr>
      <vt:lpstr>Aileron Regular</vt:lpstr>
      <vt:lpstr>Kollektif Bold</vt:lpstr>
      <vt:lpstr>Lato</vt:lpstr>
      <vt:lpstr>Aileron Heavy</vt:lpstr>
      <vt:lpstr>Office Theme</vt:lpstr>
      <vt:lpstr>Diseño personalizado</vt:lpstr>
      <vt:lpstr>1_Office Theme</vt:lpstr>
      <vt:lpstr>Presentación de PowerPoint</vt:lpstr>
      <vt:lpstr>Presentación de PowerPoint</vt:lpstr>
      <vt:lpstr>Presentación de PowerPoint</vt:lpstr>
      <vt:lpstr>Ficha técnica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Medios DENARIA</dc:title>
  <dc:creator>Blanca Lladó</dc:creator>
  <cp:lastModifiedBy>Martinez Cejudo, Annabella</cp:lastModifiedBy>
  <cp:revision>6</cp:revision>
  <dcterms:created xsi:type="dcterms:W3CDTF">2006-08-16T00:00:00Z</dcterms:created>
  <dcterms:modified xsi:type="dcterms:W3CDTF">2022-05-20T11:20:57Z</dcterms:modified>
  <dc:identifier>DAEqKmVyldA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0x010100E577DB825B82A84BAE071DE1F5D88CBC</vt:lpwstr>
  </property>
</Properties>
</file>