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2" r:id="rId5"/>
    <p:sldMasterId id="2147483684" r:id="rId6"/>
    <p:sldMasterId id="2147483744" r:id="rId7"/>
    <p:sldMasterId id="2147483758" r:id="rId8"/>
  </p:sldMasterIdLst>
  <p:handoutMasterIdLst>
    <p:handoutMasterId r:id="rId29"/>
  </p:handoutMasterIdLst>
  <p:sldIdLst>
    <p:sldId id="372" r:id="rId9"/>
    <p:sldId id="420" r:id="rId10"/>
    <p:sldId id="440" r:id="rId11"/>
    <p:sldId id="439" r:id="rId12"/>
    <p:sldId id="436" r:id="rId13"/>
    <p:sldId id="435" r:id="rId14"/>
    <p:sldId id="437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41" r:id="rId24"/>
    <p:sldId id="432" r:id="rId25"/>
    <p:sldId id="433" r:id="rId26"/>
    <p:sldId id="434" r:id="rId27"/>
    <p:sldId id="394" r:id="rId2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en Quinto, Patricia" initials="OQP" lastIdx="1" clrIdx="0">
    <p:extLst>
      <p:ext uri="{19B8F6BF-5375-455C-9EA6-DF929625EA0E}">
        <p15:presenceInfo xmlns:p15="http://schemas.microsoft.com/office/powerpoint/2012/main" userId="S::ordenqp@madrid.es::c171432c-ba3d-4a41-bf84-94db051fbbb9" providerId="AD"/>
      </p:ext>
    </p:extLst>
  </p:cmAuthor>
  <p:cmAuthor id="2" name="Sanchez Diaz, Antonio" initials="SDA" lastIdx="2" clrIdx="1">
    <p:extLst>
      <p:ext uri="{19B8F6BF-5375-455C-9EA6-DF929625EA0E}">
        <p15:presenceInfo xmlns:p15="http://schemas.microsoft.com/office/powerpoint/2012/main" userId="S::sanchezdant@madrid.es::fc8957d2-49e9-4f4a-8476-4bf59c261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DA22"/>
    <a:srgbClr val="798778"/>
    <a:srgbClr val="172E49"/>
    <a:srgbClr val="1ED0A6"/>
    <a:srgbClr val="BFBBB8"/>
    <a:srgbClr val="B9B9B4"/>
    <a:srgbClr val="B9BAB4"/>
    <a:srgbClr val="B5B5B1"/>
    <a:srgbClr val="B7B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AF6E1-73A3-4140-B7FB-D6BDC61E6728}" v="14" dt="2022-01-19T13:50:11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10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9070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6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BBBB3EAD-4322-4D74-BF64-3FAA46E15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663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ko-KR" altLang="en-US" sz="1400" b="1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E3AA60-F98E-461D-A8F1-416F4930B4FB}"/>
              </a:ext>
            </a:extLst>
          </p:cNvPr>
          <p:cNvGrpSpPr/>
          <p:nvPr userDrawn="1"/>
        </p:nvGrpSpPr>
        <p:grpSpPr>
          <a:xfrm flipH="1">
            <a:off x="626349" y="1698993"/>
            <a:ext cx="4415909" cy="4616667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BF1D60-4E96-4E3C-B98D-5370E20EF47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BCCF88-06F1-488C-87AE-E38FBA28D1AC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E90238-2BB1-43A4-9BE2-54B3CC39297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440D76-FC59-468E-A566-5FFD2D6688D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671962-91F5-403D-A29A-091596522CB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E5E563-0514-42D2-8D98-2B54B867E0A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AF6807-894C-4F19-8604-082CC7DC96A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648DEAD-5289-42D0-8909-87695FD597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08709" y="1946106"/>
            <a:ext cx="4005026" cy="2975928"/>
          </a:xfrm>
          <a:custGeom>
            <a:avLst/>
            <a:gdLst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0 w 4890798"/>
              <a:gd name="connsiteY3" fmla="*/ 3000625 h 3000625"/>
              <a:gd name="connsiteX4" fmla="*/ 0 w 4890798"/>
              <a:gd name="connsiteY4" fmla="*/ 0 h 3000625"/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818605 w 4890798"/>
              <a:gd name="connsiteY3" fmla="*/ 3000625 h 3000625"/>
              <a:gd name="connsiteX4" fmla="*/ 0 w 4890798"/>
              <a:gd name="connsiteY4" fmla="*/ 0 h 3000625"/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200297 w 4890798"/>
              <a:gd name="connsiteY3" fmla="*/ 2965791 h 3000625"/>
              <a:gd name="connsiteX4" fmla="*/ 0 w 4890798"/>
              <a:gd name="connsiteY4" fmla="*/ 0 h 3000625"/>
              <a:gd name="connsiteX0" fmla="*/ 0 w 4890798"/>
              <a:gd name="connsiteY0" fmla="*/ 0 h 2965791"/>
              <a:gd name="connsiteX1" fmla="*/ 4890798 w 4890798"/>
              <a:gd name="connsiteY1" fmla="*/ 0 h 2965791"/>
              <a:gd name="connsiteX2" fmla="*/ 3715140 w 4890798"/>
              <a:gd name="connsiteY2" fmla="*/ 2626157 h 2965791"/>
              <a:gd name="connsiteX3" fmla="*/ 200297 w 4890798"/>
              <a:gd name="connsiteY3" fmla="*/ 2965791 h 2965791"/>
              <a:gd name="connsiteX4" fmla="*/ 0 w 4890798"/>
              <a:gd name="connsiteY4" fmla="*/ 0 h 2965791"/>
              <a:gd name="connsiteX0" fmla="*/ 0 w 4890798"/>
              <a:gd name="connsiteY0" fmla="*/ 0 h 2965791"/>
              <a:gd name="connsiteX1" fmla="*/ 4890798 w 4890798"/>
              <a:gd name="connsiteY1" fmla="*/ 0 h 2965791"/>
              <a:gd name="connsiteX2" fmla="*/ 4037357 w 4890798"/>
              <a:gd name="connsiteY2" fmla="*/ 2800328 h 2965791"/>
              <a:gd name="connsiteX3" fmla="*/ 200297 w 4890798"/>
              <a:gd name="connsiteY3" fmla="*/ 2965791 h 2965791"/>
              <a:gd name="connsiteX4" fmla="*/ 0 w 4890798"/>
              <a:gd name="connsiteY4" fmla="*/ 0 h 2965791"/>
              <a:gd name="connsiteX0" fmla="*/ 0 w 4037357"/>
              <a:gd name="connsiteY0" fmla="*/ 0 h 2965791"/>
              <a:gd name="connsiteX1" fmla="*/ 3480009 w 4037357"/>
              <a:gd name="connsiteY1" fmla="*/ 418012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906729 w 4037357"/>
              <a:gd name="connsiteY1" fmla="*/ 775063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898021 w 4037357"/>
              <a:gd name="connsiteY1" fmla="*/ 748937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819644 w 4037357"/>
              <a:gd name="connsiteY1" fmla="*/ 818606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3889312"/>
              <a:gd name="connsiteY0" fmla="*/ 0 h 2965791"/>
              <a:gd name="connsiteX1" fmla="*/ 3819644 w 3889312"/>
              <a:gd name="connsiteY1" fmla="*/ 818606 h 2965791"/>
              <a:gd name="connsiteX2" fmla="*/ 3889312 w 3889312"/>
              <a:gd name="connsiteY2" fmla="*/ 2782911 h 2965791"/>
              <a:gd name="connsiteX3" fmla="*/ 200297 w 3889312"/>
              <a:gd name="connsiteY3" fmla="*/ 2965791 h 2965791"/>
              <a:gd name="connsiteX4" fmla="*/ 0 w 3889312"/>
              <a:gd name="connsiteY4" fmla="*/ 0 h 2965791"/>
              <a:gd name="connsiteX0" fmla="*/ 0 w 3950272"/>
              <a:gd name="connsiteY0" fmla="*/ 0 h 2965791"/>
              <a:gd name="connsiteX1" fmla="*/ 3819644 w 3950272"/>
              <a:gd name="connsiteY1" fmla="*/ 818606 h 2965791"/>
              <a:gd name="connsiteX2" fmla="*/ 3950272 w 3950272"/>
              <a:gd name="connsiteY2" fmla="*/ 2765494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54479 w 3950272"/>
              <a:gd name="connsiteY1" fmla="*/ 827315 h 2965791"/>
              <a:gd name="connsiteX2" fmla="*/ 3950272 w 3950272"/>
              <a:gd name="connsiteY2" fmla="*/ 2765494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54479 w 3950272"/>
              <a:gd name="connsiteY1" fmla="*/ 827315 h 2965791"/>
              <a:gd name="connsiteX2" fmla="*/ 3950272 w 3950272"/>
              <a:gd name="connsiteY2" fmla="*/ 2791620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45770 w 3950272"/>
              <a:gd name="connsiteY1" fmla="*/ 775064 h 2965791"/>
              <a:gd name="connsiteX2" fmla="*/ 3950272 w 3950272"/>
              <a:gd name="connsiteY2" fmla="*/ 2791620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69322"/>
              <a:gd name="connsiteY0" fmla="*/ 0 h 2965791"/>
              <a:gd name="connsiteX1" fmla="*/ 3845770 w 3969322"/>
              <a:gd name="connsiteY1" fmla="*/ 775064 h 2965791"/>
              <a:gd name="connsiteX2" fmla="*/ 3969322 w 3969322"/>
              <a:gd name="connsiteY2" fmla="*/ 2877327 h 2965791"/>
              <a:gd name="connsiteX3" fmla="*/ 200297 w 3969322"/>
              <a:gd name="connsiteY3" fmla="*/ 2965791 h 2965791"/>
              <a:gd name="connsiteX4" fmla="*/ 0 w 3969322"/>
              <a:gd name="connsiteY4" fmla="*/ 0 h 2965791"/>
              <a:gd name="connsiteX0" fmla="*/ 0 w 3969322"/>
              <a:gd name="connsiteY0" fmla="*/ 0 h 2975314"/>
              <a:gd name="connsiteX1" fmla="*/ 3845770 w 3969322"/>
              <a:gd name="connsiteY1" fmla="*/ 775064 h 2975314"/>
              <a:gd name="connsiteX2" fmla="*/ 3969322 w 3969322"/>
              <a:gd name="connsiteY2" fmla="*/ 2877327 h 2975314"/>
              <a:gd name="connsiteX3" fmla="*/ 200297 w 3969322"/>
              <a:gd name="connsiteY3" fmla="*/ 2975314 h 2975314"/>
              <a:gd name="connsiteX4" fmla="*/ 0 w 3969322"/>
              <a:gd name="connsiteY4" fmla="*/ 0 h 29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9322" h="2975314">
                <a:moveTo>
                  <a:pt x="0" y="0"/>
                </a:moveTo>
                <a:lnTo>
                  <a:pt x="3845770" y="775064"/>
                </a:lnTo>
                <a:lnTo>
                  <a:pt x="3969322" y="2877327"/>
                </a:lnTo>
                <a:lnTo>
                  <a:pt x="200297" y="29753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32352E3-A549-4767-81E9-F00BC5097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6138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210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  <a:p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C1360C2-C865-4284-B68D-EF12177F2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6363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48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  <a:p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ko-KR">
                <a:solidFill>
                  <a:prstClr val="white"/>
                </a:solidFill>
              </a:rPr>
              <a:t>                     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1F3AC-22DD-4A77-8100-945A8877A057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7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922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2" y="1119739"/>
            <a:ext cx="4022165" cy="5305775"/>
          </a:xfrm>
          <a:prstGeom prst="round2SameRect">
            <a:avLst>
              <a:gd name="adj1" fmla="val 84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C6F3612C-F0AE-484F-942A-DE2A05865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54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396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94766" y="332656"/>
            <a:ext cx="3352800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9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9000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0368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213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47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49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37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17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5741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90313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57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8256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75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81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96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793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13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077628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8786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3" r:id="rId5"/>
    <p:sldLayoutId id="2147483741" r:id="rId6"/>
    <p:sldLayoutId id="2147483742" r:id="rId7"/>
    <p:sldLayoutId id="2147483738" r:id="rId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5" r:id="rId16"/>
    <p:sldLayoutId id="2147483777" r:id="rId17"/>
    <p:sldLayoutId id="2147483778" r:id="rId18"/>
    <p:sldLayoutId id="2147483779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adrid.es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Viajar a Madrid - Lonely Planet">
            <a:extLst>
              <a:ext uri="{FF2B5EF4-FFF2-40B4-BE49-F238E27FC236}">
                <a16:creationId xmlns:a16="http://schemas.microsoft.com/office/drawing/2014/main" id="{8027C3B4-D62D-4D3D-B1EE-69B989597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r="4871" b="-1"/>
          <a:stretch/>
        </p:blipFill>
        <p:spPr bwMode="auto">
          <a:xfrm>
            <a:off x="0" y="1"/>
            <a:ext cx="6293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443" y="223700"/>
            <a:ext cx="2445038" cy="707334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524000" y="983227"/>
            <a:ext cx="9144000" cy="2618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5904780" y="2586607"/>
            <a:ext cx="6419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ESTRATEGIA DE TRANSFORMACIÓN DE LA GESTIÓN DE RRHH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6477000" y="4000500"/>
            <a:ext cx="555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solidFill>
                <a:srgbClr val="0000FF"/>
              </a:solidFill>
            </a:endParaRPr>
          </a:p>
          <a:p>
            <a:pPr algn="ctr"/>
            <a:r>
              <a:rPr lang="es-ES" sz="2400" b="1" dirty="0">
                <a:solidFill>
                  <a:srgbClr val="0070C0"/>
                </a:solidFill>
              </a:rPr>
              <a:t>BALANCE DE EJECUCIÓN 2 AÑOS DE VIGENCIA. 2020-2021.</a:t>
            </a:r>
          </a:p>
        </p:txBody>
      </p:sp>
    </p:spTree>
    <p:extLst>
      <p:ext uri="{BB962C8B-B14F-4D97-AF65-F5344CB8AC3E}">
        <p14:creationId xmlns:p14="http://schemas.microsoft.com/office/powerpoint/2010/main" val="408962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479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r>
              <a:rPr lang="es-ES" sz="2400" b="1" cap="all" dirty="0">
                <a:solidFill>
                  <a:srgbClr val="0070C0"/>
                </a:solidFill>
              </a:rPr>
              <a:t>Comisión</a:t>
            </a:r>
            <a:r>
              <a:rPr lang="es-ES" sz="2400" b="1" dirty="0">
                <a:solidFill>
                  <a:srgbClr val="0070C0"/>
                </a:solidFill>
              </a:rPr>
              <a:t> PERMANENTE DE SELECCIÓN </a:t>
            </a:r>
          </a:p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Está gestionando </a:t>
            </a:r>
            <a:r>
              <a:rPr lang="es-ES" sz="2400" b="1" dirty="0">
                <a:solidFill>
                  <a:srgbClr val="0070C0"/>
                </a:solidFill>
              </a:rPr>
              <a:t>12 procesos selectivos </a:t>
            </a:r>
            <a:r>
              <a:rPr lang="es-ES" sz="2400" b="1" dirty="0"/>
              <a:t>para un total de 649 plazas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Entre ellos, la oposición de técnico general jurídico, donde la lectura del primer ejercicio ocupó </a:t>
            </a:r>
            <a:r>
              <a:rPr lang="es-ES" sz="2400" b="1" dirty="0">
                <a:solidFill>
                  <a:srgbClr val="0070C0"/>
                </a:solidFill>
              </a:rPr>
              <a:t>3 semanas </a:t>
            </a:r>
            <a:r>
              <a:rPr lang="es-ES" sz="2400" b="1" dirty="0"/>
              <a:t>cuando, de haberse realizado con un tribunal ordinario, se habría prolongado hasta las 12 semanas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Mas de </a:t>
            </a:r>
            <a:r>
              <a:rPr lang="es-ES" sz="2400" b="1" dirty="0">
                <a:solidFill>
                  <a:srgbClr val="0070C0"/>
                </a:solidFill>
              </a:rPr>
              <a:t>1.000 </a:t>
            </a:r>
            <a:r>
              <a:rPr lang="es-ES" sz="2400" b="1" dirty="0"/>
              <a:t>funcionarios colaboran en la selección municipal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9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543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s-ES" sz="2400" b="1" cap="all" dirty="0">
                <a:solidFill>
                  <a:srgbClr val="0070C0"/>
                </a:solidFill>
              </a:rPr>
              <a:t>BASES DE LOS PROCESOS SELECTIVOS </a:t>
            </a:r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Hemos pasado de aprobar 6 bases de procesos selectivos en 2019, a 50 en 2020 y </a:t>
            </a:r>
            <a:r>
              <a:rPr lang="es-ES" sz="2400" b="1" dirty="0">
                <a:solidFill>
                  <a:srgbClr val="0070C0"/>
                </a:solidFill>
              </a:rPr>
              <a:t>63</a:t>
            </a:r>
            <a:r>
              <a:rPr lang="es-ES" sz="2400" b="1" dirty="0"/>
              <a:t> en 2021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Las bases de 2016 a 2018 se negociaron a los 3 años de la aprobación de la OEP (límite del plazo establecido por el EBEP), las de 2019 se aprobaron a los 2 años, las de 2020 al año, y previsiblemente las de 2021 se aprobarán en </a:t>
            </a:r>
            <a:r>
              <a:rPr lang="es-ES" sz="2400" b="1" dirty="0">
                <a:solidFill>
                  <a:srgbClr val="0070C0"/>
                </a:solidFill>
              </a:rPr>
              <a:t>seis meses</a:t>
            </a:r>
            <a:r>
              <a:rPr lang="es-ES" sz="2400" b="1" dirty="0"/>
              <a:t> </a:t>
            </a:r>
          </a:p>
          <a:p>
            <a:pPr lvl="0" algn="just"/>
            <a:endParaRPr lang="es-E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479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s-ES" sz="2400" b="1" cap="all" dirty="0">
                <a:solidFill>
                  <a:srgbClr val="0070C0"/>
                </a:solidFill>
              </a:rPr>
              <a:t>CONVOCATORIA DE PROCESOS SELECTIVOS </a:t>
            </a:r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De las 15 y 16 convocatorias en 2018 y 2019, hemos pasado a 50 en 2020 y </a:t>
            </a:r>
            <a:r>
              <a:rPr lang="es-ES" sz="2400" b="1" dirty="0">
                <a:solidFill>
                  <a:srgbClr val="0070C0"/>
                </a:solidFill>
              </a:rPr>
              <a:t>33</a:t>
            </a:r>
            <a:r>
              <a:rPr lang="es-ES" sz="2400" b="1" dirty="0"/>
              <a:t> en 2021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Está previsto que la cifra se estabilice progresivamente en torno a las </a:t>
            </a:r>
            <a:r>
              <a:rPr lang="es-ES" sz="2400" b="1" dirty="0">
                <a:solidFill>
                  <a:srgbClr val="0070C0"/>
                </a:solidFill>
              </a:rPr>
              <a:t>20</a:t>
            </a:r>
            <a:r>
              <a:rPr lang="es-ES" sz="2400" b="1" dirty="0"/>
              <a:t> convocatorias anuales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5648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s-ES" sz="2400" b="1" cap="all" dirty="0">
                <a:solidFill>
                  <a:srgbClr val="0070C0"/>
                </a:solidFill>
              </a:rPr>
              <a:t>PROCESOS SELECTIVOS ABIERTOS Y EXÁMENES </a:t>
            </a:r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Hemos pasado a </a:t>
            </a:r>
            <a:r>
              <a:rPr lang="es-ES" sz="2400" b="1" dirty="0">
                <a:solidFill>
                  <a:srgbClr val="0070C0"/>
                </a:solidFill>
              </a:rPr>
              <a:t>133</a:t>
            </a:r>
            <a:r>
              <a:rPr lang="es-ES" sz="2400" b="1" dirty="0"/>
              <a:t> en 2021 desde los 65 procesos selectivos abiertos en 2019</a:t>
            </a:r>
          </a:p>
          <a:p>
            <a:pPr lvl="0" algn="just"/>
            <a:endParaRPr lang="es-ES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2021 finalizaron </a:t>
            </a:r>
            <a:r>
              <a:rPr lang="es-ES" sz="2400" b="1" dirty="0">
                <a:solidFill>
                  <a:srgbClr val="0070C0"/>
                </a:solidFill>
              </a:rPr>
              <a:t>20</a:t>
            </a:r>
            <a:r>
              <a:rPr lang="es-ES" sz="2400" b="1" dirty="0"/>
              <a:t> procesos selectivos, frente a los 14 que finalizaron en 2019</a:t>
            </a:r>
          </a:p>
          <a:p>
            <a:pPr algn="just"/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Hemos pasado a </a:t>
            </a:r>
            <a:r>
              <a:rPr lang="es-ES" sz="2400" b="1" dirty="0">
                <a:solidFill>
                  <a:srgbClr val="0070C0"/>
                </a:solidFill>
              </a:rPr>
              <a:t>72</a:t>
            </a:r>
            <a:r>
              <a:rPr lang="es-ES" sz="2400" b="1" dirty="0"/>
              <a:t> exámenes en 2021, desde los </a:t>
            </a:r>
            <a:r>
              <a:rPr lang="es-ES" sz="2400" b="1" dirty="0">
                <a:solidFill>
                  <a:srgbClr val="0070C0"/>
                </a:solidFill>
              </a:rPr>
              <a:t>30</a:t>
            </a:r>
            <a:r>
              <a:rPr lang="es-ES" sz="2400" b="1" dirty="0"/>
              <a:t> exámenes realizados en 2019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6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479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s-ES" sz="2400" b="1" cap="all" dirty="0">
                <a:solidFill>
                  <a:srgbClr val="0070C0"/>
                </a:solidFill>
              </a:rPr>
              <a:t>PROMOCIÓN INTERNA </a:t>
            </a:r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Se han aprobado durante este mandato </a:t>
            </a:r>
            <a:r>
              <a:rPr lang="es-ES" sz="2400" b="1" dirty="0">
                <a:solidFill>
                  <a:srgbClr val="0070C0"/>
                </a:solidFill>
              </a:rPr>
              <a:t>2.757 plazas</a:t>
            </a:r>
            <a:r>
              <a:rPr lang="es-ES" sz="2400" b="1" dirty="0"/>
              <a:t> para acceso por promoción interna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Se ha establecido un programa de </a:t>
            </a:r>
            <a:r>
              <a:rPr lang="es-ES" sz="2400" b="1" dirty="0">
                <a:solidFill>
                  <a:srgbClr val="0070C0"/>
                </a:solidFill>
              </a:rPr>
              <a:t>formación</a:t>
            </a:r>
            <a:r>
              <a:rPr lang="es-ES" sz="2400" b="1" dirty="0"/>
              <a:t> de apoyo al personal municipal para preparar estas pruebas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479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/>
            <a:endParaRPr lang="es-ES" sz="2400" b="1" cap="all" dirty="0">
              <a:solidFill>
                <a:srgbClr val="0070C0"/>
              </a:solidFill>
            </a:endParaRPr>
          </a:p>
          <a:p>
            <a:pPr lvl="0" algn="ctr"/>
            <a:endParaRPr lang="es-ES" sz="2400" b="1" cap="all" dirty="0">
              <a:solidFill>
                <a:srgbClr val="0070C0"/>
              </a:solidFill>
            </a:endParaRPr>
          </a:p>
          <a:p>
            <a:pPr lvl="0" algn="ctr"/>
            <a:r>
              <a:rPr lang="es-ES" sz="2400" b="1" cap="all" dirty="0">
                <a:solidFill>
                  <a:srgbClr val="0070C0"/>
                </a:solidFill>
              </a:rPr>
              <a:t>PROVISIÓN DE PUESTOS</a:t>
            </a:r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Las comisiones de valoración de concursos de méritos para la provisión de puestos de trabajo se han reunido en 2021 un </a:t>
            </a:r>
            <a:r>
              <a:rPr lang="es-ES" sz="2400" b="1" dirty="0">
                <a:solidFill>
                  <a:srgbClr val="0070C0"/>
                </a:solidFill>
              </a:rPr>
              <a:t>38% más </a:t>
            </a:r>
            <a:r>
              <a:rPr lang="es-ES" sz="2400" b="1" dirty="0"/>
              <a:t>que en 2020, año en que ya se había producido un incremento de casi el </a:t>
            </a:r>
            <a:r>
              <a:rPr lang="es-ES" sz="2400" b="1" dirty="0">
                <a:solidFill>
                  <a:srgbClr val="0070C0"/>
                </a:solidFill>
              </a:rPr>
              <a:t>60%</a:t>
            </a:r>
            <a:r>
              <a:rPr lang="es-ES" sz="2400" b="1" dirty="0"/>
              <a:t> con respecto de las reuniones celebradas en 2019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2021 se ha resuelto la provisión de </a:t>
            </a:r>
            <a:r>
              <a:rPr lang="es-ES" sz="2400" b="1" dirty="0">
                <a:solidFill>
                  <a:srgbClr val="0070C0"/>
                </a:solidFill>
              </a:rPr>
              <a:t>1.163 puestos por concurso</a:t>
            </a:r>
            <a:r>
              <a:rPr lang="es-ES" sz="2400" b="1" dirty="0"/>
              <a:t>, un 83% más que los resueltos en 2020 y un 118% que los resueltos en 2019 y en </a:t>
            </a:r>
            <a:r>
              <a:rPr lang="es-ES" sz="2400" b="1" dirty="0">
                <a:solidFill>
                  <a:srgbClr val="0070C0"/>
                </a:solidFill>
              </a:rPr>
              <a:t>libre designación</a:t>
            </a:r>
            <a:r>
              <a:rPr lang="es-ES" sz="2400" b="1" dirty="0"/>
              <a:t>, durante 2021 se han resuelto </a:t>
            </a:r>
            <a:r>
              <a:rPr lang="es-ES" sz="2400" b="1" dirty="0">
                <a:solidFill>
                  <a:srgbClr val="0070C0"/>
                </a:solidFill>
              </a:rPr>
              <a:t>851 puestos</a:t>
            </a:r>
            <a:r>
              <a:rPr lang="es-ES" sz="2400" b="1" dirty="0"/>
              <a:t>, un 77 % más de los que se resolvieron en 2020, y un 111% más de los resueltos en 2019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390525"/>
            <a:ext cx="8534399" cy="533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endParaRPr lang="es-ES" sz="2400" b="1" cap="all" dirty="0">
              <a:solidFill>
                <a:srgbClr val="0070C0"/>
              </a:solidFill>
            </a:endParaRPr>
          </a:p>
          <a:p>
            <a:pPr lvl="0" algn="ctr"/>
            <a:endParaRPr lang="es-ES" sz="2400" b="1" cap="all" dirty="0">
              <a:solidFill>
                <a:srgbClr val="0070C0"/>
              </a:solidFill>
            </a:endParaRPr>
          </a:p>
          <a:p>
            <a:pPr lvl="0" algn="ctr"/>
            <a:r>
              <a:rPr lang="es-ES" sz="2400" b="1" cap="all" dirty="0">
                <a:solidFill>
                  <a:srgbClr val="0070C0"/>
                </a:solidFill>
              </a:rPr>
              <a:t>RELACIONES LABORALES</a:t>
            </a:r>
          </a:p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Más de 100 Mesas de negociación celebradas con medios electrónicos en 2021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7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 dirty="0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211480" y="1419575"/>
            <a:ext cx="8534399" cy="479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/>
            <a:r>
              <a:rPr lang="es-ES" sz="2400" b="1" cap="all" dirty="0">
                <a:solidFill>
                  <a:srgbClr val="0070C0"/>
                </a:solidFill>
              </a:rPr>
              <a:t>ACCIÓN SOCIAL Y JUBILADOS </a:t>
            </a:r>
          </a:p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/>
              <a:t>En 2021 se han tramitado </a:t>
            </a:r>
            <a:r>
              <a:rPr lang="es-ES" sz="2400" b="1" dirty="0">
                <a:solidFill>
                  <a:srgbClr val="0070C0"/>
                </a:solidFill>
              </a:rPr>
              <a:t>109.519</a:t>
            </a:r>
            <a:r>
              <a:rPr lang="es-ES" sz="2400" b="1" dirty="0"/>
              <a:t> ayudas de acción social para el personal municipal, todas ellas por vía electrónica</a:t>
            </a:r>
          </a:p>
          <a:p>
            <a:pPr lvl="0" algn="just"/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Crece el número de jubilados atendidos personalmente para la presentación de sus solicitudes de ayudas de acción social: 292 en 2020 y </a:t>
            </a:r>
            <a:r>
              <a:rPr lang="es-ES" sz="2400" b="1" dirty="0">
                <a:solidFill>
                  <a:srgbClr val="0070C0"/>
                </a:solidFill>
              </a:rPr>
              <a:t>1.153</a:t>
            </a:r>
            <a:r>
              <a:rPr lang="es-ES" sz="2400" b="1" dirty="0"/>
              <a:t> en 2021 </a:t>
            </a:r>
          </a:p>
          <a:p>
            <a:pPr lvl="0" algn="just"/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El colectivo de jubilados ha obtenido </a:t>
            </a:r>
            <a:r>
              <a:rPr lang="es-ES" sz="2400" b="1" dirty="0">
                <a:solidFill>
                  <a:srgbClr val="0070C0"/>
                </a:solidFill>
              </a:rPr>
              <a:t>31.370 </a:t>
            </a:r>
            <a:r>
              <a:rPr lang="es-ES" sz="2400" b="1" dirty="0"/>
              <a:t>ayudas entre 2020 y 2021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9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ESTRATEGIA DE TRANSFORMACIÓN DE LA GESTIÓN DE RRHH.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BALANCE DE EJECUCIÓN 2020-2021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553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FORMACIÓN 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/>
                </a:solidFill>
                <a:latin typeface="+mj-lt"/>
              </a:rPr>
              <a:t>Un </a:t>
            </a:r>
            <a:r>
              <a:rPr lang="es-ES" sz="2400" b="1" dirty="0">
                <a:solidFill>
                  <a:srgbClr val="0070C0"/>
                </a:solidFill>
                <a:latin typeface="+mj-lt"/>
              </a:rPr>
              <a:t>52%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 de los </a:t>
            </a:r>
            <a:r>
              <a:rPr lang="es-ES" sz="2400" b="1" dirty="0">
                <a:solidFill>
                  <a:srgbClr val="0070C0"/>
                </a:solidFill>
                <a:latin typeface="+mj-lt"/>
              </a:rPr>
              <a:t>cursos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 realizados en 2021 ha sido en modalidad </a:t>
            </a:r>
            <a:r>
              <a:rPr lang="es-ES" sz="2400" b="1" dirty="0">
                <a:solidFill>
                  <a:srgbClr val="0070C0"/>
                </a:solidFill>
                <a:latin typeface="+mj-lt"/>
              </a:rPr>
              <a:t>virtual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, abarcando al </a:t>
            </a:r>
            <a:r>
              <a:rPr lang="es-ES" sz="2400" b="1" dirty="0">
                <a:solidFill>
                  <a:srgbClr val="0070C0"/>
                </a:solidFill>
                <a:latin typeface="+mj-lt"/>
              </a:rPr>
              <a:t>85%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 (27.488) de los </a:t>
            </a:r>
            <a:r>
              <a:rPr lang="es-ES" sz="2400" b="1" dirty="0">
                <a:solidFill>
                  <a:srgbClr val="0070C0"/>
                </a:solidFill>
                <a:latin typeface="+mj-lt"/>
              </a:rPr>
              <a:t>alumnos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 totales (32.281). Las acciones virtuales han pasado de representar el 23% del Plan de Formación en 2019, a ser mayoritarias en 2020 y 2021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>
              <a:solidFill>
                <a:prstClr val="black"/>
              </a:solidFill>
              <a:latin typeface="+mj-lt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>
                <a:solidFill>
                  <a:prstClr val="black"/>
                </a:solidFill>
                <a:latin typeface="+mj-lt"/>
              </a:rPr>
              <a:t>Unos </a:t>
            </a:r>
            <a:r>
              <a:rPr lang="es-ES" sz="2400" b="1">
                <a:solidFill>
                  <a:srgbClr val="0070C0"/>
                </a:solidFill>
                <a:latin typeface="+mj-lt"/>
              </a:rPr>
              <a:t>12.000 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empleados han recibido el Plan de capacitación digital básica en 2021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>
              <a:solidFill>
                <a:prstClr val="black"/>
              </a:solidFill>
              <a:latin typeface="+mj-lt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/>
                </a:solidFill>
                <a:latin typeface="+mj-lt"/>
              </a:rPr>
              <a:t>Tras el impacto de 2020 (se ejecutó el 41% del plan de formación), la EFAM ha alcanzado el </a:t>
            </a:r>
            <a:r>
              <a:rPr lang="es-ES" sz="2400" b="1" dirty="0">
                <a:solidFill>
                  <a:srgbClr val="0070C0"/>
                </a:solidFill>
                <a:latin typeface="+mj-lt"/>
              </a:rPr>
              <a:t>86% de ejecución 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en 2021, por encima del 72% existente en 2019. Además, cada plan ha ido renovando un 25% de sus acciones respecto al anterior, de modo que el 75% del plan de formación 2022 es sustancialmente nuevo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4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n-cs"/>
              </a:rPr>
              <a:t>ESTRATEGIA DE TRANSFORMACIÓN DE LA GESTIÓN DE RRHH.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BALANCE DE EJECUCIÓN 2020-2021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553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Convenios con universidades 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0" algn="just"/>
            <a:r>
              <a:rPr lang="es-ES" sz="2400" b="1" dirty="0">
                <a:solidFill>
                  <a:prstClr val="black"/>
                </a:solidFill>
                <a:latin typeface="+mj-lt"/>
              </a:rPr>
              <a:t>El Ayuntamiento de Madrid tiene suscritos 11 convenios con Universidades para la realización de prácticas, en virtud de los cuales ya se han incorporado 100 estudiantes en prácticas a servicios municipales a durante el curso 2021/2022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 dirty="0"/>
              <a:t>BALANCE DE EJECUCIÓN 2020-2021</a:t>
            </a:r>
            <a:endParaRPr lang="en-US" sz="2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880171"/>
            <a:ext cx="8668820" cy="1721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CBC4EC4-E11D-4B04-BF75-0B10CC44C2AD}"/>
              </a:ext>
            </a:extLst>
          </p:cNvPr>
          <p:cNvSpPr/>
          <p:nvPr/>
        </p:nvSpPr>
        <p:spPr>
          <a:xfrm>
            <a:off x="475180" y="2992983"/>
            <a:ext cx="827829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La Estrategia se encuentra ejecutada en un 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91,4%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, pasados dos años desde su aprobación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3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62137" y="1191126"/>
            <a:ext cx="7375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Y TRABAJAR </a:t>
            </a:r>
          </a:p>
          <a:p>
            <a:r>
              <a:rPr lang="es-ES" dirty="0"/>
              <a:t>	por tu ciudad</a:t>
            </a:r>
          </a:p>
          <a:p>
            <a:r>
              <a:rPr lang="es-ES" dirty="0"/>
              <a:t>	Por tu gente</a:t>
            </a:r>
          </a:p>
          <a:p>
            <a:r>
              <a:rPr lang="es-ES" dirty="0"/>
              <a:t>Por tu modo de vida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92000" cy="69542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8036" y="392850"/>
            <a:ext cx="184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6168" y="5038727"/>
            <a:ext cx="1053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MADRID es TALENTO, el TALENTO eres TÚ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194884" y="2683042"/>
            <a:ext cx="453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041232" y="5546558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3C2D83-D9DF-4CE5-AA2D-4FABB81AA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52" y="-27335"/>
            <a:ext cx="6027173" cy="17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 dirty="0"/>
              <a:t>BALANCE DE EJECUCIÓN 2020-2021</a:t>
            </a:r>
            <a:endParaRPr lang="en-US" sz="2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880171"/>
            <a:ext cx="8668820" cy="1721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349CAA8-5F87-42ED-9AC5-96805BB832C2}"/>
              </a:ext>
            </a:extLst>
          </p:cNvPr>
          <p:cNvSpPr/>
          <p:nvPr/>
        </p:nvSpPr>
        <p:spPr>
          <a:xfrm>
            <a:off x="590015" y="1187323"/>
            <a:ext cx="78295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0070C0"/>
                </a:solidFill>
              </a:rPr>
              <a:t>OFERTAS PÚBLICAS DE EMPLEO</a:t>
            </a: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total, se ha aprobado la oferta de </a:t>
            </a:r>
            <a:r>
              <a:rPr lang="es-ES" sz="2400" b="1" dirty="0">
                <a:solidFill>
                  <a:srgbClr val="0070C0"/>
                </a:solidFill>
              </a:rPr>
              <a:t>7.077 </a:t>
            </a:r>
            <a:r>
              <a:rPr lang="es-ES" sz="2400" b="1" dirty="0"/>
              <a:t>plazas durante estos dos años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Las Ofertas de Empleo Público de este mandato (2019, 2020 y 2021) han aprobado un total de </a:t>
            </a:r>
            <a:r>
              <a:rPr lang="es-ES" sz="2400" b="1" dirty="0">
                <a:solidFill>
                  <a:srgbClr val="0070C0"/>
                </a:solidFill>
              </a:rPr>
              <a:t>4.441 </a:t>
            </a:r>
            <a:r>
              <a:rPr lang="es-ES" sz="2400" b="1" dirty="0"/>
              <a:t>plazas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Entre 2019 y 2021 se han convocado </a:t>
            </a:r>
            <a:r>
              <a:rPr lang="es-ES" sz="2400" b="1" dirty="0">
                <a:solidFill>
                  <a:srgbClr val="0070C0"/>
                </a:solidFill>
              </a:rPr>
              <a:t>2.945 </a:t>
            </a:r>
            <a:r>
              <a:rPr lang="es-ES" sz="2400" b="1" dirty="0"/>
              <a:t>plazas</a:t>
            </a:r>
          </a:p>
          <a:p>
            <a:pPr lvl="0" algn="just"/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Además, la Oferta extraordinaria correspondiente al primer tramo de </a:t>
            </a:r>
            <a:r>
              <a:rPr lang="es-ES" sz="2400" b="1" dirty="0">
                <a:solidFill>
                  <a:srgbClr val="0070C0"/>
                </a:solidFill>
              </a:rPr>
              <a:t>estabilización</a:t>
            </a:r>
            <a:r>
              <a:rPr lang="es-ES" sz="2400" b="1" dirty="0"/>
              <a:t> de empleo temporal autoriza </a:t>
            </a:r>
            <a:r>
              <a:rPr lang="es-ES" sz="2400" b="1" dirty="0">
                <a:solidFill>
                  <a:srgbClr val="0070C0"/>
                </a:solidFill>
              </a:rPr>
              <a:t>2.636 plazas adicionales</a:t>
            </a:r>
            <a:r>
              <a:rPr lang="es-E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31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 dirty="0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219076" y="247649"/>
            <a:ext cx="8696324" cy="6208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r>
              <a:rPr lang="es-ES" sz="2400" b="1" dirty="0">
                <a:solidFill>
                  <a:srgbClr val="0070C0"/>
                </a:solidFill>
              </a:rPr>
              <a:t>REFUERZO DE PERSONAL EN LOS 21 DISTRITOS</a:t>
            </a:r>
          </a:p>
          <a:p>
            <a:pPr lvl="0"/>
            <a:endParaRPr lang="es-ES" sz="2400" b="1" dirty="0"/>
          </a:p>
          <a:p>
            <a:pPr lvl="0"/>
            <a:endParaRPr lang="es-ES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las OEP 2019, 2020 y 2021 se han aprobado </a:t>
            </a:r>
            <a:r>
              <a:rPr lang="es-ES" sz="2400" b="1" dirty="0">
                <a:solidFill>
                  <a:srgbClr val="0070C0"/>
                </a:solidFill>
              </a:rPr>
              <a:t>126 plazas libres de grupo A </a:t>
            </a:r>
            <a:r>
              <a:rPr lang="es-ES" sz="2400" b="1" dirty="0"/>
              <a:t>(6 plazas por distrito), para apoyar la gestión administrativa y contratación, la tramitación de licencias, y la seguridad alimentaria y farmacéutica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2021, se han aprobado </a:t>
            </a:r>
            <a:r>
              <a:rPr lang="es-ES" sz="2400" b="1" dirty="0">
                <a:solidFill>
                  <a:srgbClr val="0070C0"/>
                </a:solidFill>
              </a:rPr>
              <a:t>16 plazas </a:t>
            </a:r>
            <a:r>
              <a:rPr lang="es-ES" sz="2400" b="1" dirty="0"/>
              <a:t>de Arquitectos/Ingenieros superiores y técnicos, y </a:t>
            </a:r>
            <a:r>
              <a:rPr lang="es-ES" sz="2400" b="1" dirty="0">
                <a:solidFill>
                  <a:srgbClr val="0070C0"/>
                </a:solidFill>
              </a:rPr>
              <a:t>14 plazas </a:t>
            </a:r>
            <a:r>
              <a:rPr lang="es-ES" sz="2400" b="1" dirty="0"/>
              <a:t>de Técnicos de Gestión destinadas fundamentalmente a la tramitación de la </a:t>
            </a:r>
            <a:r>
              <a:rPr lang="es-ES" sz="2400" b="1" dirty="0">
                <a:solidFill>
                  <a:srgbClr val="0070C0"/>
                </a:solidFill>
              </a:rPr>
              <a:t>Tarjeta Familias</a:t>
            </a:r>
            <a:r>
              <a:rPr lang="es-ES" sz="2400" b="1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800044" lvl="1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Por otra parte, se han incluido </a:t>
            </a:r>
            <a:r>
              <a:rPr lang="es-ES" sz="2400" b="1" dirty="0">
                <a:solidFill>
                  <a:srgbClr val="0070C0"/>
                </a:solidFill>
              </a:rPr>
              <a:t>51 plazas </a:t>
            </a:r>
            <a:r>
              <a:rPr lang="es-ES" sz="2400" b="1" dirty="0"/>
              <a:t>de las instalaciones </a:t>
            </a:r>
            <a:r>
              <a:rPr lang="es-ES" sz="2400" b="1" dirty="0">
                <a:solidFill>
                  <a:srgbClr val="0070C0"/>
                </a:solidFill>
              </a:rPr>
              <a:t>deportivas</a:t>
            </a:r>
            <a:r>
              <a:rPr lang="es-ES" sz="2400" b="1" dirty="0"/>
              <a:t> de los distritos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800044" lvl="1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el conjunto de categorías, los distritos se ven reforzados con más de 90 plazas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E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2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 dirty="0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198978" y="401506"/>
            <a:ext cx="8696324" cy="6208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r>
              <a:rPr lang="es-ES" sz="2400" b="1" dirty="0">
                <a:solidFill>
                  <a:srgbClr val="0070C0"/>
                </a:solidFill>
              </a:rPr>
              <a:t>REFUERZO DE PERSONAL DE SERVICIOS SOCIALES </a:t>
            </a:r>
          </a:p>
          <a:p>
            <a:pPr lvl="0" algn="just"/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diciembre de 2021 la plantilla de diplomados en trabajos sociales (DTS) y auxiliares de servicios sociales está formada por </a:t>
            </a:r>
            <a:r>
              <a:rPr lang="es-ES" sz="2400" b="1" dirty="0">
                <a:solidFill>
                  <a:srgbClr val="0070C0"/>
                </a:solidFill>
              </a:rPr>
              <a:t>1.141 efectivos </a:t>
            </a:r>
            <a:r>
              <a:rPr lang="es-ES" sz="2400" b="1" dirty="0"/>
              <a:t>que es la cifra más alta de la serie histórica</a:t>
            </a:r>
          </a:p>
          <a:p>
            <a:pPr lvl="0" algn="just"/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2021 con respecto a 2018, en la categoría de </a:t>
            </a:r>
            <a:r>
              <a:rPr lang="es-ES" sz="2400" b="1" dirty="0">
                <a:solidFill>
                  <a:srgbClr val="0070C0"/>
                </a:solidFill>
              </a:rPr>
              <a:t>DTS</a:t>
            </a:r>
            <a:r>
              <a:rPr lang="es-ES" sz="2400" b="1" dirty="0"/>
              <a:t>, se ha producido un </a:t>
            </a:r>
            <a:r>
              <a:rPr lang="es-ES" sz="2400" b="1" dirty="0">
                <a:solidFill>
                  <a:srgbClr val="0070C0"/>
                </a:solidFill>
              </a:rPr>
              <a:t>incremento de efectivos del 21,5% </a:t>
            </a:r>
            <a:r>
              <a:rPr lang="es-ES" sz="2400" b="1" dirty="0"/>
              <a:t>y del </a:t>
            </a:r>
            <a:r>
              <a:rPr lang="es-ES" sz="2400" b="1" dirty="0">
                <a:solidFill>
                  <a:srgbClr val="0070C0"/>
                </a:solidFill>
              </a:rPr>
              <a:t>11,6%</a:t>
            </a:r>
            <a:r>
              <a:rPr lang="es-ES" sz="2400" b="1" dirty="0"/>
              <a:t> en </a:t>
            </a:r>
            <a:r>
              <a:rPr lang="es-ES" sz="2400" b="1" dirty="0">
                <a:solidFill>
                  <a:srgbClr val="0070C0"/>
                </a:solidFill>
              </a:rPr>
              <a:t>auxiliares</a:t>
            </a:r>
            <a:r>
              <a:rPr lang="es-ES" sz="2400" b="1" dirty="0"/>
              <a:t> de servicios sociales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800044" lvl="1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Las OEP de 2019, 2020 y 2021 han incorporado 26, 49 y 23 plazas de DTS respectivamente  </a:t>
            </a:r>
          </a:p>
          <a:p>
            <a:pPr lvl="1" algn="just"/>
            <a:endParaRPr lang="es-ES" sz="2400" b="1" dirty="0"/>
          </a:p>
          <a:p>
            <a:pPr marL="800044" lvl="1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Se ha autorizado un PET con 118 DTS y 41 auxiliares de servicios sociales. Se ha reforzado el SAMUR con 8 médicos, 8 enfermeros y 60 TATS y el CASI con 21 interinos, DTS o auxiliares de servicios sociales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lvl="0"/>
            <a:endParaRPr lang="es-E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 dirty="0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-180975"/>
            <a:ext cx="8696324" cy="590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r>
              <a:rPr lang="es-ES" sz="2400" b="1" dirty="0">
                <a:solidFill>
                  <a:srgbClr val="0070C0"/>
                </a:solidFill>
              </a:rPr>
              <a:t>PLAN PLURIANUAL DE DOTACIÓN PRESUPUESTARIA DE VACANTES</a:t>
            </a:r>
          </a:p>
          <a:p>
            <a:pPr lvl="0"/>
            <a:endParaRPr lang="es-ES" sz="2400" b="1" dirty="0"/>
          </a:p>
          <a:p>
            <a:pPr lvl="0"/>
            <a:endParaRPr lang="es-ES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/>
              <a:t>En diciembre 2021 se ha dotado al completo el </a:t>
            </a:r>
            <a:r>
              <a:rPr lang="es-ES" sz="2400" b="1" dirty="0">
                <a:solidFill>
                  <a:srgbClr val="0070C0"/>
                </a:solidFill>
              </a:rPr>
              <a:t>73%</a:t>
            </a:r>
            <a:r>
              <a:rPr lang="es-ES" sz="2400" b="1" dirty="0"/>
              <a:t> de los 4.263 puestos que no contaban con una dotación presupuestaria completa en 2019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/>
              <a:t>Quedan </a:t>
            </a:r>
            <a:r>
              <a:rPr lang="es-ES" sz="2400" b="1" dirty="0">
                <a:solidFill>
                  <a:srgbClr val="0070C0"/>
                </a:solidFill>
              </a:rPr>
              <a:t>pendientes</a:t>
            </a:r>
            <a:r>
              <a:rPr lang="es-ES" sz="2400" b="1" dirty="0"/>
              <a:t> 1.152 puestos, el 27%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 dirty="0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162461" y="262632"/>
            <a:ext cx="8696324" cy="590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lvl="0"/>
            <a:endParaRPr lang="es-ES" sz="2400" b="1" dirty="0"/>
          </a:p>
          <a:p>
            <a:pPr lvl="0"/>
            <a:endParaRPr lang="es-ES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ES" sz="2900" b="1" dirty="0"/>
          </a:p>
          <a:p>
            <a:pPr lvl="0" algn="ctr"/>
            <a:endParaRPr lang="es-ES" sz="3600" b="1" dirty="0">
              <a:solidFill>
                <a:srgbClr val="0070C0"/>
              </a:solidFill>
            </a:endParaRPr>
          </a:p>
          <a:p>
            <a:pPr lvl="0" algn="ctr"/>
            <a:r>
              <a:rPr lang="es-ES" sz="3600" b="1" dirty="0">
                <a:solidFill>
                  <a:srgbClr val="0070C0"/>
                </a:solidFill>
              </a:rPr>
              <a:t>RETRIBUCIONES VARIABLES</a:t>
            </a:r>
          </a:p>
          <a:p>
            <a:pPr lvl="0" algn="ctr"/>
            <a:endParaRPr lang="es-ES" sz="3600" b="1" dirty="0">
              <a:solidFill>
                <a:srgbClr val="0070C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3600" b="1" dirty="0"/>
              <a:t>Se ha reducido considerablemente el tiempo transcurrido entre la realización del servicio extraordinario y el abono de las retribuciones correspondientes</a:t>
            </a:r>
          </a:p>
          <a:p>
            <a:pPr lvl="0"/>
            <a:endParaRPr lang="es-ES" sz="3600" b="1" dirty="0"/>
          </a:p>
          <a:p>
            <a:pPr marL="1028644" lvl="1" indent="-571500">
              <a:buFont typeface="Wingdings" panose="05000000000000000000" pitchFamily="2" charset="2"/>
              <a:buChar char="Ø"/>
            </a:pPr>
            <a:r>
              <a:rPr lang="es-ES" sz="3600" b="1" dirty="0"/>
              <a:t>En 2021 se han </a:t>
            </a:r>
            <a:r>
              <a:rPr lang="es-ES" sz="3600" b="1" dirty="0">
                <a:solidFill>
                  <a:srgbClr val="0070C0"/>
                </a:solidFill>
              </a:rPr>
              <a:t>tramitado 1.619 expedientes </a:t>
            </a:r>
            <a:r>
              <a:rPr lang="es-ES" sz="3600" b="1" dirty="0"/>
              <a:t>de retribuciones variables, más de un </a:t>
            </a:r>
            <a:r>
              <a:rPr lang="es-ES" sz="3600" b="1" dirty="0">
                <a:solidFill>
                  <a:srgbClr val="0070C0"/>
                </a:solidFill>
              </a:rPr>
              <a:t>30% </a:t>
            </a:r>
            <a:r>
              <a:rPr lang="es-ES" sz="3600" b="1" dirty="0"/>
              <a:t>respecto de los tramitados en 2020 y más de un 63% respecto de los tramitados en 2019</a:t>
            </a:r>
          </a:p>
          <a:p>
            <a:pPr lvl="1"/>
            <a:endParaRPr lang="es-ES" sz="3600" b="1" dirty="0"/>
          </a:p>
          <a:p>
            <a:pPr marL="1028644" lvl="1" indent="-571500">
              <a:buFont typeface="Wingdings" panose="05000000000000000000" pitchFamily="2" charset="2"/>
              <a:buChar char="Ø"/>
            </a:pPr>
            <a:r>
              <a:rPr lang="es-ES" sz="3600" b="1" dirty="0"/>
              <a:t>En 2021, por este concepto, se han abonado más de </a:t>
            </a:r>
            <a:r>
              <a:rPr lang="es-ES" sz="3600" b="1" dirty="0">
                <a:solidFill>
                  <a:srgbClr val="0070C0"/>
                </a:solidFill>
              </a:rPr>
              <a:t>99 millones de euros</a:t>
            </a:r>
            <a:r>
              <a:rPr lang="es-ES" sz="3600" b="1" dirty="0"/>
              <a:t>:</a:t>
            </a:r>
          </a:p>
          <a:p>
            <a:pPr marL="800044" lvl="1" indent="-342900">
              <a:buFont typeface="Wingdings" panose="05000000000000000000" pitchFamily="2" charset="2"/>
              <a:buChar char="Ø"/>
            </a:pPr>
            <a:endParaRPr lang="es-ES" sz="3600" b="1" dirty="0"/>
          </a:p>
          <a:p>
            <a:pPr marL="1257186" lvl="2" indent="-342900">
              <a:buFont typeface="Wingdings" panose="05000000000000000000" pitchFamily="2" charset="2"/>
              <a:buChar char="ü"/>
            </a:pPr>
            <a:r>
              <a:rPr lang="es-ES" sz="3600" b="1" dirty="0"/>
              <a:t>un </a:t>
            </a:r>
            <a:r>
              <a:rPr lang="es-ES" sz="3600" b="1" dirty="0">
                <a:solidFill>
                  <a:srgbClr val="0070C0"/>
                </a:solidFill>
              </a:rPr>
              <a:t>96 % más de lo abonado en 2020 </a:t>
            </a:r>
            <a:r>
              <a:rPr lang="es-ES" sz="3600" b="1" dirty="0"/>
              <a:t>que fue más de 50 millones de euros</a:t>
            </a:r>
          </a:p>
          <a:p>
            <a:pPr marL="1257186" lvl="2" indent="-342900">
              <a:buFont typeface="Wingdings" panose="05000000000000000000" pitchFamily="2" charset="2"/>
              <a:buChar char="ü"/>
            </a:pPr>
            <a:r>
              <a:rPr lang="es-ES" sz="3600" b="1" dirty="0"/>
              <a:t>un </a:t>
            </a:r>
            <a:r>
              <a:rPr lang="es-ES" sz="3600" b="1" dirty="0">
                <a:solidFill>
                  <a:srgbClr val="0070C0"/>
                </a:solidFill>
              </a:rPr>
              <a:t>114% más de lo abonado en 2019 </a:t>
            </a:r>
            <a:r>
              <a:rPr lang="es-ES" sz="3600" b="1" dirty="0"/>
              <a:t>que superó los 46 millones de euros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ES" sz="36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ES" sz="24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0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 dirty="0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543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s-ES" sz="2400" b="1" dirty="0">
                <a:solidFill>
                  <a:srgbClr val="0070C0"/>
                </a:solidFill>
              </a:rPr>
              <a:t>RELACIONES DE PUESTOS DE TRABAJO</a:t>
            </a: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Se han aprobado unas </a:t>
            </a:r>
            <a:r>
              <a:rPr lang="es-ES" sz="2400" b="1" dirty="0">
                <a:solidFill>
                  <a:srgbClr val="0070C0"/>
                </a:solidFill>
              </a:rPr>
              <a:t>nuevas directrices de tramitación de </a:t>
            </a:r>
            <a:r>
              <a:rPr lang="es-ES" sz="2400" b="1" dirty="0" err="1">
                <a:solidFill>
                  <a:srgbClr val="0070C0"/>
                </a:solidFill>
              </a:rPr>
              <a:t>RPT´s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/>
              <a:t>que han reducido significativamente el tiempo medio de gestión de los expedientes, pasando de una media de 4 meses de tramitación a </a:t>
            </a:r>
            <a:r>
              <a:rPr lang="es-ES" sz="2400" b="1" dirty="0">
                <a:solidFill>
                  <a:srgbClr val="0070C0"/>
                </a:solidFill>
              </a:rPr>
              <a:t>15 días </a:t>
            </a:r>
            <a:r>
              <a:rPr lang="es-ES" sz="2400" b="1" dirty="0"/>
              <a:t>en los expedientes sin coste económico y a </a:t>
            </a:r>
            <a:r>
              <a:rPr lang="es-ES" sz="2400" b="1" dirty="0">
                <a:solidFill>
                  <a:srgbClr val="0070C0"/>
                </a:solidFill>
              </a:rPr>
              <a:t>1 mes y medio </a:t>
            </a:r>
            <a:r>
              <a:rPr lang="es-ES" sz="2400" b="1" dirty="0"/>
              <a:t>en los que tienen coste.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En 2021 se han aprobado  </a:t>
            </a:r>
            <a:r>
              <a:rPr lang="es-ES" sz="2400" b="1" dirty="0">
                <a:solidFill>
                  <a:srgbClr val="0070C0"/>
                </a:solidFill>
              </a:rPr>
              <a:t>712 modificaciones </a:t>
            </a:r>
            <a:r>
              <a:rPr lang="es-ES" sz="2400" b="1" dirty="0"/>
              <a:t>de la relación de puestos de trabajo, un </a:t>
            </a:r>
            <a:r>
              <a:rPr lang="es-ES" sz="2400" b="1" dirty="0">
                <a:solidFill>
                  <a:srgbClr val="0070C0"/>
                </a:solidFill>
              </a:rPr>
              <a:t>69% </a:t>
            </a:r>
            <a:r>
              <a:rPr lang="es-ES" sz="2400" b="1" dirty="0"/>
              <a:t>más que en 2020 y un </a:t>
            </a:r>
            <a:r>
              <a:rPr lang="es-ES" sz="2400" b="1" dirty="0">
                <a:solidFill>
                  <a:srgbClr val="0070C0"/>
                </a:solidFill>
              </a:rPr>
              <a:t>45% </a:t>
            </a:r>
            <a:r>
              <a:rPr lang="es-ES" sz="2400" b="1" dirty="0"/>
              <a:t>más que en 2019.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1361A0-88BC-4FAC-A1F4-A1B913402771}"/>
              </a:ext>
            </a:extLst>
          </p:cNvPr>
          <p:cNvSpPr txBox="1"/>
          <p:nvPr/>
        </p:nvSpPr>
        <p:spPr>
          <a:xfrm>
            <a:off x="133350" y="85702"/>
            <a:ext cx="9955530" cy="133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DE TRANSFORMACIÓN DE LA GESTIÓN DE RRHH. </a:t>
            </a:r>
            <a:r>
              <a:rPr lang="en-US" sz="2400" b="1"/>
              <a:t>BALANCE DE EJECUCIÓN 2020-2021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3185-D6A6-449C-AE3D-3B6F3D298E91}"/>
              </a:ext>
            </a:extLst>
          </p:cNvPr>
          <p:cNvSpPr txBox="1"/>
          <p:nvPr/>
        </p:nvSpPr>
        <p:spPr>
          <a:xfrm>
            <a:off x="381001" y="933449"/>
            <a:ext cx="8534399" cy="599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/>
            <a:endParaRPr lang="es-ES" sz="2400" b="1" dirty="0">
              <a:solidFill>
                <a:srgbClr val="0070C0"/>
              </a:solidFill>
            </a:endParaRPr>
          </a:p>
          <a:p>
            <a:pPr lvl="0" algn="ctr"/>
            <a:r>
              <a:rPr lang="es-ES" sz="2400" b="1" dirty="0">
                <a:solidFill>
                  <a:srgbClr val="0070C0"/>
                </a:solidFill>
              </a:rPr>
              <a:t>PARTICIPACIÓN EN SELECCIÓN</a:t>
            </a:r>
          </a:p>
          <a:p>
            <a:pPr lvl="0"/>
            <a:endParaRPr lang="es-ES" sz="24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Las visitas ciudadanas al apartado de oposiciones de </a:t>
            </a:r>
            <a:r>
              <a:rPr lang="es-ES" sz="2400" b="1" dirty="0">
                <a:hlinkClick r:id="rId2"/>
              </a:rPr>
              <a:t>www.madrid.es</a:t>
            </a:r>
            <a:r>
              <a:rPr lang="es-ES" sz="2400" b="1" dirty="0"/>
              <a:t> ha crecido desde 3.886.128 visitas en 2019 a </a:t>
            </a:r>
            <a:r>
              <a:rPr lang="es-ES" sz="2400" b="1" dirty="0">
                <a:solidFill>
                  <a:srgbClr val="0070C0"/>
                </a:solidFill>
              </a:rPr>
              <a:t>11.103.754</a:t>
            </a:r>
            <a:r>
              <a:rPr lang="es-ES" sz="2400" b="1" dirty="0"/>
              <a:t> en 2021</a:t>
            </a:r>
          </a:p>
          <a:p>
            <a:pPr lvl="0" algn="just"/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Las instancias presentadas para participar en procesos selectivos han pasado de 17.538 en 2019 a </a:t>
            </a:r>
            <a:r>
              <a:rPr lang="es-ES" sz="2400" b="1" dirty="0">
                <a:solidFill>
                  <a:srgbClr val="0070C0"/>
                </a:solidFill>
              </a:rPr>
              <a:t>43.565</a:t>
            </a:r>
            <a:r>
              <a:rPr lang="es-ES" sz="2400" b="1" dirty="0"/>
              <a:t> en 2021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sz="2400" b="1" dirty="0"/>
              <a:t>Por </a:t>
            </a:r>
            <a:r>
              <a:rPr lang="es-ES" sz="2400" b="1" dirty="0">
                <a:solidFill>
                  <a:srgbClr val="0070C0"/>
                </a:solidFill>
              </a:rPr>
              <a:t>categorías</a:t>
            </a:r>
            <a:r>
              <a:rPr lang="es-ES" sz="2400" b="1" dirty="0"/>
              <a:t>, la participación en la oposición de letrados ha crecido un 21%, en la de técnico general jurídico un 64%, en la de técnico general económico un 24%, en la de técnico superior TIC un 65%, en la de arquitecto superior un 33% y en la de veterinario un 334%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758134A-A907-4D73-ACAD-A7EC72E4B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217513"/>
            <a:ext cx="1462088" cy="42297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6580" y="1295401"/>
            <a:ext cx="8668820" cy="230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308964-CAE8-4F19-BA1D-445BD62C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907" y="6371618"/>
            <a:ext cx="2243522" cy="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7413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B727A2FAF19744AD438C53C2D05EBC" ma:contentTypeVersion="10" ma:contentTypeDescription="Crear nuevo documento." ma:contentTypeScope="" ma:versionID="886b5a12b890721955b526790f61299d">
  <xsd:schema xmlns:xsd="http://www.w3.org/2001/XMLSchema" xmlns:xs="http://www.w3.org/2001/XMLSchema" xmlns:p="http://schemas.microsoft.com/office/2006/metadata/properties" xmlns:ns3="d598dd0b-be1c-49bb-9e27-ab57a64bb107" xmlns:ns4="39f1b735-d646-4405-a861-534fc9369479" targetNamespace="http://schemas.microsoft.com/office/2006/metadata/properties" ma:root="true" ma:fieldsID="3bdc3c7ab3de012bd52de7f26ef4d79f" ns3:_="" ns4:_="">
    <xsd:import namespace="d598dd0b-be1c-49bb-9e27-ab57a64bb107"/>
    <xsd:import namespace="39f1b735-d646-4405-a861-534fc93694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8dd0b-be1c-49bb-9e27-ab57a64bb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1b735-d646-4405-a861-534fc9369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1AC6C-E59B-434D-8856-F35A79DD0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98dd0b-be1c-49bb-9e27-ab57a64bb107"/>
    <ds:schemaRef ds:uri="39f1b735-d646-4405-a861-534fc9369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BB0BFE-C378-4000-AC6E-4F6D1157C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80325-B704-4244-ACEE-2F7B9D269F1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1572</Words>
  <Application>Microsoft Office PowerPoint</Application>
  <PresentationFormat>Panorámica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Aharoni</vt:lpstr>
      <vt:lpstr>Arial</vt:lpstr>
      <vt:lpstr>Broadway</vt:lpstr>
      <vt:lpstr>Calibri</vt:lpstr>
      <vt:lpstr>Wingdings</vt:lpstr>
      <vt:lpstr>Cover and End Slide Master</vt:lpstr>
      <vt:lpstr>Contents Slide Master</vt:lpstr>
      <vt:lpstr>Section Break Slide Master</vt:lpstr>
      <vt:lpstr>1_Contents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Orden Quinto, Patricia</dc:creator>
  <cp:lastModifiedBy>Monzon Piñeiro, Javier</cp:lastModifiedBy>
  <cp:revision>79</cp:revision>
  <dcterms:created xsi:type="dcterms:W3CDTF">2021-06-10T15:14:54Z</dcterms:created>
  <dcterms:modified xsi:type="dcterms:W3CDTF">2022-01-20T10:19:50Z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0x01010098B727A2FAF19744AD438C53C2D05EBC</vt:lpwstr>
  </property>
</Properties>
</file>