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7" r:id="rId3"/>
    <p:sldId id="258" r:id="rId4"/>
    <p:sldId id="268" r:id="rId5"/>
    <p:sldId id="269" r:id="rId6"/>
    <p:sldId id="270" r:id="rId7"/>
    <p:sldId id="271" r:id="rId8"/>
    <p:sldId id="261" r:id="rId9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EB"/>
    <a:srgbClr val="003DF6"/>
    <a:srgbClr val="DDE5FF"/>
    <a:srgbClr val="6187FF"/>
    <a:srgbClr val="F7A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2653-46DF-4C6F-A933-2B8751D5CD15}" type="datetimeFigureOut">
              <a:rPr lang="es-ES" smtClean="0"/>
              <a:t>24/10/2019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EFB14-9BF9-4F42-88EB-9EAC1D86E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03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EFB14-9BF9-4F42-88EB-9EAC1D86E3D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59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7131-C6E9-47A5-A014-7E5D22931D5F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48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A681-8B49-41E5-BE80-FCB0FC5D99CC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45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A230-3275-4C59-9B64-50BAACBEC3D1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24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D9A34-94D5-4FDE-93FE-91BC13BAEC0A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00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FB2-B67F-4739-83B6-15F916D86BAF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77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2BE6-DAE2-44B2-A9F3-E62453C5DA97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79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23E-DBD2-4B0B-9ECD-65E41F64B200}" type="datetime1">
              <a:rPr lang="es-ES" smtClean="0"/>
              <a:t>24/10/2019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954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DE6-BE7E-44B8-BB7C-E9A76386C765}" type="datetime1">
              <a:rPr lang="es-ES" smtClean="0"/>
              <a:t>24/10/2019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26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D301-01FC-4C7F-89F3-06F261D7DC6F}" type="datetime1">
              <a:rPr lang="es-ES" smtClean="0"/>
              <a:t>24/10/2019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48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19EE-4171-4E71-89BB-E144E2395665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16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7437-F5B1-4FDF-977F-5255344EC18C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04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8021-E019-4DF6-92EE-F0E6EF389936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74C8B-F7D2-4478-9FDE-956983B17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763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84" t="32368" r="33250"/>
          <a:stretch/>
        </p:blipFill>
        <p:spPr>
          <a:xfrm>
            <a:off x="0" y="5627688"/>
            <a:ext cx="12192000" cy="1230312"/>
          </a:xfrm>
          <a:prstGeom prst="rect">
            <a:avLst/>
          </a:prstGeom>
        </p:spPr>
      </p:pic>
      <p:sp>
        <p:nvSpPr>
          <p:cNvPr id="5122" name="Marcador de número de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E8716C7-93FC-48E2-BDFF-517D9E10BEA8}" type="slidenum">
              <a:rPr lang="es-ES" altLang="es-E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s-ES" altLang="es-ES" sz="1200" smtClean="0">
              <a:solidFill>
                <a:srgbClr val="898989"/>
              </a:solidFill>
            </a:endParaRPr>
          </a:p>
        </p:txBody>
      </p:sp>
      <p:sp>
        <p:nvSpPr>
          <p:cNvPr id="3075" name="CuadroTexto 6"/>
          <p:cNvSpPr txBox="1">
            <a:spLocks noChangeArrowheads="1"/>
          </p:cNvSpPr>
          <p:nvPr/>
        </p:nvSpPr>
        <p:spPr bwMode="auto">
          <a:xfrm>
            <a:off x="3515735" y="2754313"/>
            <a:ext cx="80867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r>
              <a:rPr lang="es-ES" altLang="es-ES" sz="4800" b="1" dirty="0">
                <a:solidFill>
                  <a:srgbClr val="0A3DF7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Ordenanzas </a:t>
            </a:r>
            <a:r>
              <a:rPr lang="es-ES" altLang="es-ES" sz="4800" b="1" dirty="0" smtClean="0">
                <a:solidFill>
                  <a:srgbClr val="0A3DF7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fiscales y precios </a:t>
            </a:r>
            <a:r>
              <a:rPr lang="es-ES" altLang="es-ES" sz="4800" b="1" dirty="0" smtClean="0">
                <a:solidFill>
                  <a:srgbClr val="0A3DF7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públicos 2020</a:t>
            </a:r>
            <a:endParaRPr lang="es-ES" altLang="es-ES" sz="4800" b="1" dirty="0">
              <a:solidFill>
                <a:srgbClr val="0A3DF7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6" name="CuadroTexto 10"/>
          <p:cNvSpPr txBox="1">
            <a:spLocks noChangeArrowheads="1"/>
          </p:cNvSpPr>
          <p:nvPr/>
        </p:nvSpPr>
        <p:spPr bwMode="auto">
          <a:xfrm>
            <a:off x="4452938" y="5957888"/>
            <a:ext cx="7332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ES" b="1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Madrid, 24 de octubre de 2019</a:t>
            </a:r>
          </a:p>
        </p:txBody>
      </p:sp>
      <p:pic>
        <p:nvPicPr>
          <p:cNvPr id="7" name="Imagen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" t="25891" r="61126"/>
          <a:stretch/>
        </p:blipFill>
        <p:spPr>
          <a:xfrm>
            <a:off x="212437" y="169681"/>
            <a:ext cx="4644436" cy="116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19075" y="1133477"/>
            <a:ext cx="11725274" cy="5162547"/>
            <a:chOff x="1752430" y="221565"/>
            <a:chExt cx="10191920" cy="6464984"/>
          </a:xfrm>
        </p:grpSpPr>
        <p:sp>
          <p:nvSpPr>
            <p:cNvPr id="22" name="Rectángulo 21"/>
            <p:cNvSpPr/>
            <p:nvPr/>
          </p:nvSpPr>
          <p:spPr>
            <a:xfrm>
              <a:off x="1752430" y="4852713"/>
              <a:ext cx="10191920" cy="1833836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" b="1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1752430" y="221565"/>
              <a:ext cx="10191920" cy="4449151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6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6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PRINCIPALES MEDIDAS DE LAS ORDENANZAS FISCALES 2020</a:t>
              </a:r>
            </a:p>
            <a:p>
              <a:pPr algn="ctr">
                <a:defRPr/>
              </a:pPr>
              <a:endPara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ctr">
                <a:defRPr/>
              </a:pPr>
              <a:endParaRPr lang="es-ES" sz="2400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884692" y="1060071"/>
              <a:ext cx="9918909" cy="346750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sz="16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Bajada del tipo general del IBI.</a:t>
              </a: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endParaRPr lang="es-ES" sz="1200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sz="16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Aumento de las bonificaciones en el IBI a todas las familias numerosas.</a:t>
              </a: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endParaRPr lang="es-ES" sz="1200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sz="1600" b="1" dirty="0" smtClean="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Incremento de la bonificación en la plusvalía mortis causa entre parientes directos.</a:t>
              </a: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endParaRPr lang="es-ES" sz="1200" b="1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sz="1600" b="1" dirty="0" smtClean="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Reducciones </a:t>
              </a:r>
              <a:r>
                <a:rPr lang="es-ES" sz="1600" b="1" dirty="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la tasa de gestión de residuos urbanos de </a:t>
              </a:r>
              <a:r>
                <a:rPr lang="es-ES" sz="1600" b="1" dirty="0" smtClean="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actividades a locales desocupados y por inicio de actividad.</a:t>
              </a: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endParaRPr lang="es-ES" sz="1200" b="1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57600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sz="1600" b="1" dirty="0" smtClean="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Prórroga a las bonificaciones en el impuesto </a:t>
              </a:r>
              <a:r>
                <a:rPr lang="es-ES" sz="16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 actividades económicas por inicio de actividad y creación de empleo</a:t>
              </a: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endParaRPr lang="es-ES" sz="1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71235" y="4933950"/>
            <a:ext cx="11411189" cy="1277068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   IMPACTO ESTIMADO Y BENEFICIARIOS</a:t>
            </a:r>
          </a:p>
          <a:p>
            <a:pPr>
              <a:defRPr/>
            </a:pPr>
            <a:endParaRPr lang="es-ES" sz="1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 aplicación de todas estas medidas supone una </a:t>
            </a: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rebaja de tributos de 81,9 millones anuales que beneficiará a más de </a:t>
            </a: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dos</a:t>
            </a: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millones de contribuyentes.</a:t>
            </a:r>
            <a:r>
              <a:rPr lang="es-E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s-ES" b="1" i="1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2</a:t>
            </a:fld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203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09549" y="1143000"/>
            <a:ext cx="11725275" cy="5213350"/>
            <a:chOff x="1752430" y="161923"/>
            <a:chExt cx="10191920" cy="6524625"/>
          </a:xfrm>
        </p:grpSpPr>
        <p:sp>
          <p:nvSpPr>
            <p:cNvPr id="22" name="Rectángulo 21"/>
            <p:cNvSpPr/>
            <p:nvPr/>
          </p:nvSpPr>
          <p:spPr>
            <a:xfrm>
              <a:off x="1752430" y="5049574"/>
              <a:ext cx="10191920" cy="163697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" b="1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1752430" y="161923"/>
              <a:ext cx="10191920" cy="473100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BAJADA DEL TIPO GENERAL DEL IBI</a:t>
              </a:r>
              <a:endPara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860086" y="1063618"/>
              <a:ext cx="9853399" cy="362174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2020 se comienza a reducir el tipo de gravamen general del Impuesto de Bienes Inmuebles, que pasa del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0,510 %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0,483 %. </a:t>
              </a: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 medida beneficia al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99,9 %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 los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inmuebles urbanos.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Supone una primera aproximación en la reducción progresiva del tipo hasta llegar al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0,4 %,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mínimo permitido por la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ley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33503" y="5191125"/>
            <a:ext cx="11448922" cy="1038224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Impacto </a:t>
            </a:r>
            <a:r>
              <a:rPr lang="es-ES" b="1" dirty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estimado </a:t>
            </a: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 beneficiarios</a:t>
            </a:r>
            <a:endParaRPr lang="es-ES" b="1" dirty="0">
              <a:solidFill>
                <a:srgbClr val="003DF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" sz="8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54,8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millones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euros.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Dos </a:t>
            </a: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millones de sujetos </a:t>
            </a: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pasivos. </a:t>
            </a:r>
            <a:endParaRPr lang="es-ES" sz="800" i="1" strike="sngStrike" dirty="0">
              <a:solidFill>
                <a:schemeClr val="tx1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3</a:t>
            </a:fld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</a:t>
            </a:r>
            <a:endParaRPr lang="es-ES" sz="1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09549" y="1143000"/>
            <a:ext cx="11725275" cy="5213350"/>
            <a:chOff x="1752430" y="161923"/>
            <a:chExt cx="10191920" cy="6524625"/>
          </a:xfrm>
        </p:grpSpPr>
        <p:sp>
          <p:nvSpPr>
            <p:cNvPr id="22" name="Rectángulo 21"/>
            <p:cNvSpPr/>
            <p:nvPr/>
          </p:nvSpPr>
          <p:spPr>
            <a:xfrm>
              <a:off x="1752430" y="5049574"/>
              <a:ext cx="10191920" cy="163697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" b="1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1752430" y="161923"/>
              <a:ext cx="10191920" cy="473100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AUMENTO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 LA BONIFICACIÓN DEL IBI A FAMILIAS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NUMEROSAS</a:t>
              </a:r>
              <a:endPara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860086" y="1063618"/>
              <a:ext cx="9853399" cy="362174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Incremento de los porcentajes de bonificación en todos los tramos de valor catastral en el IBI de la vivienda habitual para todas las familias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numerosas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y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principalmente para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las familias numerosas especiales. </a:t>
              </a: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33503" y="5191125"/>
            <a:ext cx="11448922" cy="1038224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IMPACTO ESTIMADO Y BENEFICIARIOS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" sz="8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2,9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millones de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euros.</a:t>
            </a: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Las más de 56.000 familias numerosas del municipio de Madrid son los beneficiarios potenciales. </a:t>
            </a:r>
            <a:endParaRPr lang="es-ES" b="1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4</a:t>
            </a:fld>
            <a:endParaRPr lang="es-ES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20154"/>
              </p:ext>
            </p:extLst>
          </p:nvPr>
        </p:nvGraphicFramePr>
        <p:xfrm>
          <a:off x="857251" y="3149389"/>
          <a:ext cx="10429875" cy="140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247"/>
                <a:gridCol w="1777001"/>
                <a:gridCol w="1777001"/>
                <a:gridCol w="1738313"/>
                <a:gridCol w="1738313"/>
              </a:tblGrid>
              <a:tr h="280002">
                <a:tc rowSpan="2"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Valor Catastral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Familia Numerosa General</a:t>
                      </a: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Familia Numerosa</a:t>
                      </a:r>
                      <a:r>
                        <a:rPr lang="es-ES" sz="13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Especial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00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2019</a:t>
                      </a: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2020</a:t>
                      </a: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2019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2020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>
                    <a:solidFill>
                      <a:srgbClr val="6187FF"/>
                    </a:solidFill>
                  </a:tcPr>
                </a:tc>
              </a:tr>
              <a:tr h="280002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Hasta 204.000 €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75 %</a:t>
                      </a: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90 %</a:t>
                      </a: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90</a:t>
                      </a:r>
                      <a:r>
                        <a:rPr lang="es-ES" sz="13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%</a:t>
                      </a:r>
                      <a:endParaRPr lang="es-ES" sz="1300" dirty="0" smtClean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</a:tr>
              <a:tr h="280002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</a:t>
                      </a:r>
                      <a:r>
                        <a:rPr lang="es-ES" sz="13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204.000 € a</a:t>
                      </a:r>
                      <a:r>
                        <a:rPr lang="es-ES" sz="13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408.000 €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45 %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</a:tr>
              <a:tr h="280002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Superior a 408.000 €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-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-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30 %</a:t>
                      </a:r>
                      <a:endParaRPr lang="es-ES" sz="13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1100" marR="81100" marT="40525" marB="40525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</a:t>
            </a:r>
            <a:endParaRPr lang="es-ES" sz="1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4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09549" y="1143000"/>
            <a:ext cx="11725275" cy="5213350"/>
            <a:chOff x="1752430" y="161923"/>
            <a:chExt cx="10191920" cy="6524625"/>
          </a:xfrm>
        </p:grpSpPr>
        <p:sp>
          <p:nvSpPr>
            <p:cNvPr id="22" name="Rectángulo 21"/>
            <p:cNvSpPr/>
            <p:nvPr/>
          </p:nvSpPr>
          <p:spPr>
            <a:xfrm>
              <a:off x="1752430" y="5049574"/>
              <a:ext cx="10191920" cy="163697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" b="1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1752430" y="161923"/>
              <a:ext cx="10191920" cy="473100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BONIFICACIÓN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PLUSVALÍA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MORTIS-CAUSA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PARIENTES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DIRECTOS</a:t>
              </a:r>
              <a:endPara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860086" y="1063618"/>
              <a:ext cx="9853399" cy="362174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 incrementa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 bonificación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por transmisión mortis-causa de la vivienda habitual y del local del negocio familiar en 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IIVTM (plusvalía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) en todos los tramos de valor catastral, a la que podrán acogerse ascendientes, descendientes y cónyuges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33503" y="5191125"/>
            <a:ext cx="11448922" cy="1038224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IMPACTO ESTIMADO Y BENEFICIARIOS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" sz="8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13,6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millones de euros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anuales.</a:t>
            </a: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14.000 solicitantes al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año.</a:t>
            </a:r>
            <a:endParaRPr lang="es-ES" b="1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5</a:t>
            </a:fld>
            <a:endParaRPr lang="es-ES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82959"/>
              </p:ext>
            </p:extLst>
          </p:nvPr>
        </p:nvGraphicFramePr>
        <p:xfrm>
          <a:off x="914964" y="3033099"/>
          <a:ext cx="10172699" cy="150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871"/>
                <a:gridCol w="3093352"/>
                <a:gridCol w="3531476"/>
              </a:tblGrid>
              <a:tr h="260259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Valor Catastral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>
                    <a:solidFill>
                      <a:srgbClr val="618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marL="86973" marR="86973" marT="43460" marB="43460">
                    <a:solidFill>
                      <a:srgbClr val="6187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</a:t>
                      </a:r>
                      <a:r>
                        <a:rPr lang="es-ES" sz="14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partir de 2020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>
                    <a:solidFill>
                      <a:srgbClr val="6187FF"/>
                    </a:solidFill>
                  </a:tcPr>
                </a:tc>
              </a:tr>
              <a:tr h="257927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Hasta 60.000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95 %</a:t>
                      </a: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95 %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</a:tr>
              <a:tr h="257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</a:t>
                      </a:r>
                      <a:r>
                        <a:rPr lang="es-ES" sz="14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60.000</a:t>
                      </a:r>
                      <a:r>
                        <a:rPr lang="es-ES" sz="14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a 100.000</a:t>
                      </a:r>
                      <a:endParaRPr lang="es-ES" sz="1400" dirty="0" smtClean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75 %</a:t>
                      </a: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85 %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</a:tr>
              <a:tr h="257927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 100.000</a:t>
                      </a:r>
                      <a:r>
                        <a:rPr lang="es-ES" sz="1400" baseline="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a 138.000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50 %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70 %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</a:tr>
              <a:tr h="257927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Más de 138.000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15 %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40 %</a:t>
                      </a:r>
                      <a:endParaRPr lang="es-ES" sz="140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86973" marR="86973" marT="43460" marB="43460"/>
                </a:tc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4</a:t>
            </a:r>
            <a:endParaRPr lang="es-ES" sz="1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9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09549" y="1143000"/>
            <a:ext cx="11725275" cy="5213350"/>
            <a:chOff x="1752430" y="161923"/>
            <a:chExt cx="10191920" cy="6524625"/>
          </a:xfrm>
        </p:grpSpPr>
        <p:sp>
          <p:nvSpPr>
            <p:cNvPr id="22" name="Rectángulo 21"/>
            <p:cNvSpPr/>
            <p:nvPr/>
          </p:nvSpPr>
          <p:spPr>
            <a:xfrm>
              <a:off x="1752430" y="5049574"/>
              <a:ext cx="10191920" cy="163697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" b="1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1752430" y="161923"/>
              <a:ext cx="10191920" cy="4731004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REDUCCIÓN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 TASA DE GESTIÓN DE RESIDUOS URBANOS</a:t>
              </a: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860086" y="1063618"/>
              <a:ext cx="9853399" cy="362174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Reducciones en la cuota de la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asa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por la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restación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del servicio de gestión de residuos urbanos de actividades: </a:t>
              </a: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Reducción del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70 %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por inicio de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actividad durante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los dos primeros periodos impositivos siguientes al inicio. 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endPara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Reducción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90 %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cuando afecte a inmuebles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desocupados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los que no se realice actividad económica alguna. 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33503" y="5191125"/>
            <a:ext cx="11448922" cy="1038224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s-ES" b="1" dirty="0" smtClean="0">
                <a:solidFill>
                  <a:srgbClr val="003DF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IMPACTO ESTIMADO Y BENEFICIARIOS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" sz="8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10,5 millones de euros en la </a:t>
            </a:r>
            <a:r>
              <a:rPr lang="es-E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tasa </a:t>
            </a:r>
            <a:r>
              <a:rPr lang="es-ES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 gestión de residuos </a:t>
            </a: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urbanos.</a:t>
            </a:r>
            <a:endParaRPr lang="es-ES" dirty="0" smtClean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60.000 </a:t>
            </a:r>
            <a:r>
              <a:rPr lang="es-ES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sumando ambas </a:t>
            </a:r>
            <a:r>
              <a:rPr lang="es-ES" dirty="0" smtClean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reducciones.</a:t>
            </a:r>
            <a:endParaRPr lang="es-ES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6</a:t>
            </a:fld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</a:t>
            </a:r>
            <a:endParaRPr lang="es-ES" sz="1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62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11"/>
          <p:cNvGrpSpPr>
            <a:grpSpLocks/>
          </p:cNvGrpSpPr>
          <p:nvPr/>
        </p:nvGrpSpPr>
        <p:grpSpPr bwMode="auto">
          <a:xfrm>
            <a:off x="209549" y="1362074"/>
            <a:ext cx="11725275" cy="4994275"/>
            <a:chOff x="1752430" y="441052"/>
            <a:chExt cx="10191920" cy="5097130"/>
          </a:xfrm>
        </p:grpSpPr>
        <p:sp>
          <p:nvSpPr>
            <p:cNvPr id="23" name="Rectángulo 22"/>
            <p:cNvSpPr/>
            <p:nvPr/>
          </p:nvSpPr>
          <p:spPr>
            <a:xfrm>
              <a:off x="1752430" y="441052"/>
              <a:ext cx="10191920" cy="5097130"/>
            </a:xfrm>
            <a:prstGeom prst="rect">
              <a:avLst/>
            </a:prstGeom>
            <a:solidFill>
              <a:srgbClr val="618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/>
              </a:r>
              <a:br>
                <a:rPr lang="es-ES" sz="1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PRÓRROGA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BONIFICACIONES </a:t>
              </a:r>
              <a:r>
                <a:rPr lang="es-ES" sz="2400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EL </a:t>
              </a:r>
              <a:r>
                <a:rPr lang="es-ES" sz="2400" b="1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IAE</a:t>
              </a:r>
              <a:endPara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ángulo redondeado 23"/>
            <p:cNvSpPr/>
            <p:nvPr/>
          </p:nvSpPr>
          <p:spPr>
            <a:xfrm>
              <a:off x="1921690" y="1403426"/>
              <a:ext cx="9853399" cy="3888488"/>
            </a:xfrm>
            <a:prstGeom prst="roundRect">
              <a:avLst>
                <a:gd name="adj" fmla="val 26040"/>
              </a:avLst>
            </a:prstGeom>
            <a:solidFill>
              <a:srgbClr val="DDE5FF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la actualidad, la normativa fija que los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dos primeros periodos impositivos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están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exentos del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Impuesto de Actividades Económicas. </a:t>
              </a: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Existen dos medidas cuya vigencia finalizaba en 2019. Por ello, se prorrogan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las bonificaciones existentes en el Impuesto de Actividades Económicas por inicio de actividad y por creación de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empleo:</a:t>
              </a: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algn="just"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Aquellos que inicien o hayan iniciado una actividad empresarial obtendrán una bonificación del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50 %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durante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los periodos impositivos tercero y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cuarto. </a:t>
              </a: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endPara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  <a:defRPr/>
              </a:pP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También se prorroga la bonificación de hasta el </a:t>
              </a:r>
              <a:r>
                <a:rPr lang="es-ES" dirty="0" smtClean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50 % </a:t>
              </a:r>
              <a:r>
                <a:rPr lang="es-ES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 la cuota por creación de empleo indefinido. </a:t>
              </a:r>
            </a:p>
          </p:txBody>
        </p:sp>
      </p:grp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7</a:t>
            </a:fld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219075" y="6471367"/>
            <a:ext cx="419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</a:t>
            </a:r>
            <a:endParaRPr lang="es-ES" sz="1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0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8" t="9100" r="10269"/>
          <a:stretch/>
        </p:blipFill>
        <p:spPr>
          <a:xfrm>
            <a:off x="1370142" y="2257425"/>
            <a:ext cx="9890548" cy="265747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" t="25891" r="61126"/>
          <a:stretch/>
        </p:blipFill>
        <p:spPr>
          <a:xfrm>
            <a:off x="212437" y="169681"/>
            <a:ext cx="4644436" cy="1169591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4C8B-F7D2-4478-9FDE-956983B176DF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580</Words>
  <Application>Microsoft Office PowerPoint</Application>
  <PresentationFormat>Panorámica</PresentationFormat>
  <Paragraphs>118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INFORMATICA AYUNTAMIENTO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IAM</dc:creator>
  <cp:lastModifiedBy>IAM</cp:lastModifiedBy>
  <cp:revision>66</cp:revision>
  <cp:lastPrinted>2019-10-23T16:37:30Z</cp:lastPrinted>
  <dcterms:created xsi:type="dcterms:W3CDTF">2019-10-14T11:10:23Z</dcterms:created>
  <dcterms:modified xsi:type="dcterms:W3CDTF">2019-10-24T08:32:29Z</dcterms:modified>
</cp:coreProperties>
</file>