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notesSlides/notesSlide2.xml" ContentType="application/vnd.openxmlformats-officedocument.presentationml.notesSlide+xml"/>
  <Override PartName="/ppt/charts/chart9.xml" ContentType="application/vnd.openxmlformats-officedocument.drawingml.chart+xml"/>
  <Override PartName="/ppt/notesSlides/notesSlide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4.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90" r:id="rId4"/>
    <p:sldId id="282" r:id="rId5"/>
    <p:sldId id="283" r:id="rId6"/>
    <p:sldId id="287" r:id="rId7"/>
    <p:sldId id="258" r:id="rId8"/>
    <p:sldId id="288" r:id="rId9"/>
    <p:sldId id="289" r:id="rId10"/>
    <p:sldId id="284" r:id="rId11"/>
    <p:sldId id="263" r:id="rId12"/>
    <p:sldId id="264" r:id="rId13"/>
    <p:sldId id="266" r:id="rId14"/>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97407"/>
    <a:srgbClr val="FF99FF"/>
    <a:srgbClr val="00FF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718" autoAdjust="0"/>
  </p:normalViewPr>
  <p:slideViewPr>
    <p:cSldViewPr snapToGrid="0">
      <p:cViewPr varScale="1">
        <p:scale>
          <a:sx n="110" d="100"/>
          <a:sy n="110" d="100"/>
        </p:scale>
        <p:origin x="1026"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Excel1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D:\Mis%20documentos\A.%20NOTAS\TURISMO\2017\Octubre%202017\TURISMO%20OCT%202017.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s-ES" sz="1400" b="1"/>
              <a:t>La población de Madrid</a:t>
            </a:r>
          </a:p>
        </c:rich>
      </c:tx>
      <c:layout>
        <c:manualLayout>
          <c:xMode val="edge"/>
          <c:yMode val="edge"/>
          <c:x val="0.32477064037208114"/>
          <c:y val="1.0880274581061984E-2"/>
        </c:manualLayout>
      </c:layout>
      <c:overlay val="0"/>
      <c:spPr>
        <a:noFill/>
        <a:ln w="25400">
          <a:noFill/>
        </a:ln>
      </c:spPr>
    </c:title>
    <c:autoTitleDeleted val="0"/>
    <c:plotArea>
      <c:layout>
        <c:manualLayout>
          <c:layoutTarget val="inner"/>
          <c:xMode val="edge"/>
          <c:yMode val="edge"/>
          <c:x val="0.1761467889908257"/>
          <c:y val="0.1038577172456261"/>
          <c:w val="0.73577981651376145"/>
          <c:h val="0.67062411707175718"/>
        </c:manualLayout>
      </c:layout>
      <c:barChart>
        <c:barDir val="col"/>
        <c:grouping val="clustered"/>
        <c:varyColors val="0"/>
        <c:ser>
          <c:idx val="1"/>
          <c:order val="0"/>
          <c:spPr>
            <a:solidFill>
              <a:srgbClr val="5B9BD5"/>
            </a:solidFill>
            <a:ln w="12700">
              <a:noFill/>
              <a:prstDash val="solid"/>
            </a:ln>
          </c:spPr>
          <c:invertIfNegative val="0"/>
          <c:cat>
            <c:numRef>
              <c:f>Hoja1!$A$14:$A$17</c:f>
              <c:numCache>
                <c:formatCode>General</c:formatCode>
                <c:ptCount val="4"/>
                <c:pt idx="0">
                  <c:v>2014</c:v>
                </c:pt>
                <c:pt idx="1">
                  <c:v>2015</c:v>
                </c:pt>
                <c:pt idx="2">
                  <c:v>2016</c:v>
                </c:pt>
                <c:pt idx="3">
                  <c:v>2017</c:v>
                </c:pt>
              </c:numCache>
            </c:numRef>
          </c:cat>
          <c:val>
            <c:numRef>
              <c:f>Hoja1!$B$14:$B$17</c:f>
              <c:numCache>
                <c:formatCode>#,##0</c:formatCode>
                <c:ptCount val="4"/>
                <c:pt idx="0">
                  <c:v>3165235</c:v>
                </c:pt>
                <c:pt idx="1">
                  <c:v>3141991</c:v>
                </c:pt>
                <c:pt idx="2">
                  <c:v>3165541</c:v>
                </c:pt>
                <c:pt idx="3">
                  <c:v>3182175</c:v>
                </c:pt>
              </c:numCache>
            </c:numRef>
          </c:val>
        </c:ser>
        <c:dLbls>
          <c:showLegendKey val="0"/>
          <c:showVal val="0"/>
          <c:showCatName val="0"/>
          <c:showSerName val="0"/>
          <c:showPercent val="0"/>
          <c:showBubbleSize val="0"/>
        </c:dLbls>
        <c:gapWidth val="150"/>
        <c:axId val="233788224"/>
        <c:axId val="233789008"/>
      </c:barChart>
      <c:catAx>
        <c:axId val="233788224"/>
        <c:scaling>
          <c:orientation val="minMax"/>
        </c:scaling>
        <c:delete val="0"/>
        <c:axPos val="b"/>
        <c:title>
          <c:tx>
            <c:rich>
              <a:bodyPr/>
              <a:lstStyle/>
              <a:p>
                <a:pPr algn="l">
                  <a:defRPr sz="800"/>
                </a:pPr>
                <a:r>
                  <a:rPr lang="es-ES" sz="800" dirty="0"/>
                  <a:t>Fuente: </a:t>
                </a:r>
                <a:r>
                  <a:rPr lang="es-ES" sz="800" dirty="0" smtClean="0"/>
                  <a:t>INE y SG Estadística (dato de 2017, PMH) </a:t>
                </a:r>
                <a:endParaRPr lang="es-ES" sz="800" dirty="0"/>
              </a:p>
            </c:rich>
          </c:tx>
          <c:layout>
            <c:manualLayout>
              <c:xMode val="edge"/>
              <c:yMode val="edge"/>
              <c:x val="7.5232234862646172E-2"/>
              <c:y val="0.86576010987440422"/>
            </c:manualLayout>
          </c:layout>
          <c:overlay val="0"/>
          <c:spPr>
            <a:noFill/>
            <a:ln w="25400">
              <a:noFill/>
            </a:ln>
          </c:spPr>
        </c:title>
        <c:numFmt formatCode="General" sourceLinked="1"/>
        <c:majorTickMark val="none"/>
        <c:minorTickMark val="none"/>
        <c:tickLblPos val="nextTo"/>
        <c:spPr>
          <a:ln w="3175">
            <a:solidFill>
              <a:srgbClr val="000000"/>
            </a:solidFill>
            <a:prstDash val="solid"/>
          </a:ln>
        </c:spPr>
        <c:txPr>
          <a:bodyPr rot="0" vert="horz"/>
          <a:lstStyle/>
          <a:p>
            <a:pPr>
              <a:defRPr sz="1000" b="1"/>
            </a:pPr>
            <a:endParaRPr lang="es-ES"/>
          </a:p>
        </c:txPr>
        <c:crossAx val="233789008"/>
        <c:crosses val="autoZero"/>
        <c:auto val="0"/>
        <c:lblAlgn val="ctr"/>
        <c:lblOffset val="100"/>
        <c:tickLblSkip val="1"/>
        <c:tickMarkSkip val="1"/>
        <c:noMultiLvlLbl val="0"/>
      </c:catAx>
      <c:valAx>
        <c:axId val="233789008"/>
        <c:scaling>
          <c:orientation val="minMax"/>
          <c:max val="3200000"/>
          <c:min val="3100000"/>
        </c:scaling>
        <c:delete val="0"/>
        <c:axPos val="l"/>
        <c:majorGridlines>
          <c:spPr>
            <a:ln w="3175">
              <a:solidFill>
                <a:sysClr val="window" lastClr="FFFFFF">
                  <a:lumMod val="85000"/>
                </a:sysClr>
              </a:solidFill>
            </a:ln>
          </c:spPr>
        </c:majorGridlines>
        <c:numFmt formatCode="#,##0" sourceLinked="1"/>
        <c:majorTickMark val="in"/>
        <c:minorTickMark val="none"/>
        <c:tickLblPos val="nextTo"/>
        <c:spPr>
          <a:ln w="3175">
            <a:noFill/>
            <a:prstDash val="solid"/>
          </a:ln>
        </c:spPr>
        <c:txPr>
          <a:bodyPr rot="0" vert="horz"/>
          <a:lstStyle/>
          <a:p>
            <a:pPr>
              <a:defRPr sz="1000"/>
            </a:pPr>
            <a:endParaRPr lang="es-ES"/>
          </a:p>
        </c:txPr>
        <c:crossAx val="233788224"/>
        <c:crosses val="autoZero"/>
        <c:crossBetween val="between"/>
      </c:valAx>
      <c:spPr>
        <a:noFill/>
        <a:ln w="25400">
          <a:noFill/>
        </a:ln>
      </c:spPr>
    </c:plotArea>
    <c:plotVisOnly val="1"/>
    <c:dispBlanksAs val="gap"/>
    <c:showDLblsOverMax val="0"/>
  </c:chart>
  <c:spPr>
    <a:solidFill>
      <a:schemeClr val="bg1"/>
    </a:solidFill>
    <a:ln w="9525">
      <a:noFill/>
    </a:ln>
  </c:spPr>
  <c:txPr>
    <a:bodyPr/>
    <a:lstStyle/>
    <a:p>
      <a:pPr>
        <a:defRPr sz="800" b="0" i="0" u="none" strike="noStrike" baseline="0">
          <a:solidFill>
            <a:srgbClr val="333333"/>
          </a:solidFill>
          <a:latin typeface="Verdana" pitchFamily="34" charset="0"/>
          <a:ea typeface="Arial"/>
          <a:cs typeface="Arial"/>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US" sz="1400" b="1" dirty="0" err="1"/>
              <a:t>Afiliados</a:t>
            </a:r>
            <a:r>
              <a:rPr lang="en-US" sz="1400" b="1" dirty="0"/>
              <a:t> a la Seguridad Social </a:t>
            </a:r>
          </a:p>
          <a:p>
            <a:pPr>
              <a:defRPr sz="1400" b="1"/>
            </a:pPr>
            <a:r>
              <a:rPr lang="en-US" sz="1400" b="1" dirty="0"/>
              <a:t>en la Ciudad de Madrid</a:t>
            </a:r>
          </a:p>
        </c:rich>
      </c:tx>
      <c:layout>
        <c:manualLayout>
          <c:xMode val="edge"/>
          <c:yMode val="edge"/>
          <c:x val="0.2387076484644092"/>
          <c:y val="3.7584837152713546E-2"/>
        </c:manualLayout>
      </c:layout>
      <c:overlay val="0"/>
    </c:title>
    <c:autoTitleDeleted val="0"/>
    <c:plotArea>
      <c:layout>
        <c:manualLayout>
          <c:layoutTarget val="inner"/>
          <c:xMode val="edge"/>
          <c:yMode val="edge"/>
          <c:x val="3.4346758479585328E-2"/>
          <c:y val="0.16419065393391608"/>
          <c:w val="0.91385879206020804"/>
          <c:h val="0.71610237816303179"/>
        </c:manualLayout>
      </c:layout>
      <c:barChart>
        <c:barDir val="col"/>
        <c:grouping val="clustered"/>
        <c:varyColors val="0"/>
        <c:ser>
          <c:idx val="0"/>
          <c:order val="0"/>
          <c:tx>
            <c:v>Afiliados (escala dcha.)</c:v>
          </c:tx>
          <c:spPr>
            <a:solidFill>
              <a:srgbClr val="FF9900"/>
            </a:solidFill>
          </c:spPr>
          <c:invertIfNegative val="0"/>
          <c:cat>
            <c:numRef>
              <c:f>'datos y gráfico'!$A$85:$A$145</c:f>
              <c:numCache>
                <c:formatCode>[$-C0A]mmm\-yy;@</c:formatCode>
                <c:ptCount val="61"/>
                <c:pt idx="0">
                  <c:v>41214</c:v>
                </c:pt>
                <c:pt idx="1">
                  <c:v>41244</c:v>
                </c:pt>
                <c:pt idx="2">
                  <c:v>41275</c:v>
                </c:pt>
                <c:pt idx="3">
                  <c:v>41306</c:v>
                </c:pt>
                <c:pt idx="4">
                  <c:v>41334</c:v>
                </c:pt>
                <c:pt idx="5">
                  <c:v>41365</c:v>
                </c:pt>
                <c:pt idx="6">
                  <c:v>41395</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pt idx="23">
                  <c:v>41913</c:v>
                </c:pt>
                <c:pt idx="24">
                  <c:v>41944</c:v>
                </c:pt>
                <c:pt idx="25">
                  <c:v>41974</c:v>
                </c:pt>
                <c:pt idx="26">
                  <c:v>42005</c:v>
                </c:pt>
                <c:pt idx="27">
                  <c:v>42036</c:v>
                </c:pt>
                <c:pt idx="28">
                  <c:v>42064</c:v>
                </c:pt>
                <c:pt idx="29">
                  <c:v>42095</c:v>
                </c:pt>
                <c:pt idx="30">
                  <c:v>42125</c:v>
                </c:pt>
                <c:pt idx="31">
                  <c:v>42156</c:v>
                </c:pt>
                <c:pt idx="32">
                  <c:v>42186</c:v>
                </c:pt>
                <c:pt idx="33">
                  <c:v>42217</c:v>
                </c:pt>
                <c:pt idx="34">
                  <c:v>42248</c:v>
                </c:pt>
                <c:pt idx="35">
                  <c:v>42278</c:v>
                </c:pt>
                <c:pt idx="36">
                  <c:v>42309</c:v>
                </c:pt>
                <c:pt idx="37">
                  <c:v>42339</c:v>
                </c:pt>
                <c:pt idx="38">
                  <c:v>42370</c:v>
                </c:pt>
                <c:pt idx="39">
                  <c:v>42401</c:v>
                </c:pt>
                <c:pt idx="40">
                  <c:v>42430</c:v>
                </c:pt>
                <c:pt idx="41">
                  <c:v>42461</c:v>
                </c:pt>
                <c:pt idx="42">
                  <c:v>42491</c:v>
                </c:pt>
                <c:pt idx="43">
                  <c:v>42522</c:v>
                </c:pt>
                <c:pt idx="44">
                  <c:v>42552</c:v>
                </c:pt>
                <c:pt idx="45">
                  <c:v>42583</c:v>
                </c:pt>
                <c:pt idx="46">
                  <c:v>42614</c:v>
                </c:pt>
                <c:pt idx="47">
                  <c:v>42644</c:v>
                </c:pt>
                <c:pt idx="48">
                  <c:v>42675</c:v>
                </c:pt>
                <c:pt idx="49">
                  <c:v>42705</c:v>
                </c:pt>
                <c:pt idx="50">
                  <c:v>42736</c:v>
                </c:pt>
                <c:pt idx="51">
                  <c:v>42767</c:v>
                </c:pt>
                <c:pt idx="52">
                  <c:v>42795</c:v>
                </c:pt>
                <c:pt idx="53">
                  <c:v>42826</c:v>
                </c:pt>
                <c:pt idx="54">
                  <c:v>42856</c:v>
                </c:pt>
                <c:pt idx="55">
                  <c:v>42887</c:v>
                </c:pt>
                <c:pt idx="56">
                  <c:v>42917</c:v>
                </c:pt>
                <c:pt idx="57">
                  <c:v>42948</c:v>
                </c:pt>
                <c:pt idx="58">
                  <c:v>42979</c:v>
                </c:pt>
                <c:pt idx="59">
                  <c:v>43009</c:v>
                </c:pt>
                <c:pt idx="60">
                  <c:v>43040</c:v>
                </c:pt>
              </c:numCache>
            </c:numRef>
          </c:cat>
          <c:val>
            <c:numRef>
              <c:f>'datos y gráfico'!$H$85:$H$145</c:f>
              <c:numCache>
                <c:formatCode>#,##0</c:formatCode>
                <c:ptCount val="61"/>
                <c:pt idx="0">
                  <c:v>1682477</c:v>
                </c:pt>
                <c:pt idx="1">
                  <c:v>1684753</c:v>
                </c:pt>
                <c:pt idx="2">
                  <c:v>1660787</c:v>
                </c:pt>
                <c:pt idx="3">
                  <c:v>1658804</c:v>
                </c:pt>
                <c:pt idx="4">
                  <c:v>1660629</c:v>
                </c:pt>
                <c:pt idx="5">
                  <c:v>1654173</c:v>
                </c:pt>
                <c:pt idx="6">
                  <c:v>1655504</c:v>
                </c:pt>
                <c:pt idx="7">
                  <c:v>1656934</c:v>
                </c:pt>
                <c:pt idx="8">
                  <c:v>1630277</c:v>
                </c:pt>
                <c:pt idx="9">
                  <c:v>1635776</c:v>
                </c:pt>
                <c:pt idx="10">
                  <c:v>1640392</c:v>
                </c:pt>
                <c:pt idx="11">
                  <c:v>1653155</c:v>
                </c:pt>
                <c:pt idx="12">
                  <c:v>1676073</c:v>
                </c:pt>
                <c:pt idx="13">
                  <c:v>1671105</c:v>
                </c:pt>
                <c:pt idx="14">
                  <c:v>1659697</c:v>
                </c:pt>
                <c:pt idx="15">
                  <c:v>1664362</c:v>
                </c:pt>
                <c:pt idx="16">
                  <c:v>1671705</c:v>
                </c:pt>
                <c:pt idx="17">
                  <c:v>1675553</c:v>
                </c:pt>
                <c:pt idx="18">
                  <c:v>1692343</c:v>
                </c:pt>
                <c:pt idx="19">
                  <c:v>1677589</c:v>
                </c:pt>
                <c:pt idx="20">
                  <c:v>1673214</c:v>
                </c:pt>
                <c:pt idx="21">
                  <c:v>1675789</c:v>
                </c:pt>
                <c:pt idx="22">
                  <c:v>1686416</c:v>
                </c:pt>
                <c:pt idx="23">
                  <c:v>1690134</c:v>
                </c:pt>
                <c:pt idx="24">
                  <c:v>1710727</c:v>
                </c:pt>
                <c:pt idx="25">
                  <c:v>1708654</c:v>
                </c:pt>
                <c:pt idx="26">
                  <c:v>1704351</c:v>
                </c:pt>
                <c:pt idx="27">
                  <c:v>1710407</c:v>
                </c:pt>
                <c:pt idx="28">
                  <c:v>1711861</c:v>
                </c:pt>
                <c:pt idx="29">
                  <c:v>1738075</c:v>
                </c:pt>
                <c:pt idx="30">
                  <c:v>1755840</c:v>
                </c:pt>
                <c:pt idx="31">
                  <c:v>1733878</c:v>
                </c:pt>
                <c:pt idx="32">
                  <c:v>1729741</c:v>
                </c:pt>
                <c:pt idx="33">
                  <c:v>1723872</c:v>
                </c:pt>
                <c:pt idx="34">
                  <c:v>1752084</c:v>
                </c:pt>
                <c:pt idx="35">
                  <c:v>1782674</c:v>
                </c:pt>
                <c:pt idx="36">
                  <c:v>1790321</c:v>
                </c:pt>
                <c:pt idx="37">
                  <c:v>1795038</c:v>
                </c:pt>
                <c:pt idx="38">
                  <c:v>1783782</c:v>
                </c:pt>
                <c:pt idx="39">
                  <c:v>1787039</c:v>
                </c:pt>
                <c:pt idx="40">
                  <c:v>1789516</c:v>
                </c:pt>
                <c:pt idx="41">
                  <c:v>1807943</c:v>
                </c:pt>
                <c:pt idx="42">
                  <c:v>1805098</c:v>
                </c:pt>
                <c:pt idx="43">
                  <c:v>1794419</c:v>
                </c:pt>
                <c:pt idx="44">
                  <c:v>1789719</c:v>
                </c:pt>
                <c:pt idx="45">
                  <c:v>1762286</c:v>
                </c:pt>
                <c:pt idx="46">
                  <c:v>1797287</c:v>
                </c:pt>
                <c:pt idx="47">
                  <c:v>1818529</c:v>
                </c:pt>
                <c:pt idx="48">
                  <c:v>1836999</c:v>
                </c:pt>
                <c:pt idx="49">
                  <c:v>1838841</c:v>
                </c:pt>
                <c:pt idx="50">
                  <c:v>1821912</c:v>
                </c:pt>
                <c:pt idx="51">
                  <c:v>1837063</c:v>
                </c:pt>
                <c:pt idx="52">
                  <c:v>1843938</c:v>
                </c:pt>
                <c:pt idx="53">
                  <c:v>1861646</c:v>
                </c:pt>
                <c:pt idx="54">
                  <c:v>1860874</c:v>
                </c:pt>
                <c:pt idx="55">
                  <c:v>1846816</c:v>
                </c:pt>
                <c:pt idx="56">
                  <c:v>1837709</c:v>
                </c:pt>
                <c:pt idx="57">
                  <c:v>1826190</c:v>
                </c:pt>
                <c:pt idx="58">
                  <c:v>1878070</c:v>
                </c:pt>
                <c:pt idx="59">
                  <c:v>1889053</c:v>
                </c:pt>
                <c:pt idx="60">
                  <c:v>1914441</c:v>
                </c:pt>
              </c:numCache>
            </c:numRef>
          </c:val>
        </c:ser>
        <c:dLbls>
          <c:showLegendKey val="0"/>
          <c:showVal val="0"/>
          <c:showCatName val="0"/>
          <c:showSerName val="0"/>
          <c:showPercent val="0"/>
          <c:showBubbleSize val="0"/>
        </c:dLbls>
        <c:gapWidth val="60"/>
        <c:axId val="236949752"/>
        <c:axId val="236949360"/>
      </c:barChart>
      <c:lineChart>
        <c:grouping val="standard"/>
        <c:varyColors val="0"/>
        <c:ser>
          <c:idx val="1"/>
          <c:order val="1"/>
          <c:tx>
            <c:v>Variación interanual (%) (escala izqda.)</c:v>
          </c:tx>
          <c:spPr>
            <a:ln w="38100">
              <a:solidFill>
                <a:srgbClr val="00B0F0"/>
              </a:solidFill>
            </a:ln>
          </c:spPr>
          <c:marker>
            <c:symbol val="none"/>
          </c:marker>
          <c:cat>
            <c:numRef>
              <c:f>'datos y gráfico'!$A$85:$A$145</c:f>
              <c:numCache>
                <c:formatCode>[$-C0A]mmm\-yy;@</c:formatCode>
                <c:ptCount val="61"/>
                <c:pt idx="0">
                  <c:v>41214</c:v>
                </c:pt>
                <c:pt idx="1">
                  <c:v>41244</c:v>
                </c:pt>
                <c:pt idx="2">
                  <c:v>41275</c:v>
                </c:pt>
                <c:pt idx="3">
                  <c:v>41306</c:v>
                </c:pt>
                <c:pt idx="4">
                  <c:v>41334</c:v>
                </c:pt>
                <c:pt idx="5">
                  <c:v>41365</c:v>
                </c:pt>
                <c:pt idx="6">
                  <c:v>41395</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pt idx="23">
                  <c:v>41913</c:v>
                </c:pt>
                <c:pt idx="24">
                  <c:v>41944</c:v>
                </c:pt>
                <c:pt idx="25">
                  <c:v>41974</c:v>
                </c:pt>
                <c:pt idx="26">
                  <c:v>42005</c:v>
                </c:pt>
                <c:pt idx="27">
                  <c:v>42036</c:v>
                </c:pt>
                <c:pt idx="28">
                  <c:v>42064</c:v>
                </c:pt>
                <c:pt idx="29">
                  <c:v>42095</c:v>
                </c:pt>
                <c:pt idx="30">
                  <c:v>42125</c:v>
                </c:pt>
                <c:pt idx="31">
                  <c:v>42156</c:v>
                </c:pt>
                <c:pt idx="32">
                  <c:v>42186</c:v>
                </c:pt>
                <c:pt idx="33">
                  <c:v>42217</c:v>
                </c:pt>
                <c:pt idx="34">
                  <c:v>42248</c:v>
                </c:pt>
                <c:pt idx="35">
                  <c:v>42278</c:v>
                </c:pt>
                <c:pt idx="36">
                  <c:v>42309</c:v>
                </c:pt>
                <c:pt idx="37">
                  <c:v>42339</c:v>
                </c:pt>
                <c:pt idx="38">
                  <c:v>42370</c:v>
                </c:pt>
                <c:pt idx="39">
                  <c:v>42401</c:v>
                </c:pt>
                <c:pt idx="40">
                  <c:v>42430</c:v>
                </c:pt>
                <c:pt idx="41">
                  <c:v>42461</c:v>
                </c:pt>
                <c:pt idx="42">
                  <c:v>42491</c:v>
                </c:pt>
                <c:pt idx="43">
                  <c:v>42522</c:v>
                </c:pt>
                <c:pt idx="44">
                  <c:v>42552</c:v>
                </c:pt>
                <c:pt idx="45">
                  <c:v>42583</c:v>
                </c:pt>
                <c:pt idx="46">
                  <c:v>42614</c:v>
                </c:pt>
                <c:pt idx="47">
                  <c:v>42644</c:v>
                </c:pt>
                <c:pt idx="48">
                  <c:v>42675</c:v>
                </c:pt>
                <c:pt idx="49">
                  <c:v>42705</c:v>
                </c:pt>
                <c:pt idx="50">
                  <c:v>42736</c:v>
                </c:pt>
                <c:pt idx="51">
                  <c:v>42767</c:v>
                </c:pt>
                <c:pt idx="52">
                  <c:v>42795</c:v>
                </c:pt>
                <c:pt idx="53">
                  <c:v>42826</c:v>
                </c:pt>
                <c:pt idx="54">
                  <c:v>42856</c:v>
                </c:pt>
                <c:pt idx="55">
                  <c:v>42887</c:v>
                </c:pt>
                <c:pt idx="56">
                  <c:v>42917</c:v>
                </c:pt>
                <c:pt idx="57">
                  <c:v>42948</c:v>
                </c:pt>
                <c:pt idx="58">
                  <c:v>42979</c:v>
                </c:pt>
                <c:pt idx="59">
                  <c:v>43009</c:v>
                </c:pt>
                <c:pt idx="60">
                  <c:v>43040</c:v>
                </c:pt>
              </c:numCache>
            </c:numRef>
          </c:cat>
          <c:val>
            <c:numRef>
              <c:f>'datos y gráfico'!$J$85:$J$145</c:f>
              <c:numCache>
                <c:formatCode>0.0</c:formatCode>
                <c:ptCount val="61"/>
                <c:pt idx="0">
                  <c:v>-3.1906942113285375</c:v>
                </c:pt>
                <c:pt idx="1">
                  <c:v>-2.9892892534953419</c:v>
                </c:pt>
                <c:pt idx="2">
                  <c:v>-2.7090880545883156</c:v>
                </c:pt>
                <c:pt idx="3">
                  <c:v>-2.7387067703383061</c:v>
                </c:pt>
                <c:pt idx="4">
                  <c:v>-2.9549542600079248</c:v>
                </c:pt>
                <c:pt idx="5">
                  <c:v>-2.7752014529296654</c:v>
                </c:pt>
                <c:pt idx="6">
                  <c:v>-2.3930881148616301</c:v>
                </c:pt>
                <c:pt idx="7">
                  <c:v>-2.7487913546864085</c:v>
                </c:pt>
                <c:pt idx="8">
                  <c:v>-3.2247398642171077</c:v>
                </c:pt>
                <c:pt idx="9">
                  <c:v>-2.0307447581367266</c:v>
                </c:pt>
                <c:pt idx="10">
                  <c:v>-3.1153950647908601</c:v>
                </c:pt>
                <c:pt idx="11">
                  <c:v>-1.7111828274084195</c:v>
                </c:pt>
                <c:pt idx="12">
                  <c:v>-0.38062927457551687</c:v>
                </c:pt>
                <c:pt idx="13">
                  <c:v>-0.81008907537187813</c:v>
                </c:pt>
                <c:pt idx="14">
                  <c:v>-6.5631534928922708E-2</c:v>
                </c:pt>
                <c:pt idx="15">
                  <c:v>0.33506068227469044</c:v>
                </c:pt>
                <c:pt idx="16">
                  <c:v>0.66697618793842839</c:v>
                </c:pt>
                <c:pt idx="17">
                  <c:v>1.292488754199228</c:v>
                </c:pt>
                <c:pt idx="18">
                  <c:v>2.2252437928268476</c:v>
                </c:pt>
                <c:pt idx="19">
                  <c:v>1.2465795257988521</c:v>
                </c:pt>
                <c:pt idx="20">
                  <c:v>2.6337242076039935</c:v>
                </c:pt>
                <c:pt idx="21">
                  <c:v>2.4461173167964256</c:v>
                </c:pt>
                <c:pt idx="22">
                  <c:v>2.8056708396529517</c:v>
                </c:pt>
                <c:pt idx="23">
                  <c:v>2.2368743402766178</c:v>
                </c:pt>
                <c:pt idx="24">
                  <c:v>2.0675710425500649</c:v>
                </c:pt>
                <c:pt idx="25">
                  <c:v>2.2469563552260263</c:v>
                </c:pt>
                <c:pt idx="26">
                  <c:v>2.6904910956638384</c:v>
                </c:pt>
                <c:pt idx="27">
                  <c:v>2.7665255515326503</c:v>
                </c:pt>
                <c:pt idx="28">
                  <c:v>2.4020984563664083</c:v>
                </c:pt>
                <c:pt idx="29">
                  <c:v>3.7314247893083685</c:v>
                </c:pt>
                <c:pt idx="30">
                  <c:v>3.7520171738235186</c:v>
                </c:pt>
                <c:pt idx="31">
                  <c:v>3.3553510424782163</c:v>
                </c:pt>
                <c:pt idx="32">
                  <c:v>3.3783484957692123</c:v>
                </c:pt>
                <c:pt idx="33">
                  <c:v>2.8692753085263201</c:v>
                </c:pt>
                <c:pt idx="34">
                  <c:v>3.8939383876813283</c:v>
                </c:pt>
                <c:pt idx="35">
                  <c:v>5.4753055083206492</c:v>
                </c:pt>
                <c:pt idx="36">
                  <c:v>4.652641830052362</c:v>
                </c:pt>
                <c:pt idx="37">
                  <c:v>5.0556754029780215</c:v>
                </c:pt>
                <c:pt idx="38">
                  <c:v>4.6604836679768447</c:v>
                </c:pt>
                <c:pt idx="39">
                  <c:v>4.4803371361319178</c:v>
                </c:pt>
                <c:pt idx="40">
                  <c:v>4.5362912058864557</c:v>
                </c:pt>
                <c:pt idx="41">
                  <c:v>4.0198495461933437</c:v>
                </c:pt>
                <c:pt idx="42">
                  <c:v>2.8053809003098173</c:v>
                </c:pt>
                <c:pt idx="43">
                  <c:v>3.4916528152499682</c:v>
                </c:pt>
                <c:pt idx="44">
                  <c:v>3.4674555323600531</c:v>
                </c:pt>
                <c:pt idx="45">
                  <c:v>2.2283557015834177</c:v>
                </c:pt>
                <c:pt idx="46">
                  <c:v>2.5799562121450847</c:v>
                </c:pt>
                <c:pt idx="47">
                  <c:v>2.0113043663619878</c:v>
                </c:pt>
                <c:pt idx="48">
                  <c:v>2.6072419415289261</c:v>
                </c:pt>
                <c:pt idx="49">
                  <c:v>2.4402268921326353</c:v>
                </c:pt>
                <c:pt idx="50">
                  <c:v>2.1375930466839499</c:v>
                </c:pt>
                <c:pt idx="51">
                  <c:v>2.7992673914783106</c:v>
                </c:pt>
                <c:pt idx="52">
                  <c:v>3.0411574973344679</c:v>
                </c:pt>
                <c:pt idx="53">
                  <c:v>2.9703923187843762</c:v>
                </c:pt>
                <c:pt idx="54">
                  <c:v>3.0899153397765611</c:v>
                </c:pt>
                <c:pt idx="55">
                  <c:v>2.9199980606536169</c:v>
                </c:pt>
                <c:pt idx="56">
                  <c:v>2.6814265256165815</c:v>
                </c:pt>
                <c:pt idx="57">
                  <c:v>3.626199152691445</c:v>
                </c:pt>
                <c:pt idx="58">
                  <c:v>4.4947189847809543</c:v>
                </c:pt>
                <c:pt idx="59">
                  <c:v>3.8780794807231622</c:v>
                </c:pt>
                <c:pt idx="60">
                  <c:v>4.2156800303102981</c:v>
                </c:pt>
              </c:numCache>
            </c:numRef>
          </c:val>
          <c:smooth val="1"/>
        </c:ser>
        <c:dLbls>
          <c:showLegendKey val="0"/>
          <c:showVal val="0"/>
          <c:showCatName val="0"/>
          <c:showSerName val="0"/>
          <c:showPercent val="0"/>
          <c:showBubbleSize val="0"/>
        </c:dLbls>
        <c:marker val="1"/>
        <c:smooth val="0"/>
        <c:axId val="234785504"/>
        <c:axId val="234785896"/>
      </c:lineChart>
      <c:dateAx>
        <c:axId val="234785504"/>
        <c:scaling>
          <c:orientation val="minMax"/>
          <c:max val="43040"/>
          <c:min val="42125"/>
        </c:scaling>
        <c:delete val="0"/>
        <c:axPos val="b"/>
        <c:title>
          <c:tx>
            <c:rich>
              <a:bodyPr/>
              <a:lstStyle/>
              <a:p>
                <a:pPr>
                  <a:defRPr sz="1000"/>
                </a:pPr>
                <a:r>
                  <a:rPr lang="es-ES" sz="1000"/>
                  <a:t>Fuente: Ministerio de Empleo y Seguridad Social.</a:t>
                </a:r>
              </a:p>
            </c:rich>
          </c:tx>
          <c:layout>
            <c:manualLayout>
              <c:xMode val="edge"/>
              <c:yMode val="edge"/>
              <c:x val="5.2167379365282321E-4"/>
              <c:y val="0.95478903934608084"/>
            </c:manualLayout>
          </c:layout>
          <c:overlay val="0"/>
        </c:title>
        <c:numFmt formatCode="[$-C0A]mmm\-yy;@" sourceLinked="0"/>
        <c:majorTickMark val="none"/>
        <c:minorTickMark val="none"/>
        <c:tickLblPos val="low"/>
        <c:spPr>
          <a:ln w="25400">
            <a:solidFill>
              <a:srgbClr val="000000"/>
            </a:solidFill>
            <a:prstDash val="solid"/>
          </a:ln>
        </c:spPr>
        <c:txPr>
          <a:bodyPr rot="0" vert="horz"/>
          <a:lstStyle/>
          <a:p>
            <a:pPr>
              <a:defRPr sz="1000" b="1"/>
            </a:pPr>
            <a:endParaRPr lang="es-ES"/>
          </a:p>
        </c:txPr>
        <c:crossAx val="234785896"/>
        <c:crosses val="autoZero"/>
        <c:auto val="0"/>
        <c:lblOffset val="100"/>
        <c:baseTimeUnit val="months"/>
        <c:majorUnit val="12"/>
        <c:majorTimeUnit val="months"/>
        <c:minorUnit val="1"/>
        <c:minorTimeUnit val="months"/>
      </c:dateAx>
      <c:valAx>
        <c:axId val="234785896"/>
        <c:scaling>
          <c:orientation val="minMax"/>
          <c:max val="6"/>
          <c:min val="2"/>
        </c:scaling>
        <c:delete val="0"/>
        <c:axPos val="l"/>
        <c:majorGridlines>
          <c:spPr>
            <a:ln w="3175">
              <a:solidFill>
                <a:schemeClr val="bg1">
                  <a:lumMod val="85000"/>
                </a:schemeClr>
              </a:solidFill>
            </a:ln>
          </c:spPr>
        </c:majorGridlines>
        <c:numFmt formatCode="#,##0" sourceLinked="0"/>
        <c:majorTickMark val="out"/>
        <c:minorTickMark val="none"/>
        <c:tickLblPos val="nextTo"/>
        <c:spPr>
          <a:ln w="3175">
            <a:noFill/>
            <a:prstDash val="solid"/>
          </a:ln>
        </c:spPr>
        <c:txPr>
          <a:bodyPr rot="0" vert="horz"/>
          <a:lstStyle/>
          <a:p>
            <a:pPr>
              <a:defRPr sz="1000"/>
            </a:pPr>
            <a:endParaRPr lang="es-ES"/>
          </a:p>
        </c:txPr>
        <c:crossAx val="234785504"/>
        <c:crosses val="autoZero"/>
        <c:crossBetween val="between"/>
        <c:majorUnit val="1"/>
      </c:valAx>
      <c:valAx>
        <c:axId val="236949360"/>
        <c:scaling>
          <c:orientation val="minMax"/>
          <c:max val="2000000"/>
          <c:min val="1600000"/>
        </c:scaling>
        <c:delete val="0"/>
        <c:axPos val="r"/>
        <c:numFmt formatCode="#,##0" sourceLinked="1"/>
        <c:majorTickMark val="out"/>
        <c:minorTickMark val="none"/>
        <c:tickLblPos val="nextTo"/>
        <c:spPr>
          <a:ln>
            <a:noFill/>
          </a:ln>
        </c:spPr>
        <c:txPr>
          <a:bodyPr/>
          <a:lstStyle/>
          <a:p>
            <a:pPr>
              <a:defRPr sz="1000"/>
            </a:pPr>
            <a:endParaRPr lang="es-ES"/>
          </a:p>
        </c:txPr>
        <c:crossAx val="236949752"/>
        <c:crosses val="max"/>
        <c:crossBetween val="between"/>
        <c:majorUnit val="100000"/>
      </c:valAx>
      <c:dateAx>
        <c:axId val="236949752"/>
        <c:scaling>
          <c:orientation val="minMax"/>
        </c:scaling>
        <c:delete val="1"/>
        <c:axPos val="b"/>
        <c:numFmt formatCode="[$-C0A]mmm\-yy;@" sourceLinked="1"/>
        <c:majorTickMark val="out"/>
        <c:minorTickMark val="none"/>
        <c:tickLblPos val="none"/>
        <c:crossAx val="236949360"/>
        <c:crosses val="autoZero"/>
        <c:auto val="1"/>
        <c:lblOffset val="100"/>
        <c:baseTimeUnit val="months"/>
      </c:dateAx>
      <c:spPr>
        <a:noFill/>
        <a:ln w="25400">
          <a:noFill/>
        </a:ln>
      </c:spPr>
    </c:plotArea>
    <c:legend>
      <c:legendPos val="b"/>
      <c:layout>
        <c:manualLayout>
          <c:xMode val="edge"/>
          <c:yMode val="edge"/>
          <c:x val="4.6168067438769191E-5"/>
          <c:y val="0.18801953519061304"/>
          <c:w val="0.89001707755962822"/>
          <c:h val="6.9452626711816748E-2"/>
        </c:manualLayout>
      </c:layout>
      <c:overlay val="0"/>
      <c:txPr>
        <a:bodyPr/>
        <a:lstStyle/>
        <a:p>
          <a:pPr>
            <a:defRPr sz="1000"/>
          </a:pPr>
          <a:endParaRPr lang="es-ES"/>
        </a:p>
      </c:txPr>
    </c:legend>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US" sz="1400" b="1"/>
              <a:t>Parados registrados en la Ciudad de Madrid</a:t>
            </a:r>
          </a:p>
        </c:rich>
      </c:tx>
      <c:layout>
        <c:manualLayout>
          <c:xMode val="edge"/>
          <c:yMode val="edge"/>
          <c:x val="0.17907754776660667"/>
          <c:y val="2.3406845372701761E-2"/>
        </c:manualLayout>
      </c:layout>
      <c:overlay val="0"/>
    </c:title>
    <c:autoTitleDeleted val="0"/>
    <c:plotArea>
      <c:layout>
        <c:manualLayout>
          <c:layoutTarget val="inner"/>
          <c:xMode val="edge"/>
          <c:yMode val="edge"/>
          <c:x val="5.3682961828674033E-2"/>
          <c:y val="0.11535291621481435"/>
          <c:w val="0.85423095538844751"/>
          <c:h val="0.70159963537491965"/>
        </c:manualLayout>
      </c:layout>
      <c:barChart>
        <c:barDir val="col"/>
        <c:grouping val="clustered"/>
        <c:varyColors val="0"/>
        <c:ser>
          <c:idx val="0"/>
          <c:order val="0"/>
          <c:spPr>
            <a:solidFill>
              <a:srgbClr val="F97407"/>
            </a:solidFill>
          </c:spPr>
          <c:invertIfNegative val="0"/>
          <c:cat>
            <c:numRef>
              <c:f>serie!$A$120:$A$205</c:f>
              <c:numCache>
                <c:formatCode>mmm\-yy</c:formatCode>
                <c:ptCount val="86"/>
                <c:pt idx="0">
                  <c:v>40452</c:v>
                </c:pt>
                <c:pt idx="1">
                  <c:v>40483</c:v>
                </c:pt>
                <c:pt idx="2">
                  <c:v>40513</c:v>
                </c:pt>
                <c:pt idx="3">
                  <c:v>40544</c:v>
                </c:pt>
                <c:pt idx="4">
                  <c:v>40575</c:v>
                </c:pt>
                <c:pt idx="5">
                  <c:v>40603</c:v>
                </c:pt>
                <c:pt idx="6">
                  <c:v>40634</c:v>
                </c:pt>
                <c:pt idx="7">
                  <c:v>40664</c:v>
                </c:pt>
                <c:pt idx="8">
                  <c:v>40695</c:v>
                </c:pt>
                <c:pt idx="9">
                  <c:v>40725</c:v>
                </c:pt>
                <c:pt idx="10">
                  <c:v>40756</c:v>
                </c:pt>
                <c:pt idx="11">
                  <c:v>40787</c:v>
                </c:pt>
                <c:pt idx="12">
                  <c:v>40817</c:v>
                </c:pt>
                <c:pt idx="13">
                  <c:v>40848</c:v>
                </c:pt>
                <c:pt idx="14">
                  <c:v>40878</c:v>
                </c:pt>
                <c:pt idx="15">
                  <c:v>40909</c:v>
                </c:pt>
                <c:pt idx="16">
                  <c:v>40940</c:v>
                </c:pt>
                <c:pt idx="17">
                  <c:v>40969</c:v>
                </c:pt>
                <c:pt idx="18">
                  <c:v>41000</c:v>
                </c:pt>
                <c:pt idx="19">
                  <c:v>41030</c:v>
                </c:pt>
                <c:pt idx="20">
                  <c:v>41061</c:v>
                </c:pt>
                <c:pt idx="21">
                  <c:v>41091</c:v>
                </c:pt>
                <c:pt idx="22">
                  <c:v>41122</c:v>
                </c:pt>
                <c:pt idx="23">
                  <c:v>41153</c:v>
                </c:pt>
                <c:pt idx="24">
                  <c:v>41183</c:v>
                </c:pt>
                <c:pt idx="25">
                  <c:v>41214</c:v>
                </c:pt>
                <c:pt idx="26">
                  <c:v>41244</c:v>
                </c:pt>
                <c:pt idx="27">
                  <c:v>41275</c:v>
                </c:pt>
                <c:pt idx="28">
                  <c:v>41306</c:v>
                </c:pt>
                <c:pt idx="29">
                  <c:v>41334</c:v>
                </c:pt>
                <c:pt idx="30">
                  <c:v>41365</c:v>
                </c:pt>
                <c:pt idx="31">
                  <c:v>41395</c:v>
                </c:pt>
                <c:pt idx="32">
                  <c:v>41426</c:v>
                </c:pt>
                <c:pt idx="33">
                  <c:v>41456</c:v>
                </c:pt>
                <c:pt idx="34">
                  <c:v>41487</c:v>
                </c:pt>
                <c:pt idx="35">
                  <c:v>41518</c:v>
                </c:pt>
                <c:pt idx="36">
                  <c:v>41548</c:v>
                </c:pt>
                <c:pt idx="37">
                  <c:v>41579</c:v>
                </c:pt>
                <c:pt idx="38">
                  <c:v>41609</c:v>
                </c:pt>
                <c:pt idx="39">
                  <c:v>41640</c:v>
                </c:pt>
                <c:pt idx="40">
                  <c:v>41671</c:v>
                </c:pt>
                <c:pt idx="41">
                  <c:v>41699</c:v>
                </c:pt>
                <c:pt idx="42">
                  <c:v>41730</c:v>
                </c:pt>
                <c:pt idx="43">
                  <c:v>41760</c:v>
                </c:pt>
                <c:pt idx="44">
                  <c:v>41791</c:v>
                </c:pt>
                <c:pt idx="45">
                  <c:v>41821</c:v>
                </c:pt>
                <c:pt idx="46">
                  <c:v>41852</c:v>
                </c:pt>
                <c:pt idx="47">
                  <c:v>41883</c:v>
                </c:pt>
                <c:pt idx="48">
                  <c:v>41913</c:v>
                </c:pt>
                <c:pt idx="49">
                  <c:v>41944</c:v>
                </c:pt>
                <c:pt idx="50">
                  <c:v>41974</c:v>
                </c:pt>
                <c:pt idx="51">
                  <c:v>42005</c:v>
                </c:pt>
                <c:pt idx="52">
                  <c:v>42036</c:v>
                </c:pt>
                <c:pt idx="53">
                  <c:v>42064</c:v>
                </c:pt>
                <c:pt idx="54">
                  <c:v>42095</c:v>
                </c:pt>
                <c:pt idx="55">
                  <c:v>42125</c:v>
                </c:pt>
                <c:pt idx="56">
                  <c:v>42156</c:v>
                </c:pt>
                <c:pt idx="57">
                  <c:v>42186</c:v>
                </c:pt>
                <c:pt idx="58">
                  <c:v>42217</c:v>
                </c:pt>
                <c:pt idx="59">
                  <c:v>42248</c:v>
                </c:pt>
                <c:pt idx="60">
                  <c:v>42278</c:v>
                </c:pt>
                <c:pt idx="61">
                  <c:v>42309</c:v>
                </c:pt>
                <c:pt idx="62">
                  <c:v>42339</c:v>
                </c:pt>
                <c:pt idx="63">
                  <c:v>42370</c:v>
                </c:pt>
                <c:pt idx="64">
                  <c:v>42401</c:v>
                </c:pt>
                <c:pt idx="65">
                  <c:v>42430</c:v>
                </c:pt>
                <c:pt idx="66">
                  <c:v>42461</c:v>
                </c:pt>
                <c:pt idx="67">
                  <c:v>42491</c:v>
                </c:pt>
                <c:pt idx="68">
                  <c:v>42522</c:v>
                </c:pt>
                <c:pt idx="69">
                  <c:v>42552</c:v>
                </c:pt>
                <c:pt idx="70">
                  <c:v>42583</c:v>
                </c:pt>
                <c:pt idx="71">
                  <c:v>42614</c:v>
                </c:pt>
                <c:pt idx="72">
                  <c:v>42644</c:v>
                </c:pt>
                <c:pt idx="73">
                  <c:v>42675</c:v>
                </c:pt>
                <c:pt idx="74">
                  <c:v>42705</c:v>
                </c:pt>
                <c:pt idx="75">
                  <c:v>42736</c:v>
                </c:pt>
                <c:pt idx="76">
                  <c:v>42767</c:v>
                </c:pt>
                <c:pt idx="77">
                  <c:v>42795</c:v>
                </c:pt>
                <c:pt idx="78">
                  <c:v>42826</c:v>
                </c:pt>
                <c:pt idx="79">
                  <c:v>42856</c:v>
                </c:pt>
                <c:pt idx="80">
                  <c:v>42887</c:v>
                </c:pt>
                <c:pt idx="81">
                  <c:v>42917</c:v>
                </c:pt>
                <c:pt idx="82">
                  <c:v>42948</c:v>
                </c:pt>
                <c:pt idx="83">
                  <c:v>42979</c:v>
                </c:pt>
                <c:pt idx="84">
                  <c:v>43009</c:v>
                </c:pt>
                <c:pt idx="85">
                  <c:v>43040</c:v>
                </c:pt>
              </c:numCache>
            </c:numRef>
          </c:cat>
          <c:val>
            <c:numRef>
              <c:f>serie!$B$120:$B$205</c:f>
              <c:numCache>
                <c:formatCode>#,##0</c:formatCode>
                <c:ptCount val="86"/>
                <c:pt idx="0">
                  <c:v>217290</c:v>
                </c:pt>
                <c:pt idx="1">
                  <c:v>216441</c:v>
                </c:pt>
                <c:pt idx="2">
                  <c:v>212352</c:v>
                </c:pt>
                <c:pt idx="3">
                  <c:v>217055</c:v>
                </c:pt>
                <c:pt idx="4">
                  <c:v>219347</c:v>
                </c:pt>
                <c:pt idx="5">
                  <c:v>220832</c:v>
                </c:pt>
                <c:pt idx="6">
                  <c:v>219020</c:v>
                </c:pt>
                <c:pt idx="7">
                  <c:v>217629</c:v>
                </c:pt>
                <c:pt idx="8">
                  <c:v>215014</c:v>
                </c:pt>
                <c:pt idx="9">
                  <c:v>215398</c:v>
                </c:pt>
                <c:pt idx="10">
                  <c:v>217491</c:v>
                </c:pt>
                <c:pt idx="11">
                  <c:v>221796</c:v>
                </c:pt>
                <c:pt idx="12">
                  <c:v>226885</c:v>
                </c:pt>
                <c:pt idx="13">
                  <c:v>224394</c:v>
                </c:pt>
                <c:pt idx="14">
                  <c:v>222103</c:v>
                </c:pt>
                <c:pt idx="15">
                  <c:v>232191</c:v>
                </c:pt>
                <c:pt idx="16">
                  <c:v>239106</c:v>
                </c:pt>
                <c:pt idx="17">
                  <c:v>241263</c:v>
                </c:pt>
                <c:pt idx="18">
                  <c:v>241509</c:v>
                </c:pt>
                <c:pt idx="19">
                  <c:v>240528</c:v>
                </c:pt>
                <c:pt idx="20">
                  <c:v>237109</c:v>
                </c:pt>
                <c:pt idx="21">
                  <c:v>238565</c:v>
                </c:pt>
                <c:pt idx="22">
                  <c:v>240677</c:v>
                </c:pt>
                <c:pt idx="23">
                  <c:v>244162</c:v>
                </c:pt>
                <c:pt idx="24">
                  <c:v>248798</c:v>
                </c:pt>
                <c:pt idx="25">
                  <c:v>250417</c:v>
                </c:pt>
                <c:pt idx="26">
                  <c:v>245769</c:v>
                </c:pt>
                <c:pt idx="27">
                  <c:v>253669</c:v>
                </c:pt>
                <c:pt idx="28">
                  <c:v>256787</c:v>
                </c:pt>
                <c:pt idx="29">
                  <c:v>257657</c:v>
                </c:pt>
                <c:pt idx="30">
                  <c:v>256650</c:v>
                </c:pt>
                <c:pt idx="31">
                  <c:v>252846</c:v>
                </c:pt>
                <c:pt idx="32">
                  <c:v>247525</c:v>
                </c:pt>
                <c:pt idx="33">
                  <c:v>247801</c:v>
                </c:pt>
                <c:pt idx="34">
                  <c:v>248520</c:v>
                </c:pt>
                <c:pt idx="35">
                  <c:v>249062</c:v>
                </c:pt>
                <c:pt idx="36">
                  <c:v>251283</c:v>
                </c:pt>
                <c:pt idx="37">
                  <c:v>250006</c:v>
                </c:pt>
                <c:pt idx="38">
                  <c:v>242836</c:v>
                </c:pt>
                <c:pt idx="39">
                  <c:v>247216</c:v>
                </c:pt>
                <c:pt idx="40">
                  <c:v>248364</c:v>
                </c:pt>
                <c:pt idx="41">
                  <c:v>247067</c:v>
                </c:pt>
                <c:pt idx="42">
                  <c:v>241905</c:v>
                </c:pt>
                <c:pt idx="43">
                  <c:v>234878</c:v>
                </c:pt>
                <c:pt idx="44">
                  <c:v>228904</c:v>
                </c:pt>
                <c:pt idx="45">
                  <c:v>231333</c:v>
                </c:pt>
                <c:pt idx="46">
                  <c:v>232681</c:v>
                </c:pt>
                <c:pt idx="47">
                  <c:v>232745</c:v>
                </c:pt>
                <c:pt idx="48">
                  <c:v>234155</c:v>
                </c:pt>
                <c:pt idx="49">
                  <c:v>232164</c:v>
                </c:pt>
                <c:pt idx="50">
                  <c:v>226775</c:v>
                </c:pt>
                <c:pt idx="51">
                  <c:v>230358</c:v>
                </c:pt>
                <c:pt idx="52">
                  <c:v>232005</c:v>
                </c:pt>
                <c:pt idx="53">
                  <c:v>230518</c:v>
                </c:pt>
                <c:pt idx="54">
                  <c:v>225164</c:v>
                </c:pt>
                <c:pt idx="55">
                  <c:v>217795</c:v>
                </c:pt>
                <c:pt idx="56">
                  <c:v>212389</c:v>
                </c:pt>
                <c:pt idx="57">
                  <c:v>211198</c:v>
                </c:pt>
                <c:pt idx="58">
                  <c:v>213287</c:v>
                </c:pt>
                <c:pt idx="59">
                  <c:v>212309</c:v>
                </c:pt>
                <c:pt idx="60">
                  <c:v>214338</c:v>
                </c:pt>
                <c:pt idx="61">
                  <c:v>212075</c:v>
                </c:pt>
                <c:pt idx="62">
                  <c:v>207802</c:v>
                </c:pt>
                <c:pt idx="63">
                  <c:v>211370</c:v>
                </c:pt>
                <c:pt idx="64">
                  <c:v>212603</c:v>
                </c:pt>
                <c:pt idx="65">
                  <c:v>211046</c:v>
                </c:pt>
                <c:pt idx="66">
                  <c:v>207183</c:v>
                </c:pt>
                <c:pt idx="67">
                  <c:v>201605</c:v>
                </c:pt>
                <c:pt idx="68">
                  <c:v>197753</c:v>
                </c:pt>
                <c:pt idx="69">
                  <c:v>196092</c:v>
                </c:pt>
                <c:pt idx="70">
                  <c:v>197755</c:v>
                </c:pt>
                <c:pt idx="71">
                  <c:v>195920</c:v>
                </c:pt>
                <c:pt idx="72">
                  <c:v>195388</c:v>
                </c:pt>
                <c:pt idx="73">
                  <c:v>193547</c:v>
                </c:pt>
                <c:pt idx="74">
                  <c:v>188838</c:v>
                </c:pt>
                <c:pt idx="75">
                  <c:v>192905</c:v>
                </c:pt>
                <c:pt idx="76">
                  <c:v>194232</c:v>
                </c:pt>
                <c:pt idx="77">
                  <c:v>191437</c:v>
                </c:pt>
                <c:pt idx="78">
                  <c:v>186033</c:v>
                </c:pt>
                <c:pt idx="79">
                  <c:v>181735</c:v>
                </c:pt>
                <c:pt idx="80">
                  <c:v>179324</c:v>
                </c:pt>
                <c:pt idx="81">
                  <c:v>180274</c:v>
                </c:pt>
                <c:pt idx="82">
                  <c:v>182379</c:v>
                </c:pt>
                <c:pt idx="83">
                  <c:v>181859</c:v>
                </c:pt>
                <c:pt idx="84">
                  <c:v>181715</c:v>
                </c:pt>
                <c:pt idx="85">
                  <c:v>178399</c:v>
                </c:pt>
              </c:numCache>
            </c:numRef>
          </c:val>
        </c:ser>
        <c:dLbls>
          <c:showLegendKey val="0"/>
          <c:showVal val="0"/>
          <c:showCatName val="0"/>
          <c:showSerName val="0"/>
          <c:showPercent val="0"/>
          <c:showBubbleSize val="0"/>
        </c:dLbls>
        <c:gapWidth val="60"/>
        <c:axId val="236950536"/>
        <c:axId val="236950928"/>
      </c:barChart>
      <c:dateAx>
        <c:axId val="236950536"/>
        <c:scaling>
          <c:orientation val="minMax"/>
          <c:max val="43040"/>
          <c:min val="42125"/>
        </c:scaling>
        <c:delete val="0"/>
        <c:axPos val="b"/>
        <c:title>
          <c:tx>
            <c:rich>
              <a:bodyPr/>
              <a:lstStyle/>
              <a:p>
                <a:pPr>
                  <a:defRPr/>
                </a:pPr>
                <a:r>
                  <a:rPr lang="es-ES"/>
                  <a:t>Fuente: SG Estadística (datos Ministerio de Empleo y Seguridad Social)</a:t>
                </a:r>
              </a:p>
            </c:rich>
          </c:tx>
          <c:layout>
            <c:manualLayout>
              <c:xMode val="edge"/>
              <c:yMode val="edge"/>
              <c:x val="1.4308571163930762E-2"/>
              <c:y val="0.94014405389532807"/>
            </c:manualLayout>
          </c:layout>
          <c:overlay val="0"/>
        </c:title>
        <c:numFmt formatCode="[$-C0A]mmm\-yy;@" sourceLinked="0"/>
        <c:majorTickMark val="none"/>
        <c:minorTickMark val="none"/>
        <c:tickLblPos val="low"/>
        <c:spPr>
          <a:ln w="25400">
            <a:solidFill>
              <a:srgbClr val="000000"/>
            </a:solidFill>
            <a:prstDash val="solid"/>
          </a:ln>
        </c:spPr>
        <c:txPr>
          <a:bodyPr rot="0" vert="horz"/>
          <a:lstStyle/>
          <a:p>
            <a:pPr>
              <a:defRPr b="1"/>
            </a:pPr>
            <a:endParaRPr lang="es-ES"/>
          </a:p>
        </c:txPr>
        <c:crossAx val="236950928"/>
        <c:crosses val="autoZero"/>
        <c:auto val="0"/>
        <c:lblOffset val="100"/>
        <c:baseTimeUnit val="months"/>
        <c:majorUnit val="12"/>
        <c:majorTimeUnit val="months"/>
        <c:minorUnit val="1"/>
        <c:minorTimeUnit val="months"/>
      </c:dateAx>
      <c:valAx>
        <c:axId val="236950928"/>
        <c:scaling>
          <c:orientation val="minMax"/>
          <c:max val="220000"/>
          <c:min val="150000"/>
        </c:scaling>
        <c:delete val="0"/>
        <c:axPos val="l"/>
        <c:majorGridlines>
          <c:spPr>
            <a:ln w="3175">
              <a:solidFill>
                <a:schemeClr val="bg1">
                  <a:lumMod val="85000"/>
                </a:schemeClr>
              </a:solidFill>
            </a:ln>
          </c:spPr>
        </c:majorGridlines>
        <c:numFmt formatCode="#,##0" sourceLinked="0"/>
        <c:majorTickMark val="out"/>
        <c:minorTickMark val="none"/>
        <c:tickLblPos val="nextTo"/>
        <c:spPr>
          <a:ln w="3175">
            <a:noFill/>
            <a:prstDash val="solid"/>
          </a:ln>
        </c:spPr>
        <c:txPr>
          <a:bodyPr rot="0" vert="horz"/>
          <a:lstStyle/>
          <a:p>
            <a:pPr>
              <a:defRPr/>
            </a:pPr>
            <a:endParaRPr lang="es-ES"/>
          </a:p>
        </c:txPr>
        <c:crossAx val="236950536"/>
        <c:crosses val="autoZero"/>
        <c:crossBetween val="between"/>
        <c:majorUnit val="10000"/>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n-US" sz="1400"/>
              <a:t>Tasa de paro</a:t>
            </a:r>
            <a:r>
              <a:rPr lang="en-US" sz="1400" baseline="0"/>
              <a:t> </a:t>
            </a:r>
            <a:endParaRPr lang="en-US" sz="1400"/>
          </a:p>
        </c:rich>
      </c:tx>
      <c:layout>
        <c:manualLayout>
          <c:xMode val="edge"/>
          <c:yMode val="edge"/>
          <c:x val="0.43547425494719594"/>
          <c:y val="1.8042720046598522E-2"/>
        </c:manualLayout>
      </c:layout>
      <c:overlay val="0"/>
      <c:spPr>
        <a:noFill/>
        <a:ln w="25400">
          <a:noFill/>
        </a:ln>
      </c:spPr>
    </c:title>
    <c:autoTitleDeleted val="0"/>
    <c:plotArea>
      <c:layout/>
      <c:barChart>
        <c:barDir val="col"/>
        <c:grouping val="clustered"/>
        <c:varyColors val="0"/>
        <c:ser>
          <c:idx val="0"/>
          <c:order val="0"/>
          <c:tx>
            <c:v>Ciudad de Madrid</c:v>
          </c:tx>
          <c:spPr>
            <a:solidFill>
              <a:srgbClr val="5B9BD5">
                <a:lumMod val="40000"/>
                <a:lumOff val="60000"/>
              </a:srgbClr>
            </a:solidFill>
            <a:ln w="50800" cap="rnd">
              <a:noFill/>
              <a:round/>
            </a:ln>
            <a:effectLst/>
          </c:spPr>
          <c:invertIfNegative val="0"/>
          <c:dPt>
            <c:idx val="0"/>
            <c:invertIfNegative val="0"/>
            <c:bubble3D val="0"/>
            <c:spPr>
              <a:solidFill>
                <a:srgbClr val="5B9BD5">
                  <a:lumMod val="40000"/>
                  <a:lumOff val="60000"/>
                </a:srgbClr>
              </a:solidFill>
              <a:ln w="50800" cap="rnd">
                <a:noFill/>
                <a:round/>
              </a:ln>
              <a:effectLst/>
            </c:spPr>
          </c:dPt>
          <c:cat>
            <c:numRef>
              <c:f>'M, R y E'!$R$14</c:f>
              <c:numCache>
                <c:formatCode>General</c:formatCode>
                <c:ptCount val="1"/>
              </c:numCache>
            </c:numRef>
          </c:cat>
          <c:val>
            <c:numRef>
              <c:f>'M, R y E'!$R$6</c:f>
              <c:numCache>
                <c:formatCode>0.0%</c:formatCode>
                <c:ptCount val="1"/>
                <c:pt idx="0">
                  <c:v>0.113</c:v>
                </c:pt>
              </c:numCache>
            </c:numRef>
          </c:val>
        </c:ser>
        <c:ser>
          <c:idx val="2"/>
          <c:order val="1"/>
          <c:tx>
            <c:v>España</c:v>
          </c:tx>
          <c:spPr>
            <a:solidFill>
              <a:srgbClr val="00FF99"/>
            </a:solidFill>
            <a:ln w="28575" cap="rnd">
              <a:noFill/>
              <a:round/>
            </a:ln>
            <a:effectLst/>
          </c:spPr>
          <c:invertIfNegative val="0"/>
          <c:cat>
            <c:numRef>
              <c:f>'M, R y E'!$R$14</c:f>
              <c:numCache>
                <c:formatCode>General</c:formatCode>
                <c:ptCount val="1"/>
              </c:numCache>
            </c:numRef>
          </c:cat>
          <c:val>
            <c:numRef>
              <c:f>'M, R y E'!$R$10</c:f>
              <c:numCache>
                <c:formatCode>0.0%</c:formatCode>
                <c:ptCount val="1"/>
                <c:pt idx="0">
                  <c:v>0.16400000000000001</c:v>
                </c:pt>
              </c:numCache>
            </c:numRef>
          </c:val>
        </c:ser>
        <c:dLbls>
          <c:showLegendKey val="0"/>
          <c:showVal val="0"/>
          <c:showCatName val="0"/>
          <c:showSerName val="0"/>
          <c:showPercent val="0"/>
          <c:showBubbleSize val="0"/>
        </c:dLbls>
        <c:gapWidth val="100"/>
        <c:overlap val="-44"/>
        <c:axId val="236951712"/>
        <c:axId val="236952496"/>
      </c:barChart>
      <c:catAx>
        <c:axId val="236951712"/>
        <c:scaling>
          <c:orientation val="minMax"/>
        </c:scaling>
        <c:delete val="0"/>
        <c:axPos val="b"/>
        <c:title>
          <c:tx>
            <c:rich>
              <a:bodyPr/>
              <a:lstStyle/>
              <a:p>
                <a:pPr>
                  <a:defRPr sz="800" b="0"/>
                </a:pPr>
                <a:r>
                  <a:rPr lang="en-US" sz="800" b="0" dirty="0"/>
                  <a:t>Fuente:</a:t>
                </a:r>
                <a:r>
                  <a:rPr lang="en-US" sz="800" b="0" baseline="0" dirty="0"/>
                  <a:t> </a:t>
                </a:r>
                <a:r>
                  <a:rPr lang="en-US" sz="800" b="0" baseline="0" dirty="0" smtClean="0"/>
                  <a:t>SG </a:t>
                </a:r>
                <a:r>
                  <a:rPr lang="en-US" sz="800" b="0" baseline="0" dirty="0" err="1" smtClean="0"/>
                  <a:t>Estadística</a:t>
                </a:r>
                <a:r>
                  <a:rPr lang="en-US" sz="800" b="0" baseline="0" dirty="0" smtClean="0"/>
                  <a:t> e INE (</a:t>
                </a:r>
                <a:r>
                  <a:rPr lang="en-US" sz="800" b="0" baseline="0" dirty="0" err="1" smtClean="0"/>
                  <a:t>datos</a:t>
                </a:r>
                <a:r>
                  <a:rPr lang="en-US" sz="800" b="0" baseline="0" dirty="0" smtClean="0"/>
                  <a:t> EPA). </a:t>
                </a:r>
                <a:endParaRPr lang="en-US" sz="800" b="0" dirty="0"/>
              </a:p>
            </c:rich>
          </c:tx>
          <c:layout>
            <c:manualLayout>
              <c:xMode val="edge"/>
              <c:yMode val="edge"/>
              <c:x val="2.3298101702850595E-2"/>
              <c:y val="0.94849142124501395"/>
            </c:manualLayout>
          </c:layout>
          <c:overlay val="0"/>
        </c:title>
        <c:numFmt formatCode="General" sourceLinked="1"/>
        <c:majorTickMark val="none"/>
        <c:minorTickMark val="none"/>
        <c:tickLblPos val="nextTo"/>
        <c:spPr>
          <a:noFill/>
          <a:ln w="25400" cap="flat" cmpd="sng" algn="ctr">
            <a:solidFill>
              <a:schemeClr val="tx1"/>
            </a:solidFill>
            <a:round/>
          </a:ln>
          <a:effectLst/>
        </c:spPr>
        <c:txPr>
          <a:bodyPr rot="-60000000" vert="horz"/>
          <a:lstStyle/>
          <a:p>
            <a:pPr>
              <a:defRPr sz="800" b="1"/>
            </a:pPr>
            <a:endParaRPr lang="es-ES"/>
          </a:p>
        </c:txPr>
        <c:crossAx val="236952496"/>
        <c:crosses val="autoZero"/>
        <c:auto val="1"/>
        <c:lblAlgn val="ctr"/>
        <c:lblOffset val="100"/>
        <c:noMultiLvlLbl val="0"/>
      </c:catAx>
      <c:valAx>
        <c:axId val="2369524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60000000" vert="horz"/>
          <a:lstStyle/>
          <a:p>
            <a:pPr>
              <a:defRPr sz="1100"/>
            </a:pPr>
            <a:endParaRPr lang="es-ES"/>
          </a:p>
        </c:txPr>
        <c:crossAx val="236951712"/>
        <c:crosses val="autoZero"/>
        <c:crossBetween val="between"/>
        <c:majorUnit val="5.000000000000001E-2"/>
      </c:valAx>
      <c:spPr>
        <a:noFill/>
        <a:ln w="25400">
          <a:noFill/>
        </a:ln>
      </c:spPr>
    </c:plotArea>
    <c:legend>
      <c:legendPos val="b"/>
      <c:layout>
        <c:manualLayout>
          <c:xMode val="edge"/>
          <c:yMode val="edge"/>
          <c:x val="0.14778529567512697"/>
          <c:y val="0.86510149788511415"/>
          <c:w val="0.76765752246707908"/>
          <c:h val="6.0259644963734371E-2"/>
        </c:manualLayout>
      </c:layout>
      <c:overlay val="0"/>
      <c:spPr>
        <a:noFill/>
        <a:ln w="25400">
          <a:noFill/>
        </a:ln>
      </c:spPr>
      <c:txPr>
        <a:bodyPr rot="0" vert="horz"/>
        <a:lstStyle/>
        <a:p>
          <a:pPr>
            <a:defRPr sz="1100" b="1"/>
          </a:pPr>
          <a:endParaRPr lang="es-ES"/>
        </a:p>
      </c:txPr>
    </c:legend>
    <c:plotVisOnly val="1"/>
    <c:dispBlanksAs val="gap"/>
    <c:showDLblsOverMax val="0"/>
  </c:chart>
  <c:spPr>
    <a:solidFill>
      <a:schemeClr val="bg1"/>
    </a:solidFill>
    <a:ln w="9525" cap="flat" cmpd="sng" algn="ctr">
      <a:noFill/>
      <a:round/>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s-ES" sz="1400" b="1"/>
              <a:t>Tráfico de pasajeros en el aeropuerto de Madrid</a:t>
            </a:r>
          </a:p>
          <a:p>
            <a:pPr>
              <a:defRPr sz="1400" b="1"/>
            </a:pPr>
            <a:r>
              <a:rPr lang="es-ES" sz="1400" b="1"/>
              <a:t>(acumulado anual)</a:t>
            </a:r>
          </a:p>
        </c:rich>
      </c:tx>
      <c:layout>
        <c:manualLayout>
          <c:xMode val="edge"/>
          <c:yMode val="edge"/>
          <c:x val="0.15855026154391741"/>
          <c:y val="5.0753114273034573E-3"/>
        </c:manualLayout>
      </c:layout>
      <c:overlay val="0"/>
      <c:spPr>
        <a:noFill/>
        <a:ln w="25400">
          <a:noFill/>
        </a:ln>
      </c:spPr>
    </c:title>
    <c:autoTitleDeleted val="0"/>
    <c:plotArea>
      <c:layout>
        <c:manualLayout>
          <c:layoutTarget val="inner"/>
          <c:xMode val="edge"/>
          <c:yMode val="edge"/>
          <c:x val="0.11864415705965722"/>
          <c:y val="0.16507196316158967"/>
          <c:w val="0.78029768671236344"/>
          <c:h val="0.66028785264636536"/>
        </c:manualLayout>
      </c:layout>
      <c:barChart>
        <c:barDir val="col"/>
        <c:grouping val="clustered"/>
        <c:varyColors val="0"/>
        <c:ser>
          <c:idx val="3"/>
          <c:order val="0"/>
          <c:tx>
            <c:v>Pasajeros (escala izqda.)</c:v>
          </c:tx>
          <c:spPr>
            <a:solidFill>
              <a:srgbClr val="F5770F"/>
            </a:solidFill>
            <a:ln w="44450">
              <a:noFill/>
              <a:prstDash val="solid"/>
            </a:ln>
          </c:spPr>
          <c:invertIfNegative val="0"/>
          <c:cat>
            <c:numRef>
              <c:f>'Ciudad-pasajeros'!$B$135:$B$231</c:f>
              <c:numCache>
                <c:formatCode>mmm\-yy</c:formatCode>
                <c:ptCount val="97"/>
                <c:pt idx="0">
                  <c:v>40118</c:v>
                </c:pt>
                <c:pt idx="1">
                  <c:v>40148</c:v>
                </c:pt>
                <c:pt idx="2">
                  <c:v>40179</c:v>
                </c:pt>
                <c:pt idx="3">
                  <c:v>40210</c:v>
                </c:pt>
                <c:pt idx="4">
                  <c:v>40238</c:v>
                </c:pt>
                <c:pt idx="5">
                  <c:v>40269</c:v>
                </c:pt>
                <c:pt idx="6">
                  <c:v>40299</c:v>
                </c:pt>
                <c:pt idx="7">
                  <c:v>40330</c:v>
                </c:pt>
                <c:pt idx="8">
                  <c:v>40360</c:v>
                </c:pt>
                <c:pt idx="9">
                  <c:v>40391</c:v>
                </c:pt>
                <c:pt idx="10">
                  <c:v>40422</c:v>
                </c:pt>
                <c:pt idx="11">
                  <c:v>40452</c:v>
                </c:pt>
                <c:pt idx="12">
                  <c:v>40483</c:v>
                </c:pt>
                <c:pt idx="13">
                  <c:v>40513</c:v>
                </c:pt>
                <c:pt idx="14">
                  <c:v>40544</c:v>
                </c:pt>
                <c:pt idx="15">
                  <c:v>40575</c:v>
                </c:pt>
                <c:pt idx="16">
                  <c:v>40603</c:v>
                </c:pt>
                <c:pt idx="17">
                  <c:v>40634</c:v>
                </c:pt>
                <c:pt idx="18">
                  <c:v>40664</c:v>
                </c:pt>
                <c:pt idx="19">
                  <c:v>40695</c:v>
                </c:pt>
                <c:pt idx="20">
                  <c:v>40725</c:v>
                </c:pt>
                <c:pt idx="21">
                  <c:v>40756</c:v>
                </c:pt>
                <c:pt idx="22">
                  <c:v>40787</c:v>
                </c:pt>
                <c:pt idx="23">
                  <c:v>40817</c:v>
                </c:pt>
                <c:pt idx="24">
                  <c:v>40848</c:v>
                </c:pt>
                <c:pt idx="25">
                  <c:v>40878</c:v>
                </c:pt>
                <c:pt idx="26">
                  <c:v>40909</c:v>
                </c:pt>
                <c:pt idx="27">
                  <c:v>40940</c:v>
                </c:pt>
                <c:pt idx="28">
                  <c:v>40969</c:v>
                </c:pt>
                <c:pt idx="29">
                  <c:v>41000</c:v>
                </c:pt>
                <c:pt idx="30">
                  <c:v>41030</c:v>
                </c:pt>
                <c:pt idx="31">
                  <c:v>41061</c:v>
                </c:pt>
                <c:pt idx="32">
                  <c:v>41091</c:v>
                </c:pt>
                <c:pt idx="33">
                  <c:v>41122</c:v>
                </c:pt>
                <c:pt idx="34">
                  <c:v>41153</c:v>
                </c:pt>
                <c:pt idx="35">
                  <c:v>41183</c:v>
                </c:pt>
                <c:pt idx="36">
                  <c:v>41214</c:v>
                </c:pt>
                <c:pt idx="37">
                  <c:v>41244</c:v>
                </c:pt>
                <c:pt idx="38">
                  <c:v>41275</c:v>
                </c:pt>
                <c:pt idx="39">
                  <c:v>41306</c:v>
                </c:pt>
                <c:pt idx="40">
                  <c:v>41334</c:v>
                </c:pt>
                <c:pt idx="41">
                  <c:v>41365</c:v>
                </c:pt>
                <c:pt idx="42">
                  <c:v>41395</c:v>
                </c:pt>
                <c:pt idx="43">
                  <c:v>41426</c:v>
                </c:pt>
                <c:pt idx="44">
                  <c:v>41456</c:v>
                </c:pt>
                <c:pt idx="45">
                  <c:v>41487</c:v>
                </c:pt>
                <c:pt idx="46">
                  <c:v>41518</c:v>
                </c:pt>
                <c:pt idx="47">
                  <c:v>41548</c:v>
                </c:pt>
                <c:pt idx="48">
                  <c:v>41579</c:v>
                </c:pt>
                <c:pt idx="49">
                  <c:v>41609</c:v>
                </c:pt>
                <c:pt idx="50">
                  <c:v>41640</c:v>
                </c:pt>
                <c:pt idx="51">
                  <c:v>41671</c:v>
                </c:pt>
                <c:pt idx="52">
                  <c:v>41699</c:v>
                </c:pt>
                <c:pt idx="53">
                  <c:v>41730</c:v>
                </c:pt>
                <c:pt idx="54">
                  <c:v>41760</c:v>
                </c:pt>
                <c:pt idx="55">
                  <c:v>41791</c:v>
                </c:pt>
                <c:pt idx="56">
                  <c:v>41821</c:v>
                </c:pt>
                <c:pt idx="57">
                  <c:v>41852</c:v>
                </c:pt>
                <c:pt idx="58">
                  <c:v>41883</c:v>
                </c:pt>
                <c:pt idx="59">
                  <c:v>41913</c:v>
                </c:pt>
                <c:pt idx="60">
                  <c:v>41944</c:v>
                </c:pt>
                <c:pt idx="61">
                  <c:v>41974</c:v>
                </c:pt>
                <c:pt idx="62">
                  <c:v>42005</c:v>
                </c:pt>
                <c:pt idx="63">
                  <c:v>42036</c:v>
                </c:pt>
                <c:pt idx="64">
                  <c:v>42064</c:v>
                </c:pt>
                <c:pt idx="65">
                  <c:v>42095</c:v>
                </c:pt>
                <c:pt idx="66">
                  <c:v>42125</c:v>
                </c:pt>
                <c:pt idx="67">
                  <c:v>42156</c:v>
                </c:pt>
                <c:pt idx="68">
                  <c:v>42186</c:v>
                </c:pt>
                <c:pt idx="69">
                  <c:v>42217</c:v>
                </c:pt>
                <c:pt idx="70">
                  <c:v>42248</c:v>
                </c:pt>
                <c:pt idx="71">
                  <c:v>42278</c:v>
                </c:pt>
                <c:pt idx="72">
                  <c:v>42309</c:v>
                </c:pt>
                <c:pt idx="73">
                  <c:v>42339</c:v>
                </c:pt>
                <c:pt idx="74">
                  <c:v>42370</c:v>
                </c:pt>
                <c:pt idx="75">
                  <c:v>42401</c:v>
                </c:pt>
                <c:pt idx="76">
                  <c:v>42430</c:v>
                </c:pt>
                <c:pt idx="77">
                  <c:v>42461</c:v>
                </c:pt>
                <c:pt idx="78">
                  <c:v>42491</c:v>
                </c:pt>
                <c:pt idx="79">
                  <c:v>42522</c:v>
                </c:pt>
                <c:pt idx="80">
                  <c:v>42552</c:v>
                </c:pt>
                <c:pt idx="81">
                  <c:v>42583</c:v>
                </c:pt>
                <c:pt idx="82">
                  <c:v>42614</c:v>
                </c:pt>
                <c:pt idx="83">
                  <c:v>42644</c:v>
                </c:pt>
                <c:pt idx="84">
                  <c:v>42675</c:v>
                </c:pt>
                <c:pt idx="85">
                  <c:v>42705</c:v>
                </c:pt>
                <c:pt idx="86">
                  <c:v>42736</c:v>
                </c:pt>
                <c:pt idx="87">
                  <c:v>42767</c:v>
                </c:pt>
                <c:pt idx="88">
                  <c:v>42795</c:v>
                </c:pt>
                <c:pt idx="89">
                  <c:v>42826</c:v>
                </c:pt>
                <c:pt idx="90">
                  <c:v>42856</c:v>
                </c:pt>
                <c:pt idx="91">
                  <c:v>42887</c:v>
                </c:pt>
                <c:pt idx="92">
                  <c:v>42917</c:v>
                </c:pt>
                <c:pt idx="93">
                  <c:v>42948</c:v>
                </c:pt>
                <c:pt idx="94">
                  <c:v>42979</c:v>
                </c:pt>
                <c:pt idx="95">
                  <c:v>43009</c:v>
                </c:pt>
                <c:pt idx="96">
                  <c:v>43040</c:v>
                </c:pt>
              </c:numCache>
            </c:numRef>
          </c:cat>
          <c:val>
            <c:numRef>
              <c:f>'Ciudad-pasajeros'!$K$135:$K$231</c:f>
              <c:numCache>
                <c:formatCode>#,##0</c:formatCode>
                <c:ptCount val="97"/>
                <c:pt idx="0">
                  <c:v>48067942</c:v>
                </c:pt>
                <c:pt idx="1">
                  <c:v>48281860</c:v>
                </c:pt>
                <c:pt idx="2">
                  <c:v>48622851</c:v>
                </c:pt>
                <c:pt idx="3">
                  <c:v>48776499</c:v>
                </c:pt>
                <c:pt idx="4">
                  <c:v>49036684</c:v>
                </c:pt>
                <c:pt idx="5">
                  <c:v>48783455</c:v>
                </c:pt>
                <c:pt idx="6">
                  <c:v>48991340</c:v>
                </c:pt>
                <c:pt idx="7">
                  <c:v>49175498</c:v>
                </c:pt>
                <c:pt idx="8">
                  <c:v>49250440</c:v>
                </c:pt>
                <c:pt idx="9">
                  <c:v>49350527</c:v>
                </c:pt>
                <c:pt idx="10">
                  <c:v>49543493</c:v>
                </c:pt>
                <c:pt idx="11">
                  <c:v>49770958</c:v>
                </c:pt>
                <c:pt idx="12">
                  <c:v>49932666</c:v>
                </c:pt>
                <c:pt idx="13">
                  <c:v>49787045</c:v>
                </c:pt>
                <c:pt idx="14">
                  <c:v>49898295</c:v>
                </c:pt>
                <c:pt idx="15">
                  <c:v>49860063</c:v>
                </c:pt>
                <c:pt idx="16">
                  <c:v>49778313</c:v>
                </c:pt>
                <c:pt idx="17">
                  <c:v>50100131</c:v>
                </c:pt>
                <c:pt idx="18">
                  <c:v>50022547</c:v>
                </c:pt>
                <c:pt idx="19">
                  <c:v>49950957</c:v>
                </c:pt>
                <c:pt idx="20">
                  <c:v>49929731</c:v>
                </c:pt>
                <c:pt idx="21">
                  <c:v>49877171</c:v>
                </c:pt>
                <c:pt idx="22">
                  <c:v>49928914</c:v>
                </c:pt>
                <c:pt idx="23">
                  <c:v>49770552</c:v>
                </c:pt>
                <c:pt idx="24">
                  <c:v>49530452</c:v>
                </c:pt>
                <c:pt idx="25">
                  <c:v>49554501</c:v>
                </c:pt>
                <c:pt idx="26">
                  <c:v>49328003</c:v>
                </c:pt>
                <c:pt idx="27">
                  <c:v>49081122</c:v>
                </c:pt>
                <c:pt idx="28">
                  <c:v>48727025</c:v>
                </c:pt>
                <c:pt idx="29">
                  <c:v>48310000</c:v>
                </c:pt>
                <c:pt idx="30">
                  <c:v>48063822</c:v>
                </c:pt>
                <c:pt idx="31">
                  <c:v>47835161</c:v>
                </c:pt>
                <c:pt idx="32">
                  <c:v>47469746</c:v>
                </c:pt>
                <c:pt idx="33">
                  <c:v>46997676</c:v>
                </c:pt>
                <c:pt idx="34">
                  <c:v>46567501</c:v>
                </c:pt>
                <c:pt idx="35">
                  <c:v>46132106</c:v>
                </c:pt>
                <c:pt idx="36">
                  <c:v>45650342</c:v>
                </c:pt>
                <c:pt idx="37">
                  <c:v>45099488</c:v>
                </c:pt>
                <c:pt idx="38">
                  <c:v>44669635</c:v>
                </c:pt>
                <c:pt idx="39">
                  <c:v>44159075</c:v>
                </c:pt>
                <c:pt idx="40">
                  <c:v>43646703</c:v>
                </c:pt>
                <c:pt idx="41">
                  <c:v>43027539</c:v>
                </c:pt>
                <c:pt idx="42">
                  <c:v>42469266</c:v>
                </c:pt>
                <c:pt idx="43">
                  <c:v>41852287</c:v>
                </c:pt>
                <c:pt idx="44">
                  <c:v>41203030</c:v>
                </c:pt>
                <c:pt idx="45">
                  <c:v>40701644</c:v>
                </c:pt>
                <c:pt idx="46">
                  <c:v>40236372</c:v>
                </c:pt>
                <c:pt idx="47">
                  <c:v>39858728</c:v>
                </c:pt>
                <c:pt idx="48">
                  <c:v>39693395</c:v>
                </c:pt>
                <c:pt idx="49">
                  <c:v>39667873</c:v>
                </c:pt>
                <c:pt idx="50">
                  <c:v>39626324</c:v>
                </c:pt>
                <c:pt idx="51">
                  <c:v>39664600</c:v>
                </c:pt>
                <c:pt idx="52">
                  <c:v>39716950</c:v>
                </c:pt>
                <c:pt idx="53">
                  <c:v>39958907</c:v>
                </c:pt>
                <c:pt idx="54">
                  <c:v>40097927</c:v>
                </c:pt>
                <c:pt idx="55">
                  <c:v>40277028</c:v>
                </c:pt>
                <c:pt idx="56">
                  <c:v>40461017</c:v>
                </c:pt>
                <c:pt idx="57">
                  <c:v>40650999</c:v>
                </c:pt>
                <c:pt idx="58">
                  <c:v>40914658</c:v>
                </c:pt>
                <c:pt idx="59">
                  <c:v>41189728</c:v>
                </c:pt>
                <c:pt idx="60">
                  <c:v>41465875</c:v>
                </c:pt>
                <c:pt idx="61">
                  <c:v>41763995</c:v>
                </c:pt>
                <c:pt idx="62">
                  <c:v>42044295</c:v>
                </c:pt>
                <c:pt idx="63">
                  <c:v>42367825</c:v>
                </c:pt>
                <c:pt idx="64">
                  <c:v>42802264</c:v>
                </c:pt>
                <c:pt idx="65">
                  <c:v>43115227</c:v>
                </c:pt>
                <c:pt idx="66">
                  <c:v>43567683</c:v>
                </c:pt>
                <c:pt idx="67">
                  <c:v>43988333</c:v>
                </c:pt>
                <c:pt idx="68">
                  <c:v>44519814</c:v>
                </c:pt>
                <c:pt idx="69">
                  <c:v>45078726</c:v>
                </c:pt>
                <c:pt idx="70">
                  <c:v>45531564</c:v>
                </c:pt>
                <c:pt idx="71">
                  <c:v>46038420</c:v>
                </c:pt>
                <c:pt idx="72">
                  <c:v>46459831</c:v>
                </c:pt>
                <c:pt idx="73">
                  <c:v>46765901</c:v>
                </c:pt>
                <c:pt idx="74">
                  <c:v>47134530</c:v>
                </c:pt>
                <c:pt idx="75">
                  <c:v>47600040</c:v>
                </c:pt>
                <c:pt idx="76">
                  <c:v>47930020</c:v>
                </c:pt>
                <c:pt idx="77">
                  <c:v>48062962</c:v>
                </c:pt>
                <c:pt idx="78">
                  <c:v>48357186</c:v>
                </c:pt>
                <c:pt idx="79">
                  <c:v>48631849</c:v>
                </c:pt>
                <c:pt idx="80">
                  <c:v>48941719</c:v>
                </c:pt>
                <c:pt idx="81">
                  <c:v>49183001</c:v>
                </c:pt>
                <c:pt idx="82">
                  <c:v>49462177</c:v>
                </c:pt>
                <c:pt idx="83">
                  <c:v>49705897</c:v>
                </c:pt>
                <c:pt idx="84">
                  <c:v>49969065</c:v>
                </c:pt>
                <c:pt idx="85">
                  <c:v>50354370</c:v>
                </c:pt>
                <c:pt idx="86">
                  <c:v>50682044</c:v>
                </c:pt>
                <c:pt idx="87">
                  <c:v>50801379</c:v>
                </c:pt>
                <c:pt idx="88">
                  <c:v>51008813</c:v>
                </c:pt>
                <c:pt idx="89">
                  <c:v>51561262</c:v>
                </c:pt>
                <c:pt idx="90">
                  <c:v>51794724</c:v>
                </c:pt>
                <c:pt idx="91">
                  <c:v>52128354</c:v>
                </c:pt>
                <c:pt idx="92">
                  <c:v>52311226</c:v>
                </c:pt>
                <c:pt idx="93">
                  <c:v>52470828</c:v>
                </c:pt>
                <c:pt idx="94">
                  <c:v>52668561</c:v>
                </c:pt>
                <c:pt idx="95">
                  <c:v>52879003</c:v>
                </c:pt>
                <c:pt idx="96">
                  <c:v>53127813</c:v>
                </c:pt>
              </c:numCache>
            </c:numRef>
          </c:val>
        </c:ser>
        <c:dLbls>
          <c:showLegendKey val="0"/>
          <c:showVal val="0"/>
          <c:showCatName val="0"/>
          <c:showSerName val="0"/>
          <c:showPercent val="0"/>
          <c:showBubbleSize val="0"/>
        </c:dLbls>
        <c:gapWidth val="75"/>
        <c:axId val="233632200"/>
        <c:axId val="233632592"/>
      </c:barChart>
      <c:lineChart>
        <c:grouping val="standard"/>
        <c:varyColors val="0"/>
        <c:ser>
          <c:idx val="0"/>
          <c:order val="1"/>
          <c:tx>
            <c:v>Var. media anual (%, escala dcha.)</c:v>
          </c:tx>
          <c:spPr>
            <a:ln w="38100"/>
          </c:spPr>
          <c:marker>
            <c:symbol val="none"/>
          </c:marker>
          <c:cat>
            <c:numRef>
              <c:f>'Ciudad-pasajeros'!$B$135:$B$231</c:f>
              <c:numCache>
                <c:formatCode>mmm\-yy</c:formatCode>
                <c:ptCount val="97"/>
                <c:pt idx="0">
                  <c:v>40118</c:v>
                </c:pt>
                <c:pt idx="1">
                  <c:v>40148</c:v>
                </c:pt>
                <c:pt idx="2">
                  <c:v>40179</c:v>
                </c:pt>
                <c:pt idx="3">
                  <c:v>40210</c:v>
                </c:pt>
                <c:pt idx="4">
                  <c:v>40238</c:v>
                </c:pt>
                <c:pt idx="5">
                  <c:v>40269</c:v>
                </c:pt>
                <c:pt idx="6">
                  <c:v>40299</c:v>
                </c:pt>
                <c:pt idx="7">
                  <c:v>40330</c:v>
                </c:pt>
                <c:pt idx="8">
                  <c:v>40360</c:v>
                </c:pt>
                <c:pt idx="9">
                  <c:v>40391</c:v>
                </c:pt>
                <c:pt idx="10">
                  <c:v>40422</c:v>
                </c:pt>
                <c:pt idx="11">
                  <c:v>40452</c:v>
                </c:pt>
                <c:pt idx="12">
                  <c:v>40483</c:v>
                </c:pt>
                <c:pt idx="13">
                  <c:v>40513</c:v>
                </c:pt>
                <c:pt idx="14">
                  <c:v>40544</c:v>
                </c:pt>
                <c:pt idx="15">
                  <c:v>40575</c:v>
                </c:pt>
                <c:pt idx="16">
                  <c:v>40603</c:v>
                </c:pt>
                <c:pt idx="17">
                  <c:v>40634</c:v>
                </c:pt>
                <c:pt idx="18">
                  <c:v>40664</c:v>
                </c:pt>
                <c:pt idx="19">
                  <c:v>40695</c:v>
                </c:pt>
                <c:pt idx="20">
                  <c:v>40725</c:v>
                </c:pt>
                <c:pt idx="21">
                  <c:v>40756</c:v>
                </c:pt>
                <c:pt idx="22">
                  <c:v>40787</c:v>
                </c:pt>
                <c:pt idx="23">
                  <c:v>40817</c:v>
                </c:pt>
                <c:pt idx="24">
                  <c:v>40848</c:v>
                </c:pt>
                <c:pt idx="25">
                  <c:v>40878</c:v>
                </c:pt>
                <c:pt idx="26">
                  <c:v>40909</c:v>
                </c:pt>
                <c:pt idx="27">
                  <c:v>40940</c:v>
                </c:pt>
                <c:pt idx="28">
                  <c:v>40969</c:v>
                </c:pt>
                <c:pt idx="29">
                  <c:v>41000</c:v>
                </c:pt>
                <c:pt idx="30">
                  <c:v>41030</c:v>
                </c:pt>
                <c:pt idx="31">
                  <c:v>41061</c:v>
                </c:pt>
                <c:pt idx="32">
                  <c:v>41091</c:v>
                </c:pt>
                <c:pt idx="33">
                  <c:v>41122</c:v>
                </c:pt>
                <c:pt idx="34">
                  <c:v>41153</c:v>
                </c:pt>
                <c:pt idx="35">
                  <c:v>41183</c:v>
                </c:pt>
                <c:pt idx="36">
                  <c:v>41214</c:v>
                </c:pt>
                <c:pt idx="37">
                  <c:v>41244</c:v>
                </c:pt>
                <c:pt idx="38">
                  <c:v>41275</c:v>
                </c:pt>
                <c:pt idx="39">
                  <c:v>41306</c:v>
                </c:pt>
                <c:pt idx="40">
                  <c:v>41334</c:v>
                </c:pt>
                <c:pt idx="41">
                  <c:v>41365</c:v>
                </c:pt>
                <c:pt idx="42">
                  <c:v>41395</c:v>
                </c:pt>
                <c:pt idx="43">
                  <c:v>41426</c:v>
                </c:pt>
                <c:pt idx="44">
                  <c:v>41456</c:v>
                </c:pt>
                <c:pt idx="45">
                  <c:v>41487</c:v>
                </c:pt>
                <c:pt idx="46">
                  <c:v>41518</c:v>
                </c:pt>
                <c:pt idx="47">
                  <c:v>41548</c:v>
                </c:pt>
                <c:pt idx="48">
                  <c:v>41579</c:v>
                </c:pt>
                <c:pt idx="49">
                  <c:v>41609</c:v>
                </c:pt>
                <c:pt idx="50">
                  <c:v>41640</c:v>
                </c:pt>
                <c:pt idx="51">
                  <c:v>41671</c:v>
                </c:pt>
                <c:pt idx="52">
                  <c:v>41699</c:v>
                </c:pt>
                <c:pt idx="53">
                  <c:v>41730</c:v>
                </c:pt>
                <c:pt idx="54">
                  <c:v>41760</c:v>
                </c:pt>
                <c:pt idx="55">
                  <c:v>41791</c:v>
                </c:pt>
                <c:pt idx="56">
                  <c:v>41821</c:v>
                </c:pt>
                <c:pt idx="57">
                  <c:v>41852</c:v>
                </c:pt>
                <c:pt idx="58">
                  <c:v>41883</c:v>
                </c:pt>
                <c:pt idx="59">
                  <c:v>41913</c:v>
                </c:pt>
                <c:pt idx="60">
                  <c:v>41944</c:v>
                </c:pt>
                <c:pt idx="61">
                  <c:v>41974</c:v>
                </c:pt>
                <c:pt idx="62">
                  <c:v>42005</c:v>
                </c:pt>
                <c:pt idx="63">
                  <c:v>42036</c:v>
                </c:pt>
                <c:pt idx="64">
                  <c:v>42064</c:v>
                </c:pt>
                <c:pt idx="65">
                  <c:v>42095</c:v>
                </c:pt>
                <c:pt idx="66">
                  <c:v>42125</c:v>
                </c:pt>
                <c:pt idx="67">
                  <c:v>42156</c:v>
                </c:pt>
                <c:pt idx="68">
                  <c:v>42186</c:v>
                </c:pt>
                <c:pt idx="69">
                  <c:v>42217</c:v>
                </c:pt>
                <c:pt idx="70">
                  <c:v>42248</c:v>
                </c:pt>
                <c:pt idx="71">
                  <c:v>42278</c:v>
                </c:pt>
                <c:pt idx="72">
                  <c:v>42309</c:v>
                </c:pt>
                <c:pt idx="73">
                  <c:v>42339</c:v>
                </c:pt>
                <c:pt idx="74">
                  <c:v>42370</c:v>
                </c:pt>
                <c:pt idx="75">
                  <c:v>42401</c:v>
                </c:pt>
                <c:pt idx="76">
                  <c:v>42430</c:v>
                </c:pt>
                <c:pt idx="77">
                  <c:v>42461</c:v>
                </c:pt>
                <c:pt idx="78">
                  <c:v>42491</c:v>
                </c:pt>
                <c:pt idx="79">
                  <c:v>42522</c:v>
                </c:pt>
                <c:pt idx="80">
                  <c:v>42552</c:v>
                </c:pt>
                <c:pt idx="81">
                  <c:v>42583</c:v>
                </c:pt>
                <c:pt idx="82">
                  <c:v>42614</c:v>
                </c:pt>
                <c:pt idx="83">
                  <c:v>42644</c:v>
                </c:pt>
                <c:pt idx="84">
                  <c:v>42675</c:v>
                </c:pt>
                <c:pt idx="85">
                  <c:v>42705</c:v>
                </c:pt>
                <c:pt idx="86">
                  <c:v>42736</c:v>
                </c:pt>
                <c:pt idx="87">
                  <c:v>42767</c:v>
                </c:pt>
                <c:pt idx="88">
                  <c:v>42795</c:v>
                </c:pt>
                <c:pt idx="89">
                  <c:v>42826</c:v>
                </c:pt>
                <c:pt idx="90">
                  <c:v>42856</c:v>
                </c:pt>
                <c:pt idx="91">
                  <c:v>42887</c:v>
                </c:pt>
                <c:pt idx="92">
                  <c:v>42917</c:v>
                </c:pt>
                <c:pt idx="93">
                  <c:v>42948</c:v>
                </c:pt>
                <c:pt idx="94">
                  <c:v>42979</c:v>
                </c:pt>
                <c:pt idx="95">
                  <c:v>43009</c:v>
                </c:pt>
                <c:pt idx="96">
                  <c:v>43040</c:v>
                </c:pt>
              </c:numCache>
            </c:numRef>
          </c:cat>
          <c:val>
            <c:numRef>
              <c:f>'Ciudad-pasajeros'!$O$135:$O$231</c:f>
              <c:numCache>
                <c:formatCode>0.0</c:formatCode>
                <c:ptCount val="97"/>
                <c:pt idx="0">
                  <c:v>-5.7137371610134213</c:v>
                </c:pt>
                <c:pt idx="1">
                  <c:v>-4.3945449486344383</c:v>
                </c:pt>
                <c:pt idx="2">
                  <c:v>-2.3378470473794377</c:v>
                </c:pt>
                <c:pt idx="3">
                  <c:v>-0.69455079341547155</c:v>
                </c:pt>
                <c:pt idx="4">
                  <c:v>1.2154560838668838</c:v>
                </c:pt>
                <c:pt idx="5">
                  <c:v>0.89871471008173831</c:v>
                </c:pt>
                <c:pt idx="6">
                  <c:v>2.1930649331659113</c:v>
                </c:pt>
                <c:pt idx="7">
                  <c:v>3.0152547759839443</c:v>
                </c:pt>
                <c:pt idx="8">
                  <c:v>3.2514589772515423</c:v>
                </c:pt>
                <c:pt idx="9">
                  <c:v>3.4881444220244751</c:v>
                </c:pt>
                <c:pt idx="10">
                  <c:v>3.7785158971548993</c:v>
                </c:pt>
                <c:pt idx="11">
                  <c:v>3.8568199887539567</c:v>
                </c:pt>
                <c:pt idx="12">
                  <c:v>3.8793506075213369</c:v>
                </c:pt>
                <c:pt idx="13">
                  <c:v>3.1174958876895031</c:v>
                </c:pt>
                <c:pt idx="14">
                  <c:v>2.6231370102094642</c:v>
                </c:pt>
                <c:pt idx="15">
                  <c:v>2.2214878521724213</c:v>
                </c:pt>
                <c:pt idx="16">
                  <c:v>1.5123963113003347</c:v>
                </c:pt>
                <c:pt idx="17">
                  <c:v>2.6990216252620991</c:v>
                </c:pt>
                <c:pt idx="18">
                  <c:v>2.1048760862634186</c:v>
                </c:pt>
                <c:pt idx="19">
                  <c:v>1.5769214985885904</c:v>
                </c:pt>
                <c:pt idx="20">
                  <c:v>1.3792587436782355</c:v>
                </c:pt>
                <c:pt idx="21">
                  <c:v>1.0671496983203355</c:v>
                </c:pt>
                <c:pt idx="22">
                  <c:v>0.77794474442889339</c:v>
                </c:pt>
                <c:pt idx="23">
                  <c:v>-8.1573675957402614E-4</c:v>
                </c:pt>
                <c:pt idx="24">
                  <c:v>-0.80551276793432436</c:v>
                </c:pt>
                <c:pt idx="25">
                  <c:v>-0.46707732905216792</c:v>
                </c:pt>
                <c:pt idx="26">
                  <c:v>-1.1429087907713131</c:v>
                </c:pt>
                <c:pt idx="27">
                  <c:v>-1.5622543437219472</c:v>
                </c:pt>
                <c:pt idx="28">
                  <c:v>-2.1119397919330818</c:v>
                </c:pt>
                <c:pt idx="29">
                  <c:v>-3.5731064256099399</c:v>
                </c:pt>
                <c:pt idx="30">
                  <c:v>-3.9156842613391918</c:v>
                </c:pt>
                <c:pt idx="31">
                  <c:v>-4.2357466744831314</c:v>
                </c:pt>
                <c:pt idx="32">
                  <c:v>-4.9268941585124848</c:v>
                </c:pt>
                <c:pt idx="33">
                  <c:v>-5.7731722595092627</c:v>
                </c:pt>
                <c:pt idx="34">
                  <c:v>-6.7323975842935369</c:v>
                </c:pt>
                <c:pt idx="35">
                  <c:v>-7.3104393135924983</c:v>
                </c:pt>
                <c:pt idx="36">
                  <c:v>-7.8337867782833914</c:v>
                </c:pt>
                <c:pt idx="37">
                  <c:v>-8.9901278594249234</c:v>
                </c:pt>
                <c:pt idx="38">
                  <c:v>-9.4436581995829059</c:v>
                </c:pt>
                <c:pt idx="39">
                  <c:v>-10.028391363995304</c:v>
                </c:pt>
                <c:pt idx="40">
                  <c:v>-10.426086960983149</c:v>
                </c:pt>
                <c:pt idx="41">
                  <c:v>-10.934508383357478</c:v>
                </c:pt>
                <c:pt idx="42">
                  <c:v>-11.639848366615535</c:v>
                </c:pt>
                <c:pt idx="43">
                  <c:v>-12.507272631527256</c:v>
                </c:pt>
                <c:pt idx="44">
                  <c:v>-13.201494695168581</c:v>
                </c:pt>
                <c:pt idx="45">
                  <c:v>-13.396475178900335</c:v>
                </c:pt>
                <c:pt idx="46">
                  <c:v>-13.595595348781975</c:v>
                </c:pt>
                <c:pt idx="47">
                  <c:v>-13.598724497858395</c:v>
                </c:pt>
                <c:pt idx="48">
                  <c:v>-13.049074199706979</c:v>
                </c:pt>
                <c:pt idx="49">
                  <c:v>-12.043628965366526</c:v>
                </c:pt>
                <c:pt idx="50">
                  <c:v>-11.290244480394795</c:v>
                </c:pt>
                <c:pt idx="51">
                  <c:v>-10.177919261216406</c:v>
                </c:pt>
                <c:pt idx="52">
                  <c:v>-9.0035506232853386</c:v>
                </c:pt>
                <c:pt idx="53">
                  <c:v>-7.1317859940816071</c:v>
                </c:pt>
                <c:pt idx="54">
                  <c:v>-5.5836590159104693</c:v>
                </c:pt>
                <c:pt idx="55">
                  <c:v>-3.7638540517511032</c:v>
                </c:pt>
                <c:pt idx="56">
                  <c:v>-1.8008699845618148</c:v>
                </c:pt>
                <c:pt idx="57">
                  <c:v>-0.12442986332443784</c:v>
                </c:pt>
                <c:pt idx="58">
                  <c:v>1.6857533775659572</c:v>
                </c:pt>
                <c:pt idx="59">
                  <c:v>3.3392937175516391</c:v>
                </c:pt>
                <c:pt idx="60">
                  <c:v>4.4654280642913102</c:v>
                </c:pt>
                <c:pt idx="61">
                  <c:v>5.2841804752173038</c:v>
                </c:pt>
                <c:pt idx="62">
                  <c:v>6.1019311304273405</c:v>
                </c:pt>
                <c:pt idx="63">
                  <c:v>6.8152080192413367</c:v>
                </c:pt>
                <c:pt idx="64">
                  <c:v>7.7682551152593593</c:v>
                </c:pt>
                <c:pt idx="65">
                  <c:v>7.8989147525982073</c:v>
                </c:pt>
                <c:pt idx="66">
                  <c:v>8.6532054387749255</c:v>
                </c:pt>
                <c:pt idx="67">
                  <c:v>9.2144460112598239</c:v>
                </c:pt>
                <c:pt idx="68">
                  <c:v>10.031376621106691</c:v>
                </c:pt>
                <c:pt idx="69">
                  <c:v>10.892049664019332</c:v>
                </c:pt>
                <c:pt idx="70">
                  <c:v>11.284234613423871</c:v>
                </c:pt>
                <c:pt idx="71">
                  <c:v>11.77160480399384</c:v>
                </c:pt>
                <c:pt idx="72">
                  <c:v>12.04353218158305</c:v>
                </c:pt>
                <c:pt idx="73">
                  <c:v>11.97659850308861</c:v>
                </c:pt>
                <c:pt idx="74">
                  <c:v>12.106838751844929</c:v>
                </c:pt>
                <c:pt idx="75">
                  <c:v>12.349501065962198</c:v>
                </c:pt>
                <c:pt idx="76">
                  <c:v>11.980104603812535</c:v>
                </c:pt>
                <c:pt idx="77">
                  <c:v>11.475609301558354</c:v>
                </c:pt>
                <c:pt idx="78">
                  <c:v>10.993246989976502</c:v>
                </c:pt>
                <c:pt idx="79">
                  <c:v>10.55624453875077</c:v>
                </c:pt>
                <c:pt idx="80">
                  <c:v>9.9324426647424922</c:v>
                </c:pt>
                <c:pt idx="81">
                  <c:v>9.1046827720907544</c:v>
                </c:pt>
                <c:pt idx="82">
                  <c:v>8.6327212480555193</c:v>
                </c:pt>
                <c:pt idx="83">
                  <c:v>7.9661226427840015</c:v>
                </c:pt>
                <c:pt idx="84">
                  <c:v>7.5532646685692928</c:v>
                </c:pt>
                <c:pt idx="85">
                  <c:v>7.6732596256404939</c:v>
                </c:pt>
                <c:pt idx="86">
                  <c:v>7.5263591256770734</c:v>
                </c:pt>
                <c:pt idx="87">
                  <c:v>6.725496449162649</c:v>
                </c:pt>
                <c:pt idx="88">
                  <c:v>6.4235170358785565</c:v>
                </c:pt>
                <c:pt idx="89">
                  <c:v>7.2785776290691384</c:v>
                </c:pt>
                <c:pt idx="90">
                  <c:v>7.1086394481266968</c:v>
                </c:pt>
                <c:pt idx="91">
                  <c:v>7.1897430837967846</c:v>
                </c:pt>
                <c:pt idx="92">
                  <c:v>6.8847336563719885</c:v>
                </c:pt>
                <c:pt idx="93">
                  <c:v>6.6848848853285681</c:v>
                </c:pt>
                <c:pt idx="94">
                  <c:v>6.4824967166325909</c:v>
                </c:pt>
                <c:pt idx="95">
                  <c:v>6.3837616691637233</c:v>
                </c:pt>
                <c:pt idx="96">
                  <c:v>6.3214070545446477</c:v>
                </c:pt>
              </c:numCache>
            </c:numRef>
          </c:val>
          <c:smooth val="0"/>
        </c:ser>
        <c:dLbls>
          <c:showLegendKey val="0"/>
          <c:showVal val="0"/>
          <c:showCatName val="0"/>
          <c:showSerName val="0"/>
          <c:showPercent val="0"/>
          <c:showBubbleSize val="0"/>
        </c:dLbls>
        <c:marker val="1"/>
        <c:smooth val="0"/>
        <c:axId val="233633376"/>
        <c:axId val="233632984"/>
      </c:lineChart>
      <c:dateAx>
        <c:axId val="233632200"/>
        <c:scaling>
          <c:orientation val="minMax"/>
          <c:max val="43040"/>
          <c:min val="40483"/>
        </c:scaling>
        <c:delete val="0"/>
        <c:axPos val="b"/>
        <c:title>
          <c:tx>
            <c:rich>
              <a:bodyPr/>
              <a:lstStyle/>
              <a:p>
                <a:pPr>
                  <a:defRPr/>
                </a:pPr>
                <a:r>
                  <a:rPr lang="es-ES"/>
                  <a:t>Fuente:Aena. Vuelos comerciales.</a:t>
                </a:r>
              </a:p>
            </c:rich>
          </c:tx>
          <c:layout>
            <c:manualLayout>
              <c:xMode val="edge"/>
              <c:yMode val="edge"/>
              <c:x val="1.7825775884683522E-4"/>
              <c:y val="0.9318547728856772"/>
            </c:manualLayout>
          </c:layout>
          <c:overlay val="0"/>
          <c:spPr>
            <a:noFill/>
            <a:ln w="25400">
              <a:noFill/>
            </a:ln>
          </c:spPr>
        </c:title>
        <c:numFmt formatCode="mmm\-yy" sourceLinked="0"/>
        <c:majorTickMark val="none"/>
        <c:minorTickMark val="none"/>
        <c:tickLblPos val="low"/>
        <c:spPr>
          <a:ln w="25400">
            <a:solidFill>
              <a:srgbClr val="000000"/>
            </a:solidFill>
            <a:prstDash val="solid"/>
          </a:ln>
        </c:spPr>
        <c:txPr>
          <a:bodyPr rot="0" vert="horz"/>
          <a:lstStyle/>
          <a:p>
            <a:pPr>
              <a:defRPr b="1"/>
            </a:pPr>
            <a:endParaRPr lang="es-ES"/>
          </a:p>
        </c:txPr>
        <c:crossAx val="233632592"/>
        <c:crossesAt val="0"/>
        <c:auto val="0"/>
        <c:lblOffset val="100"/>
        <c:baseTimeUnit val="months"/>
        <c:majorUnit val="12"/>
        <c:majorTimeUnit val="months"/>
        <c:minorUnit val="2"/>
        <c:minorTimeUnit val="months"/>
      </c:dateAx>
      <c:valAx>
        <c:axId val="233632592"/>
        <c:scaling>
          <c:orientation val="minMax"/>
          <c:max val="54000000"/>
          <c:min val="26000000"/>
        </c:scaling>
        <c:delete val="0"/>
        <c:axPos val="l"/>
        <c:majorGridlines>
          <c:spPr>
            <a:ln w="3175">
              <a:solidFill>
                <a:schemeClr val="bg1">
                  <a:lumMod val="85000"/>
                </a:schemeClr>
              </a:solidFill>
              <a:prstDash val="solid"/>
            </a:ln>
          </c:spPr>
        </c:majorGridlines>
        <c:numFmt formatCode="#,##0" sourceLinked="0"/>
        <c:majorTickMark val="none"/>
        <c:minorTickMark val="none"/>
        <c:tickLblPos val="nextTo"/>
        <c:spPr>
          <a:ln w="3175">
            <a:solidFill>
              <a:srgbClr val="FFFFFF"/>
            </a:solidFill>
            <a:prstDash val="solid"/>
          </a:ln>
        </c:spPr>
        <c:txPr>
          <a:bodyPr rot="0" vert="horz"/>
          <a:lstStyle/>
          <a:p>
            <a:pPr>
              <a:defRPr/>
            </a:pPr>
            <a:endParaRPr lang="es-ES"/>
          </a:p>
        </c:txPr>
        <c:crossAx val="233632200"/>
        <c:crossesAt val="1258"/>
        <c:crossBetween val="between"/>
        <c:majorUnit val="4000000"/>
        <c:minorUnit val="2"/>
      </c:valAx>
      <c:valAx>
        <c:axId val="233632984"/>
        <c:scaling>
          <c:orientation val="minMax"/>
          <c:max val="14"/>
          <c:min val="-14"/>
        </c:scaling>
        <c:delete val="0"/>
        <c:axPos val="r"/>
        <c:numFmt formatCode="0.0" sourceLinked="1"/>
        <c:majorTickMark val="none"/>
        <c:minorTickMark val="none"/>
        <c:tickLblPos val="nextTo"/>
        <c:spPr>
          <a:ln>
            <a:noFill/>
          </a:ln>
        </c:spPr>
        <c:crossAx val="233633376"/>
        <c:crosses val="max"/>
        <c:crossBetween val="between"/>
        <c:majorUnit val="4"/>
      </c:valAx>
      <c:dateAx>
        <c:axId val="233633376"/>
        <c:scaling>
          <c:orientation val="minMax"/>
        </c:scaling>
        <c:delete val="1"/>
        <c:axPos val="b"/>
        <c:numFmt formatCode="mmm\-yy" sourceLinked="1"/>
        <c:majorTickMark val="out"/>
        <c:minorTickMark val="none"/>
        <c:tickLblPos val="nextTo"/>
        <c:crossAx val="233632984"/>
        <c:crosses val="autoZero"/>
        <c:auto val="0"/>
        <c:lblOffset val="100"/>
        <c:baseTimeUnit val="months"/>
        <c:majorUnit val="1"/>
        <c:minorUnit val="1"/>
      </c:dateAx>
      <c:spPr>
        <a:solidFill>
          <a:srgbClr val="FFFFFF"/>
        </a:solidFill>
        <a:ln w="25400">
          <a:noFill/>
        </a:ln>
      </c:spPr>
    </c:plotArea>
    <c:legend>
      <c:legendPos val="t"/>
      <c:layout>
        <c:manualLayout>
          <c:xMode val="edge"/>
          <c:yMode val="edge"/>
          <c:x val="9.9317285879167591E-2"/>
          <c:y val="9.9426549753337853E-2"/>
          <c:w val="0.83107961474603609"/>
          <c:h val="5.6346553219517113E-2"/>
        </c:manualLayout>
      </c:layout>
      <c:overlay val="0"/>
    </c:legend>
    <c:plotVisOnly val="1"/>
    <c:dispBlanksAs val="gap"/>
    <c:showDLblsOverMax val="0"/>
  </c:chart>
  <c:spPr>
    <a:solidFill>
      <a:schemeClr val="bg1"/>
    </a:solidFill>
    <a:ln w="9525">
      <a:noFill/>
    </a:ln>
  </c:spPr>
  <c:txPr>
    <a:bodyPr/>
    <a:lstStyle/>
    <a:p>
      <a:pPr>
        <a:defRPr sz="1000" b="0" i="0" u="none" strike="noStrike"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s-ES" sz="1400" b="1"/>
              <a:t>Pernoctaciones hoteleras </a:t>
            </a:r>
          </a:p>
          <a:p>
            <a:pPr>
              <a:defRPr sz="1400" b="1"/>
            </a:pPr>
            <a:r>
              <a:rPr lang="es-ES" sz="1400" b="1"/>
              <a:t>(media anual)</a:t>
            </a:r>
          </a:p>
        </c:rich>
      </c:tx>
      <c:layout>
        <c:manualLayout>
          <c:xMode val="edge"/>
          <c:yMode val="edge"/>
          <c:x val="0.30100952949743559"/>
          <c:y val="6.4727820465800027E-3"/>
        </c:manualLayout>
      </c:layout>
      <c:overlay val="0"/>
      <c:spPr>
        <a:noFill/>
        <a:ln w="25400">
          <a:noFill/>
        </a:ln>
      </c:spPr>
    </c:title>
    <c:autoTitleDeleted val="0"/>
    <c:plotArea>
      <c:layout>
        <c:manualLayout>
          <c:layoutTarget val="inner"/>
          <c:xMode val="edge"/>
          <c:yMode val="edge"/>
          <c:x val="7.7898688537933594E-2"/>
          <c:y val="0.1297804421945819"/>
          <c:w val="0.82988882316453871"/>
          <c:h val="0.72949427900005881"/>
        </c:manualLayout>
      </c:layout>
      <c:lineChart>
        <c:grouping val="standard"/>
        <c:varyColors val="0"/>
        <c:ser>
          <c:idx val="6"/>
          <c:order val="0"/>
          <c:tx>
            <c:v>en España</c:v>
          </c:tx>
          <c:spPr>
            <a:ln w="38100">
              <a:solidFill>
                <a:srgbClr val="F97407"/>
              </a:solidFill>
              <a:prstDash val="solid"/>
            </a:ln>
          </c:spPr>
          <c:marker>
            <c:symbol val="none"/>
          </c:marker>
          <c:cat>
            <c:numRef>
              <c:f>('var anualizada'!$A$2,'var anualizada'!$A$145:$A$229)</c:f>
              <c:numCache>
                <c:formatCode>mmm\-yy</c:formatCode>
                <c:ptCount val="85"/>
                <c:pt idx="0">
                  <c:v>40452</c:v>
                </c:pt>
                <c:pt idx="1">
                  <c:v>40483</c:v>
                </c:pt>
                <c:pt idx="2">
                  <c:v>40513</c:v>
                </c:pt>
                <c:pt idx="3">
                  <c:v>40544</c:v>
                </c:pt>
                <c:pt idx="4">
                  <c:v>40575</c:v>
                </c:pt>
                <c:pt idx="5">
                  <c:v>40603</c:v>
                </c:pt>
                <c:pt idx="6">
                  <c:v>40634</c:v>
                </c:pt>
                <c:pt idx="7">
                  <c:v>40664</c:v>
                </c:pt>
                <c:pt idx="8">
                  <c:v>40695</c:v>
                </c:pt>
                <c:pt idx="9">
                  <c:v>40725</c:v>
                </c:pt>
                <c:pt idx="10">
                  <c:v>40756</c:v>
                </c:pt>
                <c:pt idx="11">
                  <c:v>40787</c:v>
                </c:pt>
                <c:pt idx="12">
                  <c:v>40817</c:v>
                </c:pt>
                <c:pt idx="13">
                  <c:v>40848</c:v>
                </c:pt>
                <c:pt idx="14">
                  <c:v>40878</c:v>
                </c:pt>
                <c:pt idx="15">
                  <c:v>40909</c:v>
                </c:pt>
                <c:pt idx="16">
                  <c:v>40940</c:v>
                </c:pt>
                <c:pt idx="17">
                  <c:v>40969</c:v>
                </c:pt>
                <c:pt idx="18">
                  <c:v>41000</c:v>
                </c:pt>
                <c:pt idx="19">
                  <c:v>41030</c:v>
                </c:pt>
                <c:pt idx="20">
                  <c:v>41061</c:v>
                </c:pt>
                <c:pt idx="21">
                  <c:v>41091</c:v>
                </c:pt>
                <c:pt idx="22">
                  <c:v>41122</c:v>
                </c:pt>
                <c:pt idx="23">
                  <c:v>41153</c:v>
                </c:pt>
                <c:pt idx="24">
                  <c:v>41183</c:v>
                </c:pt>
                <c:pt idx="25">
                  <c:v>41214</c:v>
                </c:pt>
                <c:pt idx="26">
                  <c:v>41244</c:v>
                </c:pt>
                <c:pt idx="27">
                  <c:v>41275</c:v>
                </c:pt>
                <c:pt idx="28">
                  <c:v>41306</c:v>
                </c:pt>
                <c:pt idx="29">
                  <c:v>41334</c:v>
                </c:pt>
                <c:pt idx="30">
                  <c:v>41365</c:v>
                </c:pt>
                <c:pt idx="31">
                  <c:v>41395</c:v>
                </c:pt>
                <c:pt idx="32">
                  <c:v>41426</c:v>
                </c:pt>
                <c:pt idx="33">
                  <c:v>41456</c:v>
                </c:pt>
                <c:pt idx="34">
                  <c:v>41487</c:v>
                </c:pt>
                <c:pt idx="35">
                  <c:v>41518</c:v>
                </c:pt>
                <c:pt idx="36">
                  <c:v>41548</c:v>
                </c:pt>
                <c:pt idx="37">
                  <c:v>41579</c:v>
                </c:pt>
                <c:pt idx="38">
                  <c:v>41609</c:v>
                </c:pt>
                <c:pt idx="39">
                  <c:v>41640</c:v>
                </c:pt>
                <c:pt idx="40">
                  <c:v>41671</c:v>
                </c:pt>
                <c:pt idx="41">
                  <c:v>41699</c:v>
                </c:pt>
                <c:pt idx="42">
                  <c:v>41730</c:v>
                </c:pt>
                <c:pt idx="43">
                  <c:v>41760</c:v>
                </c:pt>
                <c:pt idx="44">
                  <c:v>41791</c:v>
                </c:pt>
                <c:pt idx="45">
                  <c:v>41821</c:v>
                </c:pt>
                <c:pt idx="46">
                  <c:v>41852</c:v>
                </c:pt>
                <c:pt idx="47">
                  <c:v>41883</c:v>
                </c:pt>
                <c:pt idx="48">
                  <c:v>41913</c:v>
                </c:pt>
                <c:pt idx="49">
                  <c:v>41944</c:v>
                </c:pt>
                <c:pt idx="50">
                  <c:v>41974</c:v>
                </c:pt>
                <c:pt idx="51">
                  <c:v>42005</c:v>
                </c:pt>
                <c:pt idx="52">
                  <c:v>42036</c:v>
                </c:pt>
                <c:pt idx="53">
                  <c:v>42064</c:v>
                </c:pt>
                <c:pt idx="54">
                  <c:v>42095</c:v>
                </c:pt>
                <c:pt idx="55">
                  <c:v>42125</c:v>
                </c:pt>
                <c:pt idx="56">
                  <c:v>42156</c:v>
                </c:pt>
                <c:pt idx="57">
                  <c:v>42186</c:v>
                </c:pt>
                <c:pt idx="58">
                  <c:v>42217</c:v>
                </c:pt>
                <c:pt idx="59">
                  <c:v>42248</c:v>
                </c:pt>
                <c:pt idx="60">
                  <c:v>42278</c:v>
                </c:pt>
                <c:pt idx="61">
                  <c:v>42309</c:v>
                </c:pt>
                <c:pt idx="62">
                  <c:v>42339</c:v>
                </c:pt>
                <c:pt idx="63">
                  <c:v>42370</c:v>
                </c:pt>
                <c:pt idx="64">
                  <c:v>42401</c:v>
                </c:pt>
                <c:pt idx="65">
                  <c:v>42430</c:v>
                </c:pt>
                <c:pt idx="66">
                  <c:v>42461</c:v>
                </c:pt>
                <c:pt idx="67">
                  <c:v>42491</c:v>
                </c:pt>
                <c:pt idx="68">
                  <c:v>42522</c:v>
                </c:pt>
                <c:pt idx="69">
                  <c:v>42552</c:v>
                </c:pt>
                <c:pt idx="70">
                  <c:v>42583</c:v>
                </c:pt>
                <c:pt idx="71">
                  <c:v>42614</c:v>
                </c:pt>
                <c:pt idx="72">
                  <c:v>42644</c:v>
                </c:pt>
                <c:pt idx="73">
                  <c:v>42675</c:v>
                </c:pt>
                <c:pt idx="74">
                  <c:v>42705</c:v>
                </c:pt>
                <c:pt idx="75">
                  <c:v>42736</c:v>
                </c:pt>
                <c:pt idx="76">
                  <c:v>42767</c:v>
                </c:pt>
                <c:pt idx="77">
                  <c:v>42795</c:v>
                </c:pt>
                <c:pt idx="78">
                  <c:v>42826</c:v>
                </c:pt>
                <c:pt idx="79">
                  <c:v>42856</c:v>
                </c:pt>
                <c:pt idx="80">
                  <c:v>42887</c:v>
                </c:pt>
                <c:pt idx="81">
                  <c:v>42917</c:v>
                </c:pt>
                <c:pt idx="82">
                  <c:v>42948</c:v>
                </c:pt>
                <c:pt idx="83">
                  <c:v>42979</c:v>
                </c:pt>
                <c:pt idx="84">
                  <c:v>43009</c:v>
                </c:pt>
              </c:numCache>
            </c:numRef>
          </c:cat>
          <c:val>
            <c:numRef>
              <c:f>'var anualizada'!$P$145:$P$229</c:f>
              <c:numCache>
                <c:formatCode>#,##0</c:formatCode>
                <c:ptCount val="84"/>
                <c:pt idx="0">
                  <c:v>15133952.359999999</c:v>
                </c:pt>
                <c:pt idx="1">
                  <c:v>15192773.689999999</c:v>
                </c:pt>
                <c:pt idx="2">
                  <c:v>15276129.169999998</c:v>
                </c:pt>
                <c:pt idx="3">
                  <c:v>15283623.710000001</c:v>
                </c:pt>
                <c:pt idx="4">
                  <c:v>15368179.790000001</c:v>
                </c:pt>
                <c:pt idx="5">
                  <c:v>15525592.16</c:v>
                </c:pt>
                <c:pt idx="6">
                  <c:v>15556509.609999999</c:v>
                </c:pt>
                <c:pt idx="7">
                  <c:v>15679411.169999998</c:v>
                </c:pt>
                <c:pt idx="8">
                  <c:v>15799862.470000001</c:v>
                </c:pt>
                <c:pt idx="9">
                  <c:v>16135592.24</c:v>
                </c:pt>
                <c:pt idx="10">
                  <c:v>16254585.929999996</c:v>
                </c:pt>
                <c:pt idx="11">
                  <c:v>16321781.859999998</c:v>
                </c:pt>
                <c:pt idx="12">
                  <c:v>16354108.420000002</c:v>
                </c:pt>
                <c:pt idx="13">
                  <c:v>16411368.940000001</c:v>
                </c:pt>
                <c:pt idx="14">
                  <c:v>16434460.939999999</c:v>
                </c:pt>
                <c:pt idx="15">
                  <c:v>16454247.370000003</c:v>
                </c:pt>
                <c:pt idx="16">
                  <c:v>16375367.430000002</c:v>
                </c:pt>
                <c:pt idx="17">
                  <c:v>16332968.779999999</c:v>
                </c:pt>
                <c:pt idx="18">
                  <c:v>16299064.9</c:v>
                </c:pt>
                <c:pt idx="19">
                  <c:v>16234749.050000001</c:v>
                </c:pt>
                <c:pt idx="20">
                  <c:v>16152147.459999999</c:v>
                </c:pt>
                <c:pt idx="21">
                  <c:v>15885482.23</c:v>
                </c:pt>
                <c:pt idx="22">
                  <c:v>15792368.91</c:v>
                </c:pt>
                <c:pt idx="23">
                  <c:v>15692075.130000001</c:v>
                </c:pt>
                <c:pt idx="24">
                  <c:v>15624471.789999999</c:v>
                </c:pt>
                <c:pt idx="25">
                  <c:v>15454313.230000002</c:v>
                </c:pt>
                <c:pt idx="26">
                  <c:v>15329960.33</c:v>
                </c:pt>
                <c:pt idx="27">
                  <c:v>15228500.33</c:v>
                </c:pt>
                <c:pt idx="28">
                  <c:v>15186659.33</c:v>
                </c:pt>
                <c:pt idx="29">
                  <c:v>14962436.59</c:v>
                </c:pt>
                <c:pt idx="30">
                  <c:v>14877752.59</c:v>
                </c:pt>
                <c:pt idx="31">
                  <c:v>14838420.810000001</c:v>
                </c:pt>
                <c:pt idx="32">
                  <c:v>14774181.9</c:v>
                </c:pt>
                <c:pt idx="33">
                  <c:v>14747611.539999999</c:v>
                </c:pt>
                <c:pt idx="34">
                  <c:v>14724295.120000001</c:v>
                </c:pt>
                <c:pt idx="35">
                  <c:v>14706530.439999999</c:v>
                </c:pt>
                <c:pt idx="36">
                  <c:v>14747193.48</c:v>
                </c:pt>
                <c:pt idx="37">
                  <c:v>14848662.15</c:v>
                </c:pt>
                <c:pt idx="38">
                  <c:v>14940883.15</c:v>
                </c:pt>
                <c:pt idx="39">
                  <c:v>15012735.15</c:v>
                </c:pt>
                <c:pt idx="40">
                  <c:v>15177398.15</c:v>
                </c:pt>
                <c:pt idx="41">
                  <c:v>15371226.890000001</c:v>
                </c:pt>
                <c:pt idx="42">
                  <c:v>15596197.890000001</c:v>
                </c:pt>
                <c:pt idx="43">
                  <c:v>15716625.890000001</c:v>
                </c:pt>
                <c:pt idx="44">
                  <c:v>15862459.33</c:v>
                </c:pt>
                <c:pt idx="45">
                  <c:v>16006345.560000001</c:v>
                </c:pt>
                <c:pt idx="46">
                  <c:v>16178442.34</c:v>
                </c:pt>
                <c:pt idx="47">
                  <c:v>16339484.58</c:v>
                </c:pt>
                <c:pt idx="48">
                  <c:v>16403537.98</c:v>
                </c:pt>
                <c:pt idx="49">
                  <c:v>16520205</c:v>
                </c:pt>
                <c:pt idx="50">
                  <c:v>16673106</c:v>
                </c:pt>
                <c:pt idx="51">
                  <c:v>16760660</c:v>
                </c:pt>
                <c:pt idx="52">
                  <c:v>16802452</c:v>
                </c:pt>
                <c:pt idx="53">
                  <c:v>16961051</c:v>
                </c:pt>
                <c:pt idx="54">
                  <c:v>17101272</c:v>
                </c:pt>
                <c:pt idx="55">
                  <c:v>17190397</c:v>
                </c:pt>
                <c:pt idx="56">
                  <c:v>17282541</c:v>
                </c:pt>
                <c:pt idx="57">
                  <c:v>17402951</c:v>
                </c:pt>
                <c:pt idx="58">
                  <c:v>17497194</c:v>
                </c:pt>
                <c:pt idx="59">
                  <c:v>17626909</c:v>
                </c:pt>
                <c:pt idx="60">
                  <c:v>17750237</c:v>
                </c:pt>
                <c:pt idx="61">
                  <c:v>17818432</c:v>
                </c:pt>
                <c:pt idx="62">
                  <c:v>17839910</c:v>
                </c:pt>
                <c:pt idx="63">
                  <c:v>18010930</c:v>
                </c:pt>
                <c:pt idx="64">
                  <c:v>18068030</c:v>
                </c:pt>
                <c:pt idx="65">
                  <c:v>17989972</c:v>
                </c:pt>
                <c:pt idx="66">
                  <c:v>17894404</c:v>
                </c:pt>
                <c:pt idx="67">
                  <c:v>17918298</c:v>
                </c:pt>
                <c:pt idx="68">
                  <c:v>17973183</c:v>
                </c:pt>
                <c:pt idx="69">
                  <c:v>18060217</c:v>
                </c:pt>
                <c:pt idx="70">
                  <c:v>18088734</c:v>
                </c:pt>
                <c:pt idx="71">
                  <c:v>18053007</c:v>
                </c:pt>
                <c:pt idx="72">
                  <c:v>18066224</c:v>
                </c:pt>
                <c:pt idx="73">
                  <c:v>18138279</c:v>
                </c:pt>
                <c:pt idx="74">
                  <c:v>18233848</c:v>
                </c:pt>
                <c:pt idx="75">
                  <c:v>18218655</c:v>
                </c:pt>
                <c:pt idx="76">
                  <c:v>18270743</c:v>
                </c:pt>
                <c:pt idx="77">
                  <c:v>18513610</c:v>
                </c:pt>
                <c:pt idx="78">
                  <c:v>18621846</c:v>
                </c:pt>
                <c:pt idx="79">
                  <c:v>18723841</c:v>
                </c:pt>
                <c:pt idx="80">
                  <c:v>18861683</c:v>
                </c:pt>
                <c:pt idx="81">
                  <c:v>18968240</c:v>
                </c:pt>
                <c:pt idx="82">
                  <c:v>18998892</c:v>
                </c:pt>
                <c:pt idx="83">
                  <c:v>19006709</c:v>
                </c:pt>
              </c:numCache>
            </c:numRef>
          </c:val>
          <c:smooth val="1"/>
        </c:ser>
        <c:dLbls>
          <c:showLegendKey val="0"/>
          <c:showVal val="0"/>
          <c:showCatName val="0"/>
          <c:showSerName val="0"/>
          <c:showPercent val="0"/>
          <c:showBubbleSize val="0"/>
        </c:dLbls>
        <c:smooth val="0"/>
        <c:axId val="143568920"/>
        <c:axId val="143574424"/>
      </c:lineChart>
      <c:dateAx>
        <c:axId val="143568920"/>
        <c:scaling>
          <c:orientation val="minMax"/>
          <c:max val="43009"/>
          <c:min val="40452"/>
        </c:scaling>
        <c:delete val="0"/>
        <c:axPos val="b"/>
        <c:title>
          <c:tx>
            <c:rich>
              <a:bodyPr/>
              <a:lstStyle/>
              <a:p>
                <a:pPr algn="l">
                  <a:defRPr/>
                </a:pPr>
                <a:r>
                  <a:rPr lang="es-ES"/>
                  <a:t>Fuente: INE (EOH). </a:t>
                </a:r>
              </a:p>
            </c:rich>
          </c:tx>
          <c:layout>
            <c:manualLayout>
              <c:xMode val="edge"/>
              <c:yMode val="edge"/>
              <c:x val="2.0539454449812217E-3"/>
              <c:y val="0.95687339579641317"/>
            </c:manualLayout>
          </c:layout>
          <c:overlay val="0"/>
          <c:spPr>
            <a:noFill/>
            <a:ln w="25400">
              <a:noFill/>
            </a:ln>
          </c:spPr>
        </c:title>
        <c:numFmt formatCode="[$-C0A]mmm\-yy;@" sourceLinked="0"/>
        <c:majorTickMark val="none"/>
        <c:minorTickMark val="none"/>
        <c:tickLblPos val="low"/>
        <c:spPr>
          <a:ln w="25400">
            <a:solidFill>
              <a:srgbClr val="000000"/>
            </a:solidFill>
            <a:prstDash val="solid"/>
          </a:ln>
        </c:spPr>
        <c:txPr>
          <a:bodyPr rot="0" vert="horz"/>
          <a:lstStyle/>
          <a:p>
            <a:pPr>
              <a:defRPr b="1"/>
            </a:pPr>
            <a:endParaRPr lang="es-ES"/>
          </a:p>
        </c:txPr>
        <c:crossAx val="143574424"/>
        <c:crosses val="autoZero"/>
        <c:auto val="0"/>
        <c:lblOffset val="100"/>
        <c:baseTimeUnit val="months"/>
        <c:majorUnit val="12"/>
        <c:majorTimeUnit val="months"/>
        <c:minorUnit val="1"/>
        <c:minorTimeUnit val="months"/>
      </c:dateAx>
      <c:valAx>
        <c:axId val="143574424"/>
        <c:scaling>
          <c:orientation val="minMax"/>
          <c:max val="20000000"/>
          <c:min val="14000000"/>
        </c:scaling>
        <c:delete val="0"/>
        <c:axPos val="l"/>
        <c:majorGridlines>
          <c:spPr>
            <a:ln>
              <a:solidFill>
                <a:schemeClr val="bg1">
                  <a:lumMod val="85000"/>
                </a:schemeClr>
              </a:solidFill>
            </a:ln>
          </c:spPr>
        </c:majorGridlines>
        <c:numFmt formatCode="#,##0" sourceLinked="0"/>
        <c:majorTickMark val="in"/>
        <c:minorTickMark val="none"/>
        <c:tickLblPos val="nextTo"/>
        <c:spPr>
          <a:ln w="3175">
            <a:noFill/>
            <a:prstDash val="solid"/>
          </a:ln>
        </c:spPr>
        <c:txPr>
          <a:bodyPr rot="0" vert="horz"/>
          <a:lstStyle/>
          <a:p>
            <a:pPr>
              <a:defRPr/>
            </a:pPr>
            <a:endParaRPr lang="es-ES"/>
          </a:p>
        </c:txPr>
        <c:crossAx val="143568920"/>
        <c:crossesAt val="1234"/>
        <c:crossBetween val="between"/>
        <c:majorUnit val="1000000"/>
      </c:valAx>
      <c:spPr>
        <a:noFill/>
        <a:ln w="25400">
          <a:noFill/>
        </a:ln>
      </c:spPr>
    </c:plotArea>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Verdana"/>
          <a:ea typeface="Verdana"/>
          <a:cs typeface="Verdana"/>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b="1" dirty="0" err="1"/>
              <a:t>Inversión</a:t>
            </a:r>
            <a:r>
              <a:rPr lang="en-US" b="1" dirty="0"/>
              <a:t> </a:t>
            </a:r>
            <a:r>
              <a:rPr lang="en-US" b="1" dirty="0" err="1"/>
              <a:t>extranjera</a:t>
            </a:r>
            <a:endParaRPr lang="en-US" b="1" dirty="0"/>
          </a:p>
          <a:p>
            <a:pPr>
              <a:defRPr b="1"/>
            </a:pPr>
            <a:r>
              <a:rPr lang="en-US" b="1" dirty="0" smtClean="0"/>
              <a:t>(</a:t>
            </a:r>
            <a:r>
              <a:rPr lang="en-US" b="1" dirty="0" err="1" smtClean="0"/>
              <a:t>acumulado</a:t>
            </a:r>
            <a:r>
              <a:rPr lang="en-US" b="1" dirty="0" smtClean="0"/>
              <a:t> 4T15 </a:t>
            </a:r>
            <a:r>
              <a:rPr lang="en-US" b="1" dirty="0"/>
              <a:t>a 3T17)</a:t>
            </a:r>
          </a:p>
        </c:rich>
      </c:tx>
      <c:layout>
        <c:manualLayout>
          <c:xMode val="edge"/>
          <c:yMode val="edge"/>
          <c:x val="0.28784571671311682"/>
          <c:y val="3.048435808294991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title>
    <c:autoTitleDeleted val="0"/>
    <c:view3D>
      <c:rotX val="75"/>
      <c:rotY val="18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327577008433498E-3"/>
          <c:y val="0.15011144806654192"/>
          <c:w val="0.99005723665534995"/>
          <c:h val="0.76142692366113773"/>
        </c:manualLayout>
      </c:layout>
      <c:pie3DChart>
        <c:varyColors val="1"/>
        <c:ser>
          <c:idx val="0"/>
          <c:order val="0"/>
          <c:dPt>
            <c:idx val="0"/>
            <c:bubble3D val="0"/>
            <c:explosion val="16"/>
            <c:spPr>
              <a:solidFill>
                <a:srgbClr val="FF99CC"/>
              </a:solidFill>
              <a:ln w="25400">
                <a:solidFill>
                  <a:schemeClr val="lt1"/>
                </a:solidFill>
              </a:ln>
              <a:effectLst/>
              <a:sp3d contourW="25400">
                <a:contourClr>
                  <a:schemeClr val="lt1"/>
                </a:contourClr>
              </a:sp3d>
            </c:spPr>
          </c:dPt>
          <c:dPt>
            <c:idx val="1"/>
            <c:bubble3D val="0"/>
            <c:spPr>
              <a:solidFill>
                <a:srgbClr val="66FFCC"/>
              </a:solidFill>
              <a:ln w="25400">
                <a:solidFill>
                  <a:schemeClr val="lt1"/>
                </a:solidFill>
              </a:ln>
              <a:effectLst/>
              <a:sp3d contourW="25400">
                <a:contourClr>
                  <a:schemeClr val="lt1"/>
                </a:contourClr>
              </a:sp3d>
            </c:spPr>
          </c:dPt>
          <c:dLbls>
            <c:dLbl>
              <c:idx val="0"/>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datos!$A$82:$B$82</c:f>
              <c:strCache>
                <c:ptCount val="2"/>
                <c:pt idx="0">
                  <c:v>En Comunidad de Madrid</c:v>
                </c:pt>
                <c:pt idx="1">
                  <c:v>En resto de España</c:v>
                </c:pt>
              </c:strCache>
            </c:strRef>
          </c:cat>
          <c:val>
            <c:numRef>
              <c:f>datos!$P$87:$Q$87</c:f>
              <c:numCache>
                <c:formatCode>[$-1010C0A]#,##0.000;\-#,##0.000</c:formatCode>
                <c:ptCount val="2"/>
                <c:pt idx="0" formatCode="#,##0.000">
                  <c:v>0.53399949665287438</c:v>
                </c:pt>
                <c:pt idx="1">
                  <c:v>0.46600050334712562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s-ES" b="1"/>
              <a:t>Inversión extranjera. Evolución anualizada.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title>
    <c:autoTitleDeleted val="0"/>
    <c:plotArea>
      <c:layout/>
      <c:barChart>
        <c:barDir val="col"/>
        <c:grouping val="clustered"/>
        <c:varyColors val="0"/>
        <c:ser>
          <c:idx val="0"/>
          <c:order val="0"/>
          <c:tx>
            <c:v>Inversión en millones de euros (escala izqda.)</c:v>
          </c:tx>
          <c:spPr>
            <a:solidFill>
              <a:srgbClr val="FF99CC"/>
            </a:solidFill>
            <a:ln>
              <a:noFill/>
            </a:ln>
            <a:effectLst/>
          </c:spPr>
          <c:invertIfNegative val="0"/>
          <c:cat>
            <c:strRef>
              <c:f>datos!$A$60:$A$80</c:f>
              <c:strCache>
                <c:ptCount val="21"/>
                <c:pt idx="0">
                  <c:v>3T12</c:v>
                </c:pt>
                <c:pt idx="1">
                  <c:v>4T12</c:v>
                </c:pt>
                <c:pt idx="2">
                  <c:v>1T13</c:v>
                </c:pt>
                <c:pt idx="3">
                  <c:v>2T13</c:v>
                </c:pt>
                <c:pt idx="4">
                  <c:v>3T13</c:v>
                </c:pt>
                <c:pt idx="5">
                  <c:v>4T13</c:v>
                </c:pt>
                <c:pt idx="6">
                  <c:v>1T14</c:v>
                </c:pt>
                <c:pt idx="7">
                  <c:v>2T14</c:v>
                </c:pt>
                <c:pt idx="8">
                  <c:v>3T14</c:v>
                </c:pt>
                <c:pt idx="9">
                  <c:v>4T14</c:v>
                </c:pt>
                <c:pt idx="10">
                  <c:v>1T15</c:v>
                </c:pt>
                <c:pt idx="11">
                  <c:v>2T15</c:v>
                </c:pt>
                <c:pt idx="12">
                  <c:v>3T15</c:v>
                </c:pt>
                <c:pt idx="13">
                  <c:v>4T15</c:v>
                </c:pt>
                <c:pt idx="14">
                  <c:v>1T16</c:v>
                </c:pt>
                <c:pt idx="15">
                  <c:v>2T16</c:v>
                </c:pt>
                <c:pt idx="16">
                  <c:v>3T16</c:v>
                </c:pt>
                <c:pt idx="17">
                  <c:v>4T16</c:v>
                </c:pt>
                <c:pt idx="18">
                  <c:v>1T17</c:v>
                </c:pt>
                <c:pt idx="19">
                  <c:v>2T17</c:v>
                </c:pt>
                <c:pt idx="20">
                  <c:v>3T17</c:v>
                </c:pt>
              </c:strCache>
            </c:strRef>
          </c:cat>
          <c:val>
            <c:numRef>
              <c:f>datos!$B$60:$B$80</c:f>
              <c:numCache>
                <c:formatCode>#,##0.0</c:formatCode>
                <c:ptCount val="21"/>
                <c:pt idx="0">
                  <c:v>8119.4287200000017</c:v>
                </c:pt>
                <c:pt idx="1">
                  <c:v>9372.3613800000021</c:v>
                </c:pt>
                <c:pt idx="2">
                  <c:v>7250.9584599999998</c:v>
                </c:pt>
                <c:pt idx="3">
                  <c:v>8151.8660000000009</c:v>
                </c:pt>
                <c:pt idx="4">
                  <c:v>8714.464680000001</c:v>
                </c:pt>
                <c:pt idx="5">
                  <c:v>8843.8030800000015</c:v>
                </c:pt>
                <c:pt idx="6">
                  <c:v>9241.3216599999996</c:v>
                </c:pt>
                <c:pt idx="7">
                  <c:v>9092.4615300000005</c:v>
                </c:pt>
                <c:pt idx="8">
                  <c:v>10631.566569999999</c:v>
                </c:pt>
                <c:pt idx="9">
                  <c:v>10838.431409999997</c:v>
                </c:pt>
                <c:pt idx="10">
                  <c:v>10644.63226</c:v>
                </c:pt>
                <c:pt idx="11">
                  <c:v>12608.56106</c:v>
                </c:pt>
                <c:pt idx="12">
                  <c:v>11977.293329999999</c:v>
                </c:pt>
                <c:pt idx="13">
                  <c:v>10825.66534</c:v>
                </c:pt>
                <c:pt idx="14">
                  <c:v>11709.937289999998</c:v>
                </c:pt>
                <c:pt idx="15">
                  <c:v>9295.1901499999985</c:v>
                </c:pt>
                <c:pt idx="16">
                  <c:v>9063.8923700000014</c:v>
                </c:pt>
                <c:pt idx="17">
                  <c:v>11243.053740000001</c:v>
                </c:pt>
                <c:pt idx="18">
                  <c:v>11403.097190000002</c:v>
                </c:pt>
                <c:pt idx="19">
                  <c:v>12915.137440000002</c:v>
                </c:pt>
                <c:pt idx="20">
                  <c:v>13396.529490000001</c:v>
                </c:pt>
              </c:numCache>
            </c:numRef>
          </c:val>
        </c:ser>
        <c:dLbls>
          <c:showLegendKey val="0"/>
          <c:showVal val="0"/>
          <c:showCatName val="0"/>
          <c:showSerName val="0"/>
          <c:showPercent val="0"/>
          <c:showBubbleSize val="0"/>
        </c:dLbls>
        <c:gapWidth val="219"/>
        <c:overlap val="-27"/>
        <c:axId val="233634552"/>
        <c:axId val="233634944"/>
      </c:barChart>
      <c:lineChart>
        <c:grouping val="standard"/>
        <c:varyColors val="0"/>
        <c:ser>
          <c:idx val="1"/>
          <c:order val="1"/>
          <c:tx>
            <c:v>% var. (escala dcha.)</c:v>
          </c:tx>
          <c:spPr>
            <a:ln w="38100" cap="rnd">
              <a:solidFill>
                <a:srgbClr val="00B0F0"/>
              </a:solidFill>
              <a:round/>
            </a:ln>
            <a:effectLst/>
          </c:spPr>
          <c:marker>
            <c:symbol val="none"/>
          </c:marker>
          <c:cat>
            <c:strRef>
              <c:f>datos!$A$60:$A$80</c:f>
              <c:strCache>
                <c:ptCount val="21"/>
                <c:pt idx="0">
                  <c:v>3T12</c:v>
                </c:pt>
                <c:pt idx="1">
                  <c:v>4T12</c:v>
                </c:pt>
                <c:pt idx="2">
                  <c:v>1T13</c:v>
                </c:pt>
                <c:pt idx="3">
                  <c:v>2T13</c:v>
                </c:pt>
                <c:pt idx="4">
                  <c:v>3T13</c:v>
                </c:pt>
                <c:pt idx="5">
                  <c:v>4T13</c:v>
                </c:pt>
                <c:pt idx="6">
                  <c:v>1T14</c:v>
                </c:pt>
                <c:pt idx="7">
                  <c:v>2T14</c:v>
                </c:pt>
                <c:pt idx="8">
                  <c:v>3T14</c:v>
                </c:pt>
                <c:pt idx="9">
                  <c:v>4T14</c:v>
                </c:pt>
                <c:pt idx="10">
                  <c:v>1T15</c:v>
                </c:pt>
                <c:pt idx="11">
                  <c:v>2T15</c:v>
                </c:pt>
                <c:pt idx="12">
                  <c:v>3T15</c:v>
                </c:pt>
                <c:pt idx="13">
                  <c:v>4T15</c:v>
                </c:pt>
                <c:pt idx="14">
                  <c:v>1T16</c:v>
                </c:pt>
                <c:pt idx="15">
                  <c:v>2T16</c:v>
                </c:pt>
                <c:pt idx="16">
                  <c:v>3T16</c:v>
                </c:pt>
                <c:pt idx="17">
                  <c:v>4T16</c:v>
                </c:pt>
                <c:pt idx="18">
                  <c:v>1T17</c:v>
                </c:pt>
                <c:pt idx="19">
                  <c:v>2T17</c:v>
                </c:pt>
                <c:pt idx="20">
                  <c:v>3T17</c:v>
                </c:pt>
              </c:strCache>
            </c:strRef>
          </c:cat>
          <c:val>
            <c:numRef>
              <c:f>datos!$E$60:$E$80</c:f>
              <c:numCache>
                <c:formatCode>#,##0.0</c:formatCode>
                <c:ptCount val="21"/>
                <c:pt idx="0">
                  <c:v>-54.041764508865676</c:v>
                </c:pt>
                <c:pt idx="1">
                  <c:v>-46.463982542493319</c:v>
                </c:pt>
                <c:pt idx="2">
                  <c:v>-37.249472937770634</c:v>
                </c:pt>
                <c:pt idx="3">
                  <c:v>-21.67177254131968</c:v>
                </c:pt>
                <c:pt idx="4">
                  <c:v>7.3285446614524741</c:v>
                </c:pt>
                <c:pt idx="5">
                  <c:v>-5.6395424650174997</c:v>
                </c:pt>
                <c:pt idx="6">
                  <c:v>27.449656634772658</c:v>
                </c:pt>
                <c:pt idx="7">
                  <c:v>11.538407648015792</c:v>
                </c:pt>
                <c:pt idx="8">
                  <c:v>21.999078089097246</c:v>
                </c:pt>
                <c:pt idx="9">
                  <c:v>22.553965889525387</c:v>
                </c:pt>
                <c:pt idx="10">
                  <c:v>15.185172117469614</c:v>
                </c:pt>
                <c:pt idx="11">
                  <c:v>38.670491135968547</c:v>
                </c:pt>
                <c:pt idx="12">
                  <c:v>12.657840696754441</c:v>
                </c:pt>
                <c:pt idx="13">
                  <c:v>-0.1177852174090388</c:v>
                </c:pt>
                <c:pt idx="14">
                  <c:v>10.007908248772113</c:v>
                </c:pt>
                <c:pt idx="15">
                  <c:v>-26.278739455142887</c:v>
                </c:pt>
                <c:pt idx="16">
                  <c:v>-24.324368450613854</c:v>
                </c:pt>
                <c:pt idx="17">
                  <c:v>3.8555450117027323</c:v>
                </c:pt>
                <c:pt idx="18">
                  <c:v>-2.6203393955152032</c:v>
                </c:pt>
                <c:pt idx="19">
                  <c:v>38.944305943004352</c:v>
                </c:pt>
                <c:pt idx="20">
                  <c:v>47.801065404751711</c:v>
                </c:pt>
              </c:numCache>
            </c:numRef>
          </c:val>
          <c:smooth val="1"/>
        </c:ser>
        <c:dLbls>
          <c:showLegendKey val="0"/>
          <c:showVal val="0"/>
          <c:showCatName val="0"/>
          <c:showSerName val="0"/>
          <c:showPercent val="0"/>
          <c:showBubbleSize val="0"/>
        </c:dLbls>
        <c:marker val="1"/>
        <c:smooth val="0"/>
        <c:axId val="233635728"/>
        <c:axId val="233635336"/>
      </c:lineChart>
      <c:catAx>
        <c:axId val="23363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233634944"/>
        <c:crosses val="autoZero"/>
        <c:auto val="0"/>
        <c:lblAlgn val="ctr"/>
        <c:lblOffset val="100"/>
        <c:tickLblSkip val="2"/>
        <c:tickMarkSkip val="1"/>
        <c:noMultiLvlLbl val="0"/>
      </c:catAx>
      <c:valAx>
        <c:axId val="233634944"/>
        <c:scaling>
          <c:orientation val="minMax"/>
          <c:max val="14000"/>
          <c:min val="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233634552"/>
        <c:crosses val="autoZero"/>
        <c:crossBetween val="between"/>
        <c:majorUnit val="1000"/>
      </c:valAx>
      <c:valAx>
        <c:axId val="233635336"/>
        <c:scaling>
          <c:orientation val="minMax"/>
          <c:max val="70"/>
          <c:min val="-7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233635728"/>
        <c:crosses val="max"/>
        <c:crossBetween val="between"/>
        <c:majorUnit val="10"/>
      </c:valAx>
      <c:catAx>
        <c:axId val="233635728"/>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s-ES"/>
                  <a:t>Fuente: Secretaría de Estado de Comercio (datos no ETVE)</a:t>
                </a:r>
              </a:p>
            </c:rich>
          </c:tx>
          <c:layout>
            <c:manualLayout>
              <c:xMode val="edge"/>
              <c:yMode val="edge"/>
              <c:x val="2.1623952129736276E-2"/>
              <c:y val="0.950268817892846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title>
        <c:numFmt formatCode="General" sourceLinked="1"/>
        <c:majorTickMark val="out"/>
        <c:minorTickMark val="none"/>
        <c:tickLblPos val="nextTo"/>
        <c:crossAx val="233635336"/>
        <c:crossesAt val="0"/>
        <c:auto val="0"/>
        <c:lblAlgn val="ctr"/>
        <c:lblOffset val="100"/>
        <c:noMultiLvlLbl val="0"/>
      </c:catAx>
      <c:spPr>
        <a:noFill/>
        <a:ln>
          <a:noFill/>
        </a:ln>
        <a:effectLst/>
      </c:spPr>
    </c:plotArea>
    <c:legend>
      <c:legendPos val="b"/>
      <c:layout>
        <c:manualLayout>
          <c:xMode val="edge"/>
          <c:yMode val="edge"/>
          <c:x val="6.2632740561974515E-2"/>
          <c:y val="0.86310573674544633"/>
          <c:w val="0.89999991146940428"/>
          <c:h val="5.86622371693565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legend>
    <c:plotVisOnly val="1"/>
    <c:dispBlanksAs val="gap"/>
    <c:showDLblsOverMax val="0"/>
  </c:chart>
  <c:spPr>
    <a:solidFill>
      <a:schemeClr val="bg1"/>
    </a:solidFill>
    <a:ln w="9525" cap="flat" cmpd="sng" algn="ctr">
      <a:noFill/>
      <a:round/>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s-E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n-US" sz="1400"/>
              <a:t>PIB volumen (% variación) </a:t>
            </a:r>
          </a:p>
        </c:rich>
      </c:tx>
      <c:overlay val="0"/>
      <c:spPr>
        <a:noFill/>
        <a:ln>
          <a:noFill/>
        </a:ln>
        <a:effectLst/>
      </c:spPr>
    </c:title>
    <c:autoTitleDeleted val="0"/>
    <c:plotArea>
      <c:layout/>
      <c:lineChart>
        <c:grouping val="standard"/>
        <c:varyColors val="0"/>
        <c:ser>
          <c:idx val="0"/>
          <c:order val="0"/>
          <c:tx>
            <c:strRef>
              <c:f>Hoja1!$B$31</c:f>
              <c:strCache>
                <c:ptCount val="1"/>
                <c:pt idx="0">
                  <c:v>Ciudad de Madrid</c:v>
                </c:pt>
              </c:strCache>
            </c:strRef>
          </c:tx>
          <c:spPr>
            <a:ln w="50800" cap="rnd">
              <a:solidFill>
                <a:srgbClr val="0070C0"/>
              </a:solidFill>
              <a:round/>
            </a:ln>
            <a:effectLst/>
          </c:spPr>
          <c:marker>
            <c:symbol val="none"/>
          </c:marker>
          <c:cat>
            <c:strRef>
              <c:f>Hoja1!$A$36:$A$41</c:f>
              <c:strCache>
                <c:ptCount val="6"/>
                <c:pt idx="0">
                  <c:v>2012</c:v>
                </c:pt>
                <c:pt idx="1">
                  <c:v>2013</c:v>
                </c:pt>
                <c:pt idx="2">
                  <c:v>2014</c:v>
                </c:pt>
                <c:pt idx="3">
                  <c:v>2015</c:v>
                </c:pt>
                <c:pt idx="4">
                  <c:v>2016</c:v>
                </c:pt>
                <c:pt idx="5">
                  <c:v>2017 (*)</c:v>
                </c:pt>
              </c:strCache>
            </c:strRef>
          </c:cat>
          <c:val>
            <c:numRef>
              <c:f>Hoja1!$B$36:$B$41</c:f>
              <c:numCache>
                <c:formatCode>#,##0.0</c:formatCode>
                <c:ptCount val="6"/>
                <c:pt idx="0">
                  <c:v>-1.3627465097074909</c:v>
                </c:pt>
                <c:pt idx="1">
                  <c:v>-2.6455751692292999</c:v>
                </c:pt>
                <c:pt idx="2">
                  <c:v>1.7201653979037168</c:v>
                </c:pt>
                <c:pt idx="3">
                  <c:v>2.925329200568183</c:v>
                </c:pt>
                <c:pt idx="4">
                  <c:v>3.4</c:v>
                </c:pt>
                <c:pt idx="5">
                  <c:v>3.3</c:v>
                </c:pt>
              </c:numCache>
            </c:numRef>
          </c:val>
          <c:smooth val="1"/>
        </c:ser>
        <c:dLbls>
          <c:showLegendKey val="0"/>
          <c:showVal val="0"/>
          <c:showCatName val="0"/>
          <c:showSerName val="0"/>
          <c:showPercent val="0"/>
          <c:showBubbleSize val="0"/>
        </c:dLbls>
        <c:smooth val="0"/>
        <c:axId val="236529648"/>
        <c:axId val="236530040"/>
      </c:lineChart>
      <c:catAx>
        <c:axId val="236529648"/>
        <c:scaling>
          <c:orientation val="minMax"/>
        </c:scaling>
        <c:delete val="0"/>
        <c:axPos val="b"/>
        <c:title>
          <c:tx>
            <c:rich>
              <a:bodyPr/>
              <a:lstStyle/>
              <a:p>
                <a:pPr>
                  <a:defRPr sz="900" b="0"/>
                </a:pPr>
                <a:r>
                  <a:rPr lang="en-US" sz="900" b="0" dirty="0" smtClean="0"/>
                  <a:t>Fuente: SG </a:t>
                </a:r>
                <a:r>
                  <a:rPr lang="en-US" sz="900" b="0" dirty="0" err="1" smtClean="0"/>
                  <a:t>Estadística</a:t>
                </a:r>
                <a:r>
                  <a:rPr lang="en-US" sz="900" b="0" dirty="0" smtClean="0"/>
                  <a:t> y Análisis Socioeconómico, </a:t>
                </a:r>
                <a:r>
                  <a:rPr lang="en-US" sz="900" b="0" dirty="0" err="1" smtClean="0"/>
                  <a:t>Ayuntamiento</a:t>
                </a:r>
                <a:r>
                  <a:rPr lang="en-US" sz="900" b="0" dirty="0" smtClean="0"/>
                  <a:t> de Madrid.</a:t>
                </a:r>
                <a:endParaRPr lang="en-US" sz="900" b="0" dirty="0"/>
              </a:p>
            </c:rich>
          </c:tx>
          <c:layout>
            <c:manualLayout>
              <c:xMode val="edge"/>
              <c:yMode val="edge"/>
              <c:x val="3.5090073968026755E-3"/>
              <c:y val="0.95449803810054035"/>
            </c:manualLayout>
          </c:layout>
          <c:overlay val="0"/>
        </c:title>
        <c:numFmt formatCode="General" sourceLinked="1"/>
        <c:majorTickMark val="none"/>
        <c:minorTickMark val="none"/>
        <c:tickLblPos val="nextTo"/>
        <c:spPr>
          <a:noFill/>
          <a:ln w="25400" cap="flat" cmpd="sng" algn="ctr">
            <a:solidFill>
              <a:schemeClr val="tx1"/>
            </a:solidFill>
            <a:round/>
          </a:ln>
          <a:effectLst/>
        </c:spPr>
        <c:txPr>
          <a:bodyPr rot="-60000000" vert="horz"/>
          <a:lstStyle/>
          <a:p>
            <a:pPr>
              <a:defRPr sz="1000" b="1"/>
            </a:pPr>
            <a:endParaRPr lang="es-ES"/>
          </a:p>
        </c:txPr>
        <c:crossAx val="236530040"/>
        <c:crosses val="autoZero"/>
        <c:auto val="1"/>
        <c:lblAlgn val="ctr"/>
        <c:lblOffset val="100"/>
        <c:noMultiLvlLbl val="0"/>
      </c:catAx>
      <c:valAx>
        <c:axId val="2365300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sz="1000"/>
            </a:pPr>
            <a:endParaRPr lang="es-ES"/>
          </a:p>
        </c:txPr>
        <c:crossAx val="236529648"/>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s-ES" b="1"/>
              <a:t>Índice de confianza del consumidor madrileño</a:t>
            </a:r>
          </a:p>
        </c:rich>
      </c:tx>
      <c:layout>
        <c:manualLayout>
          <c:xMode val="edge"/>
          <c:yMode val="edge"/>
          <c:x val="0.15399440604832912"/>
          <c:y val="9.16465441819772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title>
    <c:autoTitleDeleted val="0"/>
    <c:plotArea>
      <c:layout>
        <c:manualLayout>
          <c:layoutTarget val="inner"/>
          <c:xMode val="edge"/>
          <c:yMode val="edge"/>
          <c:x val="3.3287469022319383E-2"/>
          <c:y val="8.9116936205578021E-2"/>
          <c:w val="0.95007958806911263"/>
          <c:h val="0.75533952390429027"/>
        </c:manualLayout>
      </c:layout>
      <c:barChart>
        <c:barDir val="col"/>
        <c:grouping val="clustered"/>
        <c:varyColors val="0"/>
        <c:ser>
          <c:idx val="0"/>
          <c:order val="0"/>
          <c:spPr>
            <a:solidFill>
              <a:srgbClr val="FF9933"/>
            </a:solidFill>
            <a:ln>
              <a:noFill/>
            </a:ln>
            <a:effectLst/>
          </c:spPr>
          <c:invertIfNegative val="0"/>
          <c:cat>
            <c:strRef>
              <c:f>Trim.!$B$55:$B$63</c:f>
              <c:strCache>
                <c:ptCount val="9"/>
                <c:pt idx="0">
                  <c:v>3T15</c:v>
                </c:pt>
                <c:pt idx="1">
                  <c:v>4T15</c:v>
                </c:pt>
                <c:pt idx="2">
                  <c:v>1T16</c:v>
                </c:pt>
                <c:pt idx="3">
                  <c:v>2T16</c:v>
                </c:pt>
                <c:pt idx="4">
                  <c:v>3T16</c:v>
                </c:pt>
                <c:pt idx="5">
                  <c:v>4T16</c:v>
                </c:pt>
                <c:pt idx="6">
                  <c:v>1T17</c:v>
                </c:pt>
                <c:pt idx="7">
                  <c:v>2T17</c:v>
                </c:pt>
                <c:pt idx="8">
                  <c:v>3T17</c:v>
                </c:pt>
              </c:strCache>
            </c:strRef>
          </c:cat>
          <c:val>
            <c:numRef>
              <c:f>Trim.!$C$55:$C$63</c:f>
              <c:numCache>
                <c:formatCode>0.0</c:formatCode>
                <c:ptCount val="9"/>
                <c:pt idx="0">
                  <c:v>44.608333333333327</c:v>
                </c:pt>
                <c:pt idx="1">
                  <c:v>43.8</c:v>
                </c:pt>
                <c:pt idx="2">
                  <c:v>38.799999999999997</c:v>
                </c:pt>
                <c:pt idx="3">
                  <c:v>39.769647696476966</c:v>
                </c:pt>
                <c:pt idx="4">
                  <c:v>38.757294884998281</c:v>
                </c:pt>
                <c:pt idx="5">
                  <c:v>40.333333333333336</c:v>
                </c:pt>
                <c:pt idx="6">
                  <c:v>39.700000000000003</c:v>
                </c:pt>
                <c:pt idx="7">
                  <c:v>43.866666666666667</c:v>
                </c:pt>
                <c:pt idx="8">
                  <c:v>44.166666666666679</c:v>
                </c:pt>
              </c:numCache>
            </c:numRef>
          </c:val>
        </c:ser>
        <c:dLbls>
          <c:showLegendKey val="0"/>
          <c:showVal val="0"/>
          <c:showCatName val="0"/>
          <c:showSerName val="0"/>
          <c:showPercent val="0"/>
          <c:showBubbleSize val="0"/>
        </c:dLbls>
        <c:gapWidth val="100"/>
        <c:overlap val="-27"/>
        <c:axId val="236532392"/>
        <c:axId val="236532784"/>
      </c:barChart>
      <c:catAx>
        <c:axId val="236532392"/>
        <c:scaling>
          <c:orientation val="minMax"/>
        </c:scaling>
        <c:delete val="0"/>
        <c:axPos val="b"/>
        <c:title>
          <c:tx>
            <c:rich>
              <a:bodyPr rot="0" spcFirstLastPara="1" vertOverflow="ellipsis" vert="horz" wrap="square" anchor="ctr" anchorCtr="1"/>
              <a:lstStyle/>
              <a:p>
                <a:pPr algn="l">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s-ES"/>
                  <a:t>(valor del índice entre 0 y 100)</a:t>
                </a:r>
              </a:p>
              <a:p>
                <a:pPr algn="l">
                  <a:defRPr/>
                </a:pPr>
                <a:r>
                  <a:rPr lang="es-ES"/>
                  <a:t>Fuente: Análisis Socioeconómico (Ayuntamiento de Madrid)</a:t>
                </a:r>
              </a:p>
            </c:rich>
          </c:tx>
          <c:layout>
            <c:manualLayout>
              <c:xMode val="edge"/>
              <c:yMode val="edge"/>
              <c:x val="1.0461664524560385E-2"/>
              <c:y val="0.91281189851268596"/>
            </c:manualLayout>
          </c:layout>
          <c:overlay val="0"/>
          <c:spPr>
            <a:noFill/>
            <a:ln>
              <a:noFill/>
            </a:ln>
            <a:effectLst/>
          </c:spPr>
          <c:txPr>
            <a:bodyPr rot="0" spcFirstLastPara="1" vertOverflow="ellipsis" vert="horz" wrap="square" anchor="ctr" anchorCtr="1"/>
            <a:lstStyle/>
            <a:p>
              <a:pPr algn="l">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title>
        <c:numFmt formatCode="General" sourceLinked="1"/>
        <c:majorTickMark val="none"/>
        <c:minorTickMark val="none"/>
        <c:tickLblPos val="nextTo"/>
        <c:spPr>
          <a:noFill/>
          <a:ln w="19050" cap="flat" cmpd="sng" algn="ctr">
            <a:solidFill>
              <a:schemeClr val="tx1"/>
            </a:solidFill>
            <a:round/>
          </a:ln>
          <a:effectLst/>
        </c:spPr>
        <c:txPr>
          <a:bodyPr rot="0" spcFirstLastPara="1" vertOverflow="ellipsis"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236532784"/>
        <c:crosses val="autoZero"/>
        <c:auto val="0"/>
        <c:lblAlgn val="ctr"/>
        <c:lblOffset val="100"/>
        <c:tickLblSkip val="1"/>
        <c:tickMarkSkip val="1"/>
        <c:noMultiLvlLbl val="0"/>
      </c:catAx>
      <c:valAx>
        <c:axId val="236532784"/>
        <c:scaling>
          <c:orientation val="minMax"/>
          <c:max val="45"/>
          <c:min val="3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23653239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s-ES" sz="1400" b="1"/>
              <a:t>Clima Empresarial de la Ciudad de Madrid</a:t>
            </a:r>
          </a:p>
        </c:rich>
      </c:tx>
      <c:layout>
        <c:manualLayout>
          <c:xMode val="edge"/>
          <c:yMode val="edge"/>
          <c:x val="0.14915080682179321"/>
          <c:y val="3.2697350177665237E-2"/>
        </c:manualLayout>
      </c:layout>
      <c:overlay val="0"/>
      <c:spPr>
        <a:noFill/>
        <a:ln w="25400">
          <a:noFill/>
        </a:ln>
      </c:spPr>
    </c:title>
    <c:autoTitleDeleted val="0"/>
    <c:plotArea>
      <c:layout>
        <c:manualLayout>
          <c:layoutTarget val="inner"/>
          <c:xMode val="edge"/>
          <c:yMode val="edge"/>
          <c:x val="9.2024723656225355E-2"/>
          <c:y val="0.1089919706232586"/>
          <c:w val="0.87934735938170894"/>
          <c:h val="0.7466834078172655"/>
        </c:manualLayout>
      </c:layout>
      <c:barChart>
        <c:barDir val="col"/>
        <c:grouping val="clustered"/>
        <c:varyColors val="0"/>
        <c:ser>
          <c:idx val="0"/>
          <c:order val="0"/>
          <c:spPr>
            <a:solidFill>
              <a:srgbClr val="99FF99"/>
            </a:solidFill>
            <a:ln w="25400">
              <a:noFill/>
            </a:ln>
          </c:spPr>
          <c:invertIfNegative val="0"/>
          <c:cat>
            <c:strRef>
              <c:f>Clima!$A$44:$A$56</c:f>
              <c:strCache>
                <c:ptCount val="13"/>
                <c:pt idx="0">
                  <c:v>4T14</c:v>
                </c:pt>
                <c:pt idx="1">
                  <c:v>1T15</c:v>
                </c:pt>
                <c:pt idx="2">
                  <c:v>2T15</c:v>
                </c:pt>
                <c:pt idx="3">
                  <c:v>3T15</c:v>
                </c:pt>
                <c:pt idx="4">
                  <c:v>4T15</c:v>
                </c:pt>
                <c:pt idx="5">
                  <c:v>1T16</c:v>
                </c:pt>
                <c:pt idx="6">
                  <c:v>2T16</c:v>
                </c:pt>
                <c:pt idx="7">
                  <c:v>3T16</c:v>
                </c:pt>
                <c:pt idx="8">
                  <c:v>4T16</c:v>
                </c:pt>
                <c:pt idx="9">
                  <c:v>1T17</c:v>
                </c:pt>
                <c:pt idx="10">
                  <c:v>2T17</c:v>
                </c:pt>
                <c:pt idx="11">
                  <c:v>3T17</c:v>
                </c:pt>
                <c:pt idx="12">
                  <c:v>4T17</c:v>
                </c:pt>
              </c:strCache>
            </c:strRef>
          </c:cat>
          <c:val>
            <c:numRef>
              <c:f>Clima!$B$44:$B$56</c:f>
              <c:numCache>
                <c:formatCode>0.0</c:formatCode>
                <c:ptCount val="13"/>
                <c:pt idx="0">
                  <c:v>-8.4</c:v>
                </c:pt>
                <c:pt idx="1">
                  <c:v>-9.1056910569105671</c:v>
                </c:pt>
                <c:pt idx="2">
                  <c:v>-6.6591422121896153</c:v>
                </c:pt>
                <c:pt idx="3">
                  <c:v>-2</c:v>
                </c:pt>
                <c:pt idx="4">
                  <c:v>-1.4168530947054434</c:v>
                </c:pt>
                <c:pt idx="5">
                  <c:v>0.63813813813813802</c:v>
                </c:pt>
                <c:pt idx="6">
                  <c:v>0.14587892049598775</c:v>
                </c:pt>
                <c:pt idx="7">
                  <c:v>-1.6968325791855206</c:v>
                </c:pt>
                <c:pt idx="8">
                  <c:v>-1.8640350877192986</c:v>
                </c:pt>
                <c:pt idx="9">
                  <c:v>0.77192982456140447</c:v>
                </c:pt>
                <c:pt idx="10">
                  <c:v>2.2315202231520224</c:v>
                </c:pt>
                <c:pt idx="11">
                  <c:v>2.1052631578947376</c:v>
                </c:pt>
                <c:pt idx="12">
                  <c:v>1.0461760461760468</c:v>
                </c:pt>
              </c:numCache>
            </c:numRef>
          </c:val>
        </c:ser>
        <c:dLbls>
          <c:showLegendKey val="0"/>
          <c:showVal val="0"/>
          <c:showCatName val="0"/>
          <c:showSerName val="0"/>
          <c:showPercent val="0"/>
          <c:showBubbleSize val="0"/>
        </c:dLbls>
        <c:gapWidth val="150"/>
        <c:axId val="234782760"/>
        <c:axId val="234783152"/>
      </c:barChart>
      <c:catAx>
        <c:axId val="234782760"/>
        <c:scaling>
          <c:orientation val="minMax"/>
        </c:scaling>
        <c:delete val="0"/>
        <c:axPos val="b"/>
        <c:title>
          <c:tx>
            <c:rich>
              <a:bodyPr/>
              <a:lstStyle/>
              <a:p>
                <a:pPr algn="l">
                  <a:defRPr/>
                </a:pPr>
                <a:r>
                  <a:rPr lang="es-ES"/>
                  <a:t>    </a:t>
                </a:r>
              </a:p>
              <a:p>
                <a:pPr algn="l">
                  <a:defRPr/>
                </a:pPr>
                <a:endParaRPr lang="es-ES"/>
              </a:p>
              <a:p>
                <a:pPr algn="l">
                  <a:defRPr/>
                </a:pPr>
                <a:r>
                  <a:rPr lang="es-ES"/>
                  <a:t>(valor del índice entre -100 y 100)
Fuente:  Elaboración propia a partir de datos del INE. </a:t>
                </a:r>
              </a:p>
            </c:rich>
          </c:tx>
          <c:layout>
            <c:manualLayout>
              <c:xMode val="edge"/>
              <c:yMode val="edge"/>
              <c:x val="5.0443295815017122E-2"/>
              <c:y val="0.89059032209502498"/>
            </c:manualLayout>
          </c:layout>
          <c:overlay val="0"/>
          <c:spPr>
            <a:noFill/>
            <a:ln w="25400">
              <a:noFill/>
            </a:ln>
          </c:spPr>
        </c:title>
        <c:numFmt formatCode="General" sourceLinked="1"/>
        <c:majorTickMark val="none"/>
        <c:minorTickMark val="none"/>
        <c:tickLblPos val="low"/>
        <c:spPr>
          <a:ln w="25400">
            <a:solidFill>
              <a:srgbClr val="000000"/>
            </a:solidFill>
            <a:prstDash val="solid"/>
          </a:ln>
        </c:spPr>
        <c:txPr>
          <a:bodyPr rot="0" vert="horz"/>
          <a:lstStyle/>
          <a:p>
            <a:pPr>
              <a:defRPr b="1"/>
            </a:pPr>
            <a:endParaRPr lang="es-ES"/>
          </a:p>
        </c:txPr>
        <c:crossAx val="234783152"/>
        <c:crosses val="autoZero"/>
        <c:auto val="1"/>
        <c:lblAlgn val="ctr"/>
        <c:lblOffset val="100"/>
        <c:tickLblSkip val="2"/>
        <c:tickMarkSkip val="1"/>
        <c:noMultiLvlLbl val="0"/>
      </c:catAx>
      <c:valAx>
        <c:axId val="234783152"/>
        <c:scaling>
          <c:orientation val="minMax"/>
          <c:max val="3"/>
          <c:min val="-10"/>
        </c:scaling>
        <c:delete val="0"/>
        <c:axPos val="l"/>
        <c:majorGridlines>
          <c:spPr>
            <a:ln w="3175">
              <a:solidFill>
                <a:schemeClr val="bg1">
                  <a:lumMod val="85000"/>
                </a:schemeClr>
              </a:solidFill>
            </a:ln>
          </c:spPr>
        </c:majorGridlines>
        <c:numFmt formatCode="0" sourceLinked="0"/>
        <c:majorTickMark val="out"/>
        <c:minorTickMark val="none"/>
        <c:tickLblPos val="nextTo"/>
        <c:spPr>
          <a:ln w="3175">
            <a:noFill/>
            <a:prstDash val="solid"/>
          </a:ln>
        </c:spPr>
        <c:txPr>
          <a:bodyPr rot="0" vert="horz"/>
          <a:lstStyle/>
          <a:p>
            <a:pPr>
              <a:defRPr/>
            </a:pPr>
            <a:endParaRPr lang="es-ES"/>
          </a:p>
        </c:txPr>
        <c:crossAx val="234782760"/>
        <c:crosses val="autoZero"/>
        <c:crossBetween val="between"/>
        <c:majorUnit val="2"/>
      </c:valAx>
      <c:spPr>
        <a:no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s-ES" sz="1400" b="1" dirty="0"/>
              <a:t>Constitución </a:t>
            </a:r>
            <a:r>
              <a:rPr lang="es-ES" sz="1400" b="1" dirty="0" smtClean="0"/>
              <a:t>de </a:t>
            </a:r>
            <a:r>
              <a:rPr lang="es-ES" sz="1400" b="1" dirty="0"/>
              <a:t>sociedades</a:t>
            </a:r>
          </a:p>
          <a:p>
            <a:pPr>
              <a:defRPr sz="1400" b="1"/>
            </a:pPr>
            <a:r>
              <a:rPr lang="es-ES" sz="1400" b="1" dirty="0"/>
              <a:t>(acumulado </a:t>
            </a:r>
            <a:r>
              <a:rPr lang="es-ES" sz="1400" b="1" dirty="0" smtClean="0"/>
              <a:t>anual)</a:t>
            </a:r>
            <a:endParaRPr lang="es-ES" sz="1400" b="1" dirty="0"/>
          </a:p>
        </c:rich>
      </c:tx>
      <c:overlay val="0"/>
    </c:title>
    <c:autoTitleDeleted val="0"/>
    <c:plotArea>
      <c:layout>
        <c:manualLayout>
          <c:layoutTarget val="inner"/>
          <c:xMode val="edge"/>
          <c:yMode val="edge"/>
          <c:x val="8.9376053962900506E-2"/>
          <c:y val="0.16548501561811008"/>
          <c:w val="0.82967959527824642"/>
          <c:h val="0.67997358756121962"/>
        </c:manualLayout>
      </c:layout>
      <c:barChart>
        <c:barDir val="col"/>
        <c:grouping val="clustered"/>
        <c:varyColors val="0"/>
        <c:ser>
          <c:idx val="1"/>
          <c:order val="0"/>
          <c:spPr>
            <a:solidFill>
              <a:schemeClr val="accent2">
                <a:lumMod val="60000"/>
                <a:lumOff val="40000"/>
              </a:schemeClr>
            </a:solidFill>
            <a:ln w="25400">
              <a:noFill/>
            </a:ln>
          </c:spPr>
          <c:invertIfNegative val="0"/>
          <c:cat>
            <c:strRef>
              <c:f>Ciudad!$A$216:$A$226</c:f>
              <c:strCache>
                <c:ptCount val="11"/>
                <c:pt idx="0">
                  <c:v>1T15</c:v>
                </c:pt>
                <c:pt idx="1">
                  <c:v>2T15</c:v>
                </c:pt>
                <c:pt idx="2">
                  <c:v>3T15</c:v>
                </c:pt>
                <c:pt idx="3">
                  <c:v>4T15</c:v>
                </c:pt>
                <c:pt idx="4">
                  <c:v>1T16</c:v>
                </c:pt>
                <c:pt idx="5">
                  <c:v>2T16</c:v>
                </c:pt>
                <c:pt idx="6">
                  <c:v>3T16</c:v>
                </c:pt>
                <c:pt idx="7">
                  <c:v>4T16</c:v>
                </c:pt>
                <c:pt idx="8">
                  <c:v>1T17</c:v>
                </c:pt>
                <c:pt idx="9">
                  <c:v>2T17</c:v>
                </c:pt>
                <c:pt idx="10">
                  <c:v>3T17</c:v>
                </c:pt>
              </c:strCache>
            </c:strRef>
          </c:cat>
          <c:val>
            <c:numRef>
              <c:f>Ciudad!$J$216:$J$226</c:f>
              <c:numCache>
                <c:formatCode>#,##0</c:formatCode>
                <c:ptCount val="11"/>
                <c:pt idx="0">
                  <c:v>12362</c:v>
                </c:pt>
                <c:pt idx="1">
                  <c:v>12481</c:v>
                </c:pt>
                <c:pt idx="2">
                  <c:v>12677</c:v>
                </c:pt>
                <c:pt idx="3">
                  <c:v>12780</c:v>
                </c:pt>
                <c:pt idx="4">
                  <c:v>13014</c:v>
                </c:pt>
                <c:pt idx="5">
                  <c:v>13187</c:v>
                </c:pt>
                <c:pt idx="6">
                  <c:v>12847</c:v>
                </c:pt>
                <c:pt idx="7">
                  <c:v>12647</c:v>
                </c:pt>
                <c:pt idx="8">
                  <c:v>12667</c:v>
                </c:pt>
                <c:pt idx="9">
                  <c:v>12817</c:v>
                </c:pt>
                <c:pt idx="10">
                  <c:v>13225</c:v>
                </c:pt>
              </c:numCache>
            </c:numRef>
          </c:val>
        </c:ser>
        <c:dLbls>
          <c:showLegendKey val="0"/>
          <c:showVal val="0"/>
          <c:showCatName val="0"/>
          <c:showSerName val="0"/>
          <c:showPercent val="0"/>
          <c:showBubbleSize val="0"/>
        </c:dLbls>
        <c:gapWidth val="50"/>
        <c:axId val="234783936"/>
        <c:axId val="234784328"/>
      </c:barChart>
      <c:catAx>
        <c:axId val="234783936"/>
        <c:scaling>
          <c:orientation val="minMax"/>
        </c:scaling>
        <c:delete val="0"/>
        <c:axPos val="b"/>
        <c:title>
          <c:tx>
            <c:rich>
              <a:bodyPr/>
              <a:lstStyle/>
              <a:p>
                <a:pPr algn="l">
                  <a:defRPr/>
                </a:pPr>
                <a:r>
                  <a:rPr lang="es-ES"/>
                  <a:t>Fuente: SG Estadística Ayuntamiento de Madrid (datos del Colegio de Registradores)</a:t>
                </a:r>
              </a:p>
            </c:rich>
          </c:tx>
          <c:layout>
            <c:manualLayout>
              <c:xMode val="edge"/>
              <c:yMode val="edge"/>
              <c:x val="9.9334076290980133E-3"/>
              <c:y val="0.92278480251781969"/>
            </c:manualLayout>
          </c:layout>
          <c:overlay val="0"/>
          <c:spPr>
            <a:noFill/>
            <a:ln w="25400">
              <a:noFill/>
            </a:ln>
          </c:spPr>
        </c:title>
        <c:numFmt formatCode="General" sourceLinked="1"/>
        <c:majorTickMark val="none"/>
        <c:minorTickMark val="none"/>
        <c:tickLblPos val="nextTo"/>
        <c:spPr>
          <a:ln w="19050">
            <a:solidFill>
              <a:srgbClr val="000000"/>
            </a:solidFill>
            <a:prstDash val="solid"/>
          </a:ln>
        </c:spPr>
        <c:txPr>
          <a:bodyPr rot="0" vert="horz"/>
          <a:lstStyle/>
          <a:p>
            <a:pPr>
              <a:defRPr b="1"/>
            </a:pPr>
            <a:endParaRPr lang="es-ES"/>
          </a:p>
        </c:txPr>
        <c:crossAx val="234784328"/>
        <c:crosses val="autoZero"/>
        <c:auto val="0"/>
        <c:lblAlgn val="ctr"/>
        <c:lblOffset val="100"/>
        <c:tickLblSkip val="2"/>
        <c:tickMarkSkip val="1"/>
        <c:noMultiLvlLbl val="0"/>
      </c:catAx>
      <c:valAx>
        <c:axId val="234784328"/>
        <c:scaling>
          <c:orientation val="minMax"/>
          <c:max val="13500"/>
          <c:min val="11500"/>
        </c:scaling>
        <c:delete val="0"/>
        <c:axPos val="l"/>
        <c:majorGridlines>
          <c:spPr>
            <a:ln w="3175">
              <a:solidFill>
                <a:schemeClr val="bg1">
                  <a:lumMod val="85000"/>
                </a:schemeClr>
              </a:solidFill>
            </a:ln>
          </c:spPr>
        </c:majorGridlines>
        <c:numFmt formatCode="#,##0" sourceLinked="1"/>
        <c:majorTickMark val="none"/>
        <c:minorTickMark val="none"/>
        <c:tickLblPos val="nextTo"/>
        <c:spPr>
          <a:ln w="3175">
            <a:noFill/>
            <a:prstDash val="solid"/>
          </a:ln>
        </c:spPr>
        <c:txPr>
          <a:bodyPr rot="0" vert="horz"/>
          <a:lstStyle/>
          <a:p>
            <a:pPr>
              <a:defRPr/>
            </a:pPr>
            <a:endParaRPr lang="es-ES"/>
          </a:p>
        </c:txPr>
        <c:crossAx val="234783936"/>
        <c:crosses val="autoZero"/>
        <c:crossBetween val="between"/>
        <c:majorUnit val="1000"/>
      </c:valAx>
      <c:spPr>
        <a:noFill/>
        <a:ln w="25400">
          <a:noFill/>
        </a:ln>
      </c:spPr>
    </c:plotArea>
    <c:plotVisOnly val="1"/>
    <c:dispBlanksAs val="gap"/>
    <c:showDLblsOverMax val="0"/>
  </c:chart>
  <c:spPr>
    <a:solidFill>
      <a:schemeClr val="bg1"/>
    </a:solidFill>
    <a:ln w="9525">
      <a:noFill/>
    </a:ln>
  </c:spPr>
  <c:txPr>
    <a:bodyPr/>
    <a:lstStyle/>
    <a:p>
      <a:pPr>
        <a:defRPr sz="1000" b="0" i="0" u="none" strike="noStrike" baseline="0">
          <a:solidFill>
            <a:srgbClr val="333333"/>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0.1349</cdr:x>
      <cdr:y>0.49363</cdr:y>
    </cdr:from>
    <cdr:to>
      <cdr:x>0.91056</cdr:x>
      <cdr:y>0.49757</cdr:y>
    </cdr:to>
    <cdr:cxnSp macro="">
      <cdr:nvCxnSpPr>
        <cdr:cNvPr id="3" name="Conector recto 2"/>
        <cdr:cNvCxnSpPr/>
      </cdr:nvCxnSpPr>
      <cdr:spPr bwMode="auto">
        <a:xfrm xmlns:a="http://schemas.openxmlformats.org/drawingml/2006/main" flipH="1">
          <a:off x="720437" y="1738746"/>
          <a:ext cx="4142509" cy="13854"/>
        </a:xfrm>
        <a:prstGeom xmlns:a="http://schemas.openxmlformats.org/drawingml/2006/main" prst="line">
          <a:avLst/>
        </a:prstGeom>
        <a:solidFill xmlns:a="http://schemas.openxmlformats.org/drawingml/2006/main">
          <a:srgbClr val="FFFFFF"/>
        </a:solidFill>
        <a:ln xmlns:a="http://schemas.openxmlformats.org/drawingml/2006/main" w="25400" cap="flat" cmpd="sng" algn="ctr">
          <a:solidFill>
            <a:srgbClr val="000000"/>
          </a:solidFill>
          <a:prstDash val="solid"/>
          <a:round/>
          <a:headEnd type="none" w="med" len="med"/>
          <a:tailEnd type="none" w="med" len="med"/>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0.10159</cdr:x>
      <cdr:y>0.47876</cdr:y>
    </cdr:from>
    <cdr:to>
      <cdr:x>0.93492</cdr:x>
      <cdr:y>0.48106</cdr:y>
    </cdr:to>
    <cdr:cxnSp macro="">
      <cdr:nvCxnSpPr>
        <cdr:cNvPr id="3" name="Conector recto 2"/>
        <cdr:cNvCxnSpPr/>
      </cdr:nvCxnSpPr>
      <cdr:spPr>
        <a:xfrm xmlns:a="http://schemas.openxmlformats.org/drawingml/2006/main">
          <a:off x="573742" y="1869142"/>
          <a:ext cx="4706470" cy="8964"/>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D76BE83-F516-49DD-91EA-9C1416253072}" type="datetimeFigureOut">
              <a:rPr lang="es-ES" smtClean="0"/>
              <a:t>28/12/2017</a:t>
            </a:fld>
            <a:endParaRPr lang="es-ES"/>
          </a:p>
        </p:txBody>
      </p:sp>
      <p:sp>
        <p:nvSpPr>
          <p:cNvPr id="4" name="Marcador de imagen d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25DCE32-663B-401F-BDC1-BA893D9921E7}" type="slidenum">
              <a:rPr lang="es-ES" smtClean="0"/>
              <a:t>‹Nº›</a:t>
            </a:fld>
            <a:endParaRPr lang="es-ES"/>
          </a:p>
        </p:txBody>
      </p:sp>
    </p:spTree>
    <p:extLst>
      <p:ext uri="{BB962C8B-B14F-4D97-AF65-F5344CB8AC3E}">
        <p14:creationId xmlns:p14="http://schemas.microsoft.com/office/powerpoint/2010/main" val="463384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25DCE32-663B-401F-BDC1-BA893D9921E7}" type="slidenum">
              <a:rPr lang="es-ES" smtClean="0"/>
              <a:t>6</a:t>
            </a:fld>
            <a:endParaRPr lang="es-ES"/>
          </a:p>
        </p:txBody>
      </p:sp>
    </p:spTree>
    <p:extLst>
      <p:ext uri="{BB962C8B-B14F-4D97-AF65-F5344CB8AC3E}">
        <p14:creationId xmlns:p14="http://schemas.microsoft.com/office/powerpoint/2010/main" val="132843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25DCE32-663B-401F-BDC1-BA893D9921E7}" type="slidenum">
              <a:rPr lang="es-ES" smtClean="0"/>
              <a:t>10</a:t>
            </a:fld>
            <a:endParaRPr lang="es-ES"/>
          </a:p>
        </p:txBody>
      </p:sp>
    </p:spTree>
    <p:extLst>
      <p:ext uri="{BB962C8B-B14F-4D97-AF65-F5344CB8AC3E}">
        <p14:creationId xmlns:p14="http://schemas.microsoft.com/office/powerpoint/2010/main" val="143211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25DCE32-663B-401F-BDC1-BA893D9921E7}" type="slidenum">
              <a:rPr lang="es-ES" smtClean="0"/>
              <a:t>11</a:t>
            </a:fld>
            <a:endParaRPr lang="es-ES"/>
          </a:p>
        </p:txBody>
      </p:sp>
    </p:spTree>
    <p:extLst>
      <p:ext uri="{BB962C8B-B14F-4D97-AF65-F5344CB8AC3E}">
        <p14:creationId xmlns:p14="http://schemas.microsoft.com/office/powerpoint/2010/main" val="134820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25DCE32-663B-401F-BDC1-BA893D9921E7}" type="slidenum">
              <a:rPr lang="es-ES" smtClean="0"/>
              <a:t>13</a:t>
            </a:fld>
            <a:endParaRPr lang="es-ES"/>
          </a:p>
        </p:txBody>
      </p:sp>
    </p:spTree>
    <p:extLst>
      <p:ext uri="{BB962C8B-B14F-4D97-AF65-F5344CB8AC3E}">
        <p14:creationId xmlns:p14="http://schemas.microsoft.com/office/powerpoint/2010/main" val="175528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CFC1201-C83D-4608-BCF3-ADB72D56D117}" type="datetimeFigureOut">
              <a:rPr lang="es-ES" smtClean="0"/>
              <a:t>28/12/2017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A3B91AF-28D6-41AE-99C1-FAB58706DE2D}" type="slidenum">
              <a:rPr lang="es-ES" smtClean="0"/>
              <a:t>‹Nº›</a:t>
            </a:fld>
            <a:endParaRPr lang="es-ES"/>
          </a:p>
        </p:txBody>
      </p:sp>
    </p:spTree>
    <p:extLst>
      <p:ext uri="{BB962C8B-B14F-4D97-AF65-F5344CB8AC3E}">
        <p14:creationId xmlns:p14="http://schemas.microsoft.com/office/powerpoint/2010/main" val="109900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CFC1201-C83D-4608-BCF3-ADB72D56D117}" type="datetimeFigureOut">
              <a:rPr lang="es-ES" smtClean="0"/>
              <a:t>28/12/2017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A3B91AF-28D6-41AE-99C1-FAB58706DE2D}" type="slidenum">
              <a:rPr lang="es-ES" smtClean="0"/>
              <a:t>‹Nº›</a:t>
            </a:fld>
            <a:endParaRPr lang="es-ES"/>
          </a:p>
        </p:txBody>
      </p:sp>
    </p:spTree>
    <p:extLst>
      <p:ext uri="{BB962C8B-B14F-4D97-AF65-F5344CB8AC3E}">
        <p14:creationId xmlns:p14="http://schemas.microsoft.com/office/powerpoint/2010/main" val="37237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CFC1201-C83D-4608-BCF3-ADB72D56D117}" type="datetimeFigureOut">
              <a:rPr lang="es-ES" smtClean="0"/>
              <a:t>28/12/2017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A3B91AF-28D6-41AE-99C1-FAB58706DE2D}" type="slidenum">
              <a:rPr lang="es-ES" smtClean="0"/>
              <a:t>‹Nº›</a:t>
            </a:fld>
            <a:endParaRPr lang="es-ES"/>
          </a:p>
        </p:txBody>
      </p:sp>
    </p:spTree>
    <p:extLst>
      <p:ext uri="{BB962C8B-B14F-4D97-AF65-F5344CB8AC3E}">
        <p14:creationId xmlns:p14="http://schemas.microsoft.com/office/powerpoint/2010/main" val="82181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CFC1201-C83D-4608-BCF3-ADB72D56D117}" type="datetimeFigureOut">
              <a:rPr lang="es-ES" smtClean="0"/>
              <a:t>28/12/2017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A3B91AF-28D6-41AE-99C1-FAB58706DE2D}" type="slidenum">
              <a:rPr lang="es-ES" smtClean="0"/>
              <a:t>‹Nº›</a:t>
            </a:fld>
            <a:endParaRPr lang="es-ES"/>
          </a:p>
        </p:txBody>
      </p:sp>
    </p:spTree>
    <p:extLst>
      <p:ext uri="{BB962C8B-B14F-4D97-AF65-F5344CB8AC3E}">
        <p14:creationId xmlns:p14="http://schemas.microsoft.com/office/powerpoint/2010/main" val="14078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CFC1201-C83D-4608-BCF3-ADB72D56D117}" type="datetimeFigureOut">
              <a:rPr lang="es-ES" smtClean="0"/>
              <a:t>28/12/2017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A3B91AF-28D6-41AE-99C1-FAB58706DE2D}" type="slidenum">
              <a:rPr lang="es-ES" smtClean="0"/>
              <a:t>‹Nº›</a:t>
            </a:fld>
            <a:endParaRPr lang="es-ES"/>
          </a:p>
        </p:txBody>
      </p:sp>
    </p:spTree>
    <p:extLst>
      <p:ext uri="{BB962C8B-B14F-4D97-AF65-F5344CB8AC3E}">
        <p14:creationId xmlns:p14="http://schemas.microsoft.com/office/powerpoint/2010/main" val="49852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CFC1201-C83D-4608-BCF3-ADB72D56D117}" type="datetimeFigureOut">
              <a:rPr lang="es-ES" smtClean="0"/>
              <a:t>28/12/2017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A3B91AF-28D6-41AE-99C1-FAB58706DE2D}" type="slidenum">
              <a:rPr lang="es-ES" smtClean="0"/>
              <a:t>‹Nº›</a:t>
            </a:fld>
            <a:endParaRPr lang="es-ES"/>
          </a:p>
        </p:txBody>
      </p:sp>
    </p:spTree>
    <p:extLst>
      <p:ext uri="{BB962C8B-B14F-4D97-AF65-F5344CB8AC3E}">
        <p14:creationId xmlns:p14="http://schemas.microsoft.com/office/powerpoint/2010/main" val="237091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CFC1201-C83D-4608-BCF3-ADB72D56D117}" type="datetimeFigureOut">
              <a:rPr lang="es-ES" smtClean="0"/>
              <a:t>28/12/2017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A3B91AF-28D6-41AE-99C1-FAB58706DE2D}" type="slidenum">
              <a:rPr lang="es-ES" smtClean="0"/>
              <a:t>‹Nº›</a:t>
            </a:fld>
            <a:endParaRPr lang="es-ES"/>
          </a:p>
        </p:txBody>
      </p:sp>
    </p:spTree>
    <p:extLst>
      <p:ext uri="{BB962C8B-B14F-4D97-AF65-F5344CB8AC3E}">
        <p14:creationId xmlns:p14="http://schemas.microsoft.com/office/powerpoint/2010/main" val="65295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CFC1201-C83D-4608-BCF3-ADB72D56D117}" type="datetimeFigureOut">
              <a:rPr lang="es-ES" smtClean="0"/>
              <a:t>28/12/2017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A3B91AF-28D6-41AE-99C1-FAB58706DE2D}" type="slidenum">
              <a:rPr lang="es-ES" smtClean="0"/>
              <a:t>‹Nº›</a:t>
            </a:fld>
            <a:endParaRPr lang="es-ES"/>
          </a:p>
        </p:txBody>
      </p:sp>
    </p:spTree>
    <p:extLst>
      <p:ext uri="{BB962C8B-B14F-4D97-AF65-F5344CB8AC3E}">
        <p14:creationId xmlns:p14="http://schemas.microsoft.com/office/powerpoint/2010/main" val="229327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C1201-C83D-4608-BCF3-ADB72D56D117}" type="datetimeFigureOut">
              <a:rPr lang="es-ES" smtClean="0"/>
              <a:t>28/12/2017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A3B91AF-28D6-41AE-99C1-FAB58706DE2D}" type="slidenum">
              <a:rPr lang="es-ES" smtClean="0"/>
              <a:t>‹Nº›</a:t>
            </a:fld>
            <a:endParaRPr lang="es-ES"/>
          </a:p>
        </p:txBody>
      </p:sp>
    </p:spTree>
    <p:extLst>
      <p:ext uri="{BB962C8B-B14F-4D97-AF65-F5344CB8AC3E}">
        <p14:creationId xmlns:p14="http://schemas.microsoft.com/office/powerpoint/2010/main" val="25357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FC1201-C83D-4608-BCF3-ADB72D56D117}" type="datetimeFigureOut">
              <a:rPr lang="es-ES" smtClean="0"/>
              <a:t>28/12/2017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A3B91AF-28D6-41AE-99C1-FAB58706DE2D}" type="slidenum">
              <a:rPr lang="es-ES" smtClean="0"/>
              <a:t>‹Nº›</a:t>
            </a:fld>
            <a:endParaRPr lang="es-ES"/>
          </a:p>
        </p:txBody>
      </p:sp>
    </p:spTree>
    <p:extLst>
      <p:ext uri="{BB962C8B-B14F-4D97-AF65-F5344CB8AC3E}">
        <p14:creationId xmlns:p14="http://schemas.microsoft.com/office/powerpoint/2010/main" val="101213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FC1201-C83D-4608-BCF3-ADB72D56D117}" type="datetimeFigureOut">
              <a:rPr lang="es-ES" smtClean="0"/>
              <a:t>28/12/2017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A3B91AF-28D6-41AE-99C1-FAB58706DE2D}" type="slidenum">
              <a:rPr lang="es-ES" smtClean="0"/>
              <a:t>‹Nº›</a:t>
            </a:fld>
            <a:endParaRPr lang="es-ES"/>
          </a:p>
        </p:txBody>
      </p:sp>
    </p:spTree>
    <p:extLst>
      <p:ext uri="{BB962C8B-B14F-4D97-AF65-F5344CB8AC3E}">
        <p14:creationId xmlns:p14="http://schemas.microsoft.com/office/powerpoint/2010/main" val="2637627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C1201-C83D-4608-BCF3-ADB72D56D117}" type="datetimeFigureOut">
              <a:rPr lang="es-ES" smtClean="0"/>
              <a:t>28/12/2017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B91AF-28D6-41AE-99C1-FAB58706DE2D}" type="slidenum">
              <a:rPr lang="es-ES" smtClean="0"/>
              <a:t>‹Nº›</a:t>
            </a:fld>
            <a:endParaRPr lang="es-ES"/>
          </a:p>
        </p:txBody>
      </p:sp>
    </p:spTree>
    <p:extLst>
      <p:ext uri="{BB962C8B-B14F-4D97-AF65-F5344CB8AC3E}">
        <p14:creationId xmlns:p14="http://schemas.microsoft.com/office/powerpoint/2010/main" val="4210737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604355"/>
            <a:ext cx="7772400" cy="1905607"/>
          </a:xfrm>
        </p:spPr>
        <p:txBody>
          <a:bodyPr>
            <a:normAutofit/>
          </a:bodyPr>
          <a:lstStyle/>
          <a:p>
            <a:r>
              <a:rPr lang="es-ES" sz="4800" b="1" dirty="0" smtClean="0">
                <a:solidFill>
                  <a:srgbClr val="F97407"/>
                </a:solidFill>
              </a:rPr>
              <a:t>Madrid</a:t>
            </a:r>
            <a:br>
              <a:rPr lang="es-ES" sz="4800" b="1" dirty="0" smtClean="0">
                <a:solidFill>
                  <a:srgbClr val="F97407"/>
                </a:solidFill>
              </a:rPr>
            </a:br>
            <a:r>
              <a:rPr lang="es-ES" sz="4800" b="1" dirty="0" smtClean="0">
                <a:solidFill>
                  <a:srgbClr val="F97407"/>
                </a:solidFill>
              </a:rPr>
              <a:t>Motor </a:t>
            </a:r>
            <a:r>
              <a:rPr lang="es-ES" sz="4800" b="1" dirty="0" smtClean="0">
                <a:solidFill>
                  <a:srgbClr val="F97407"/>
                </a:solidFill>
              </a:rPr>
              <a:t>económico</a:t>
            </a:r>
            <a:endParaRPr lang="es-ES" sz="4800" b="1" dirty="0">
              <a:solidFill>
                <a:srgbClr val="F97407"/>
              </a:solidFill>
            </a:endParaRPr>
          </a:p>
        </p:txBody>
      </p:sp>
      <p:sp>
        <p:nvSpPr>
          <p:cNvPr id="4" name="Título 1"/>
          <p:cNvSpPr txBox="1">
            <a:spLocks/>
          </p:cNvSpPr>
          <p:nvPr/>
        </p:nvSpPr>
        <p:spPr>
          <a:xfrm>
            <a:off x="749523" y="3906982"/>
            <a:ext cx="7772400" cy="8526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b="1" dirty="0" smtClean="0">
                <a:solidFill>
                  <a:srgbClr val="F97407"/>
                </a:solidFill>
              </a:rPr>
              <a:t>Notas sobre el contexto económico</a:t>
            </a:r>
            <a:endParaRPr lang="es-ES" sz="3200" b="1" dirty="0">
              <a:solidFill>
                <a:srgbClr val="F97407"/>
              </a:solidFill>
            </a:endParaRPr>
          </a:p>
        </p:txBody>
      </p:sp>
      <p:sp>
        <p:nvSpPr>
          <p:cNvPr id="7" name="Título 1"/>
          <p:cNvSpPr txBox="1">
            <a:spLocks/>
          </p:cNvSpPr>
          <p:nvPr/>
        </p:nvSpPr>
        <p:spPr>
          <a:xfrm>
            <a:off x="749523" y="5447607"/>
            <a:ext cx="7772400" cy="8526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000" b="1" dirty="0" smtClean="0">
                <a:solidFill>
                  <a:srgbClr val="F97407"/>
                </a:solidFill>
              </a:rPr>
              <a:t>Diciembre 2017</a:t>
            </a:r>
            <a:endParaRPr lang="es-ES" sz="2000" b="1" dirty="0">
              <a:solidFill>
                <a:srgbClr val="F97407"/>
              </a:solidFill>
            </a:endParaRPr>
          </a:p>
        </p:txBody>
      </p:sp>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rot="16200000">
            <a:off x="-3130170" y="3130170"/>
            <a:ext cx="6858001" cy="597662"/>
          </a:xfrm>
          <a:prstGeom prst="rect">
            <a:avLst/>
          </a:prstGeom>
        </p:spPr>
      </p:pic>
    </p:spTree>
    <p:extLst>
      <p:ext uri="{BB962C8B-B14F-4D97-AF65-F5344CB8AC3E}">
        <p14:creationId xmlns:p14="http://schemas.microsoft.com/office/powerpoint/2010/main" val="3254957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16566" y="392320"/>
            <a:ext cx="7427933" cy="1200329"/>
          </a:xfrm>
          <a:prstGeom prst="rect">
            <a:avLst/>
          </a:prstGeom>
          <a:noFill/>
        </p:spPr>
        <p:txBody>
          <a:bodyPr wrap="square" rtlCol="0">
            <a:spAutoFit/>
          </a:bodyPr>
          <a:lstStyle/>
          <a:p>
            <a:pPr algn="just"/>
            <a:r>
              <a:rPr lang="es-ES" dirty="0" smtClean="0"/>
              <a:t>En la Ciudad se han creado 13.225 </a:t>
            </a:r>
            <a:r>
              <a:rPr lang="es-ES" b="1" dirty="0" smtClean="0"/>
              <a:t>sociedades</a:t>
            </a:r>
            <a:r>
              <a:rPr lang="es-ES" dirty="0" smtClean="0"/>
              <a:t> en los últimos doce meses (hasta el tercer trimestre de 2017), un 2,9% más que un año antes. Desde el tercer trimestre de 2015 lo han  hecho 26.072, un 3,1% más que en el anterior periodo bianual.</a:t>
            </a:r>
            <a:endParaRPr lang="es-ES" dirty="0"/>
          </a:p>
        </p:txBody>
      </p:sp>
      <p:graphicFrame>
        <p:nvGraphicFramePr>
          <p:cNvPr id="6" name="Chart 1"/>
          <p:cNvGraphicFramePr>
            <a:graphicFrameLocks/>
          </p:cNvGraphicFramePr>
          <p:nvPr>
            <p:extLst>
              <p:ext uri="{D42A27DB-BD31-4B8C-83A1-F6EECF244321}">
                <p14:modId xmlns:p14="http://schemas.microsoft.com/office/powerpoint/2010/main" val="3238682874"/>
              </p:ext>
            </p:extLst>
          </p:nvPr>
        </p:nvGraphicFramePr>
        <p:xfrm>
          <a:off x="1608876" y="1876352"/>
          <a:ext cx="5843312" cy="4491823"/>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p:cNvPicPr/>
          <p:nvPr/>
        </p:nvPicPr>
        <p:blipFill>
          <a:blip r:embed="rId4" cstate="print">
            <a:extLst>
              <a:ext uri="{28A0092B-C50C-407E-A947-70E740481C1C}">
                <a14:useLocalDpi xmlns:a14="http://schemas.microsoft.com/office/drawing/2010/main" val="0"/>
              </a:ext>
            </a:extLst>
          </a:blip>
          <a:stretch>
            <a:fillRect/>
          </a:stretch>
        </p:blipFill>
        <p:spPr>
          <a:xfrm rot="16200000">
            <a:off x="-3130170" y="3130170"/>
            <a:ext cx="6858001" cy="597662"/>
          </a:xfrm>
          <a:prstGeom prst="rect">
            <a:avLst/>
          </a:prstGeom>
        </p:spPr>
      </p:pic>
    </p:spTree>
    <p:extLst>
      <p:ext uri="{BB962C8B-B14F-4D97-AF65-F5344CB8AC3E}">
        <p14:creationId xmlns:p14="http://schemas.microsoft.com/office/powerpoint/2010/main" val="783287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16566" y="392320"/>
            <a:ext cx="7427933" cy="1477328"/>
          </a:xfrm>
          <a:prstGeom prst="rect">
            <a:avLst/>
          </a:prstGeom>
          <a:noFill/>
        </p:spPr>
        <p:txBody>
          <a:bodyPr wrap="square" rtlCol="0">
            <a:spAutoFit/>
          </a:bodyPr>
          <a:lstStyle/>
          <a:p>
            <a:pPr algn="just"/>
            <a:r>
              <a:rPr lang="es-ES" dirty="0" smtClean="0"/>
              <a:t>Lo que está permitiendo una importante creación de empleo en Madrid.</a:t>
            </a:r>
          </a:p>
          <a:p>
            <a:pPr algn="just"/>
            <a:endParaRPr lang="es-ES" dirty="0"/>
          </a:p>
          <a:p>
            <a:pPr algn="just"/>
            <a:r>
              <a:rPr lang="es-ES" dirty="0" smtClean="0"/>
              <a:t>En noviembre había 1.914.400 trabajadores </a:t>
            </a:r>
            <a:r>
              <a:rPr lang="es-ES" dirty="0"/>
              <a:t>afiliados a la Seguridad Social, tras crecer un </a:t>
            </a:r>
            <a:r>
              <a:rPr lang="es-ES" dirty="0" smtClean="0"/>
              <a:t>4,2% </a:t>
            </a:r>
            <a:r>
              <a:rPr lang="es-ES" dirty="0"/>
              <a:t>interanual. </a:t>
            </a:r>
            <a:r>
              <a:rPr lang="es-ES" dirty="0" smtClean="0"/>
              <a:t>La cifra más </a:t>
            </a:r>
            <a:r>
              <a:rPr lang="es-ES" dirty="0"/>
              <a:t>alta de los últimos </a:t>
            </a:r>
            <a:r>
              <a:rPr lang="es-ES" dirty="0" smtClean="0"/>
              <a:t>nueve años</a:t>
            </a:r>
            <a:r>
              <a:rPr lang="es-ES" dirty="0"/>
              <a:t>, tras dos </a:t>
            </a:r>
            <a:r>
              <a:rPr lang="es-ES" dirty="0" smtClean="0"/>
              <a:t>y medio en </a:t>
            </a:r>
            <a:r>
              <a:rPr lang="es-ES" dirty="0"/>
              <a:t>los que se han creado </a:t>
            </a:r>
            <a:r>
              <a:rPr lang="es-ES" dirty="0" smtClean="0"/>
              <a:t>180.000 nuevos empleos.</a:t>
            </a:r>
            <a:endParaRPr lang="es-ES"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rot="16200000">
            <a:off x="-3130170" y="3130170"/>
            <a:ext cx="6858001" cy="597662"/>
          </a:xfrm>
          <a:prstGeom prst="rect">
            <a:avLst/>
          </a:prstGeom>
        </p:spPr>
      </p:pic>
      <p:graphicFrame>
        <p:nvGraphicFramePr>
          <p:cNvPr id="7" name="Chart 1"/>
          <p:cNvGraphicFramePr>
            <a:graphicFrameLocks/>
          </p:cNvGraphicFramePr>
          <p:nvPr>
            <p:extLst>
              <p:ext uri="{D42A27DB-BD31-4B8C-83A1-F6EECF244321}">
                <p14:modId xmlns:p14="http://schemas.microsoft.com/office/powerpoint/2010/main" val="2309546241"/>
              </p:ext>
            </p:extLst>
          </p:nvPr>
        </p:nvGraphicFramePr>
        <p:xfrm>
          <a:off x="1324708" y="1961088"/>
          <a:ext cx="6424245" cy="4719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2215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16566" y="392320"/>
            <a:ext cx="7427933" cy="1754326"/>
          </a:xfrm>
          <a:prstGeom prst="rect">
            <a:avLst/>
          </a:prstGeom>
          <a:noFill/>
        </p:spPr>
        <p:txBody>
          <a:bodyPr wrap="square" rtlCol="0">
            <a:spAutoFit/>
          </a:bodyPr>
          <a:lstStyle/>
          <a:p>
            <a:pPr algn="just"/>
            <a:r>
              <a:rPr lang="es-ES" dirty="0" smtClean="0"/>
              <a:t>También se está reduciendo el paro.</a:t>
            </a:r>
          </a:p>
          <a:p>
            <a:pPr algn="just"/>
            <a:endParaRPr lang="es-ES" dirty="0"/>
          </a:p>
          <a:p>
            <a:pPr algn="just"/>
            <a:r>
              <a:rPr lang="es-ES" dirty="0"/>
              <a:t>Los </a:t>
            </a:r>
            <a:r>
              <a:rPr lang="es-ES" dirty="0" smtClean="0"/>
              <a:t>178.399 </a:t>
            </a:r>
            <a:r>
              <a:rPr lang="es-ES" b="1" dirty="0" smtClean="0"/>
              <a:t>parados registrados</a:t>
            </a:r>
            <a:r>
              <a:rPr lang="es-ES" dirty="0" smtClean="0"/>
              <a:t> </a:t>
            </a:r>
            <a:r>
              <a:rPr lang="es-ES" dirty="0"/>
              <a:t>de la Ciudad de </a:t>
            </a:r>
            <a:r>
              <a:rPr lang="es-ES" dirty="0" smtClean="0"/>
              <a:t>Madrid en noviembre suponen </a:t>
            </a:r>
            <a:r>
              <a:rPr lang="es-ES" dirty="0"/>
              <a:t>la cifra más baja </a:t>
            </a:r>
            <a:r>
              <a:rPr lang="es-ES" dirty="0" smtClean="0"/>
              <a:t>para desde marzo de 2009, tras reducirse en un 7,8% interanual. En los últimos dos años ha disminuido en 34.000 el número de parados, un 16%.</a:t>
            </a:r>
            <a:endParaRPr lang="es-ES" dirty="0"/>
          </a:p>
        </p:txBody>
      </p:sp>
      <p:graphicFrame>
        <p:nvGraphicFramePr>
          <p:cNvPr id="5" name="Chart 1"/>
          <p:cNvGraphicFramePr>
            <a:graphicFrameLocks/>
          </p:cNvGraphicFramePr>
          <p:nvPr>
            <p:extLst>
              <p:ext uri="{D42A27DB-BD31-4B8C-83A1-F6EECF244321}">
                <p14:modId xmlns:p14="http://schemas.microsoft.com/office/powerpoint/2010/main" val="1130129392"/>
              </p:ext>
            </p:extLst>
          </p:nvPr>
        </p:nvGraphicFramePr>
        <p:xfrm>
          <a:off x="1892943" y="2307359"/>
          <a:ext cx="5873193" cy="4444170"/>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rot="16200000">
            <a:off x="-3130170" y="3130170"/>
            <a:ext cx="6858001" cy="597662"/>
          </a:xfrm>
          <a:prstGeom prst="rect">
            <a:avLst/>
          </a:prstGeom>
        </p:spPr>
      </p:pic>
    </p:spTree>
    <p:extLst>
      <p:ext uri="{BB962C8B-B14F-4D97-AF65-F5344CB8AC3E}">
        <p14:creationId xmlns:p14="http://schemas.microsoft.com/office/powerpoint/2010/main" val="3373981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noChangeAspect="1"/>
          </p:cNvGraphicFramePr>
          <p:nvPr>
            <p:extLst>
              <p:ext uri="{D42A27DB-BD31-4B8C-83A1-F6EECF244321}">
                <p14:modId xmlns:p14="http://schemas.microsoft.com/office/powerpoint/2010/main" val="3944761965"/>
              </p:ext>
            </p:extLst>
          </p:nvPr>
        </p:nvGraphicFramePr>
        <p:xfrm>
          <a:off x="1737359" y="2057969"/>
          <a:ext cx="5591426" cy="4458106"/>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816566" y="392320"/>
            <a:ext cx="7427933" cy="1477328"/>
          </a:xfrm>
          <a:prstGeom prst="rect">
            <a:avLst/>
          </a:prstGeom>
          <a:noFill/>
        </p:spPr>
        <p:txBody>
          <a:bodyPr wrap="square" rtlCol="0">
            <a:spAutoFit/>
          </a:bodyPr>
          <a:lstStyle/>
          <a:p>
            <a:pPr algn="just"/>
            <a:r>
              <a:rPr lang="es-ES" dirty="0" smtClean="0"/>
              <a:t>La </a:t>
            </a:r>
            <a:r>
              <a:rPr lang="es-ES" b="1" dirty="0" smtClean="0"/>
              <a:t>tasa </a:t>
            </a:r>
            <a:r>
              <a:rPr lang="es-ES" b="1" dirty="0"/>
              <a:t>de paro </a:t>
            </a:r>
            <a:r>
              <a:rPr lang="es-ES" dirty="0"/>
              <a:t>se </a:t>
            </a:r>
            <a:r>
              <a:rPr lang="es-ES" dirty="0" smtClean="0"/>
              <a:t>sitúa en </a:t>
            </a:r>
            <a:r>
              <a:rPr lang="es-ES" dirty="0"/>
              <a:t>el </a:t>
            </a:r>
            <a:r>
              <a:rPr lang="es-ES" dirty="0" smtClean="0"/>
              <a:t>11,3% </a:t>
            </a:r>
            <a:r>
              <a:rPr lang="es-ES" dirty="0"/>
              <a:t>de la población activa, </a:t>
            </a:r>
            <a:r>
              <a:rPr lang="es-ES" dirty="0" smtClean="0"/>
              <a:t>alejada 5,1 puntos de la del </a:t>
            </a:r>
            <a:r>
              <a:rPr lang="es-ES" dirty="0"/>
              <a:t>conjunto de España, que llega al </a:t>
            </a:r>
            <a:r>
              <a:rPr lang="es-ES" dirty="0" smtClean="0"/>
              <a:t>16,4%.</a:t>
            </a:r>
          </a:p>
          <a:p>
            <a:pPr algn="just"/>
            <a:endParaRPr lang="es-ES" dirty="0"/>
          </a:p>
          <a:p>
            <a:pPr algn="just"/>
            <a:r>
              <a:rPr lang="es-ES" dirty="0" smtClean="0"/>
              <a:t>En los dos últimos años la tasa de paro se ha reducido en 4,9 puntos. En España este descenso ha sido de 4,8 puntos.</a:t>
            </a:r>
            <a:endParaRPr lang="es-ES" dirty="0"/>
          </a:p>
        </p:txBody>
      </p:sp>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rot="16200000">
            <a:off x="-3130170" y="3130170"/>
            <a:ext cx="6858001" cy="597662"/>
          </a:xfrm>
          <a:prstGeom prst="rect">
            <a:avLst/>
          </a:prstGeom>
        </p:spPr>
      </p:pic>
    </p:spTree>
    <p:extLst>
      <p:ext uri="{BB962C8B-B14F-4D97-AF65-F5344CB8AC3E}">
        <p14:creationId xmlns:p14="http://schemas.microsoft.com/office/powerpoint/2010/main" val="4062026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16566" y="392320"/>
            <a:ext cx="7427933" cy="1200329"/>
          </a:xfrm>
          <a:prstGeom prst="rect">
            <a:avLst/>
          </a:prstGeom>
          <a:noFill/>
        </p:spPr>
        <p:txBody>
          <a:bodyPr wrap="square" rtlCol="0">
            <a:spAutoFit/>
          </a:bodyPr>
          <a:lstStyle/>
          <a:p>
            <a:pPr algn="just"/>
            <a:r>
              <a:rPr lang="es-ES" dirty="0" smtClean="0"/>
              <a:t>Madrid ha alcanzado los 3.182.175 </a:t>
            </a:r>
            <a:r>
              <a:rPr lang="es-ES" dirty="0"/>
              <a:t>habitantes, </a:t>
            </a:r>
            <a:r>
              <a:rPr lang="es-ES" dirty="0" smtClean="0"/>
              <a:t>tras crecer en los dos últimos años en más de 40.000, invirtiendo la tendencia de los últimos años.</a:t>
            </a:r>
          </a:p>
          <a:p>
            <a:pPr algn="just"/>
            <a:endParaRPr lang="es-ES" dirty="0" smtClean="0"/>
          </a:p>
          <a:p>
            <a:pPr algn="just"/>
            <a:r>
              <a:rPr lang="es-ES" dirty="0" smtClean="0"/>
              <a:t>En los dos últimos ha aumentado la población extranjera en 14.500 personas.</a:t>
            </a:r>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rot="16200000">
            <a:off x="-3130170" y="3130170"/>
            <a:ext cx="6858001" cy="597662"/>
          </a:xfrm>
          <a:prstGeom prst="rect">
            <a:avLst/>
          </a:prstGeom>
        </p:spPr>
      </p:pic>
      <p:graphicFrame>
        <p:nvGraphicFramePr>
          <p:cNvPr id="6" name="Chart 7"/>
          <p:cNvGraphicFramePr>
            <a:graphicFrameLocks/>
          </p:cNvGraphicFramePr>
          <p:nvPr>
            <p:extLst>
              <p:ext uri="{D42A27DB-BD31-4B8C-83A1-F6EECF244321}">
                <p14:modId xmlns:p14="http://schemas.microsoft.com/office/powerpoint/2010/main" val="1192380214"/>
              </p:ext>
            </p:extLst>
          </p:nvPr>
        </p:nvGraphicFramePr>
        <p:xfrm>
          <a:off x="816566" y="2140491"/>
          <a:ext cx="7427933" cy="4303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8606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rot="16200000">
            <a:off x="-3130170" y="3130170"/>
            <a:ext cx="6858001" cy="597662"/>
          </a:xfrm>
          <a:prstGeom prst="rect">
            <a:avLst/>
          </a:prstGeom>
        </p:spPr>
      </p:pic>
      <p:graphicFrame>
        <p:nvGraphicFramePr>
          <p:cNvPr id="8" name="Chart 2"/>
          <p:cNvGraphicFramePr>
            <a:graphicFrameLocks/>
          </p:cNvGraphicFramePr>
          <p:nvPr>
            <p:extLst/>
          </p:nvPr>
        </p:nvGraphicFramePr>
        <p:xfrm>
          <a:off x="1366684" y="1592826"/>
          <a:ext cx="7089058" cy="5004619"/>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p:cNvSpPr txBox="1"/>
          <p:nvPr/>
        </p:nvSpPr>
        <p:spPr>
          <a:xfrm>
            <a:off x="1027809" y="195674"/>
            <a:ext cx="7427933" cy="646331"/>
          </a:xfrm>
          <a:prstGeom prst="rect">
            <a:avLst/>
          </a:prstGeom>
          <a:noFill/>
        </p:spPr>
        <p:txBody>
          <a:bodyPr wrap="square" rtlCol="0">
            <a:spAutoFit/>
          </a:bodyPr>
          <a:lstStyle/>
          <a:p>
            <a:pPr algn="just"/>
            <a:r>
              <a:rPr lang="es-ES" dirty="0" smtClean="0"/>
              <a:t>Los pasajeros en el aeropuerto de Barajas han superado en noviembre la cifra de 53 millones anuales, la máxima nunca alcanzada.</a:t>
            </a:r>
            <a:endParaRPr lang="es-ES" dirty="0"/>
          </a:p>
        </p:txBody>
      </p:sp>
    </p:spTree>
    <p:extLst>
      <p:ext uri="{BB962C8B-B14F-4D97-AF65-F5344CB8AC3E}">
        <p14:creationId xmlns:p14="http://schemas.microsoft.com/office/powerpoint/2010/main" val="3664598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16566" y="392320"/>
            <a:ext cx="7427933" cy="1477328"/>
          </a:xfrm>
          <a:prstGeom prst="rect">
            <a:avLst/>
          </a:prstGeom>
          <a:noFill/>
        </p:spPr>
        <p:txBody>
          <a:bodyPr wrap="square" rtlCol="0">
            <a:spAutoFit/>
          </a:bodyPr>
          <a:lstStyle/>
          <a:p>
            <a:pPr algn="just"/>
            <a:r>
              <a:rPr lang="es-ES" dirty="0" smtClean="0"/>
              <a:t>Y refuerza el de turistas:</a:t>
            </a:r>
          </a:p>
          <a:p>
            <a:pPr algn="just"/>
            <a:endParaRPr lang="es-ES" dirty="0" smtClean="0"/>
          </a:p>
          <a:p>
            <a:pPr algn="just"/>
            <a:r>
              <a:rPr lang="es-ES" dirty="0" smtClean="0"/>
              <a:t>En </a:t>
            </a:r>
            <a:r>
              <a:rPr lang="es-ES" dirty="0"/>
              <a:t>los </a:t>
            </a:r>
            <a:r>
              <a:rPr lang="es-ES" dirty="0" smtClean="0"/>
              <a:t>dos últimos años las </a:t>
            </a:r>
            <a:r>
              <a:rPr lang="es-ES" b="1" dirty="0"/>
              <a:t>pernoctaciones </a:t>
            </a:r>
            <a:r>
              <a:rPr lang="es-ES" b="1" dirty="0" smtClean="0"/>
              <a:t>en hoteles</a:t>
            </a:r>
            <a:r>
              <a:rPr lang="es-ES" dirty="0" smtClean="0"/>
              <a:t> de </a:t>
            </a:r>
            <a:r>
              <a:rPr lang="es-ES" dirty="0"/>
              <a:t>la </a:t>
            </a:r>
            <a:r>
              <a:rPr lang="es-ES" dirty="0" smtClean="0"/>
              <a:t>ciudad han crecido en 1.380.000 en términos anualizados, un 7,4%, superando en octubre por primera vez los 19 </a:t>
            </a:r>
            <a:r>
              <a:rPr lang="es-ES" dirty="0"/>
              <a:t>millones y volviendo a hacerlo en noviembre. </a:t>
            </a:r>
          </a:p>
        </p:txBody>
      </p:sp>
      <p:graphicFrame>
        <p:nvGraphicFramePr>
          <p:cNvPr id="6" name="Chart 1025"/>
          <p:cNvGraphicFramePr>
            <a:graphicFrameLocks/>
          </p:cNvGraphicFramePr>
          <p:nvPr>
            <p:extLst>
              <p:ext uri="{D42A27DB-BD31-4B8C-83A1-F6EECF244321}">
                <p14:modId xmlns:p14="http://schemas.microsoft.com/office/powerpoint/2010/main" val="3671729281"/>
              </p:ext>
            </p:extLst>
          </p:nvPr>
        </p:nvGraphicFramePr>
        <p:xfrm>
          <a:off x="1262675" y="2028241"/>
          <a:ext cx="6535714" cy="4490546"/>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rot="16200000">
            <a:off x="-3130170" y="3130170"/>
            <a:ext cx="6858001" cy="597662"/>
          </a:xfrm>
          <a:prstGeom prst="rect">
            <a:avLst/>
          </a:prstGeom>
        </p:spPr>
      </p:pic>
    </p:spTree>
    <p:extLst>
      <p:ext uri="{BB962C8B-B14F-4D97-AF65-F5344CB8AC3E}">
        <p14:creationId xmlns:p14="http://schemas.microsoft.com/office/powerpoint/2010/main" val="3292871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16566" y="392320"/>
            <a:ext cx="7427933" cy="1477328"/>
          </a:xfrm>
          <a:prstGeom prst="rect">
            <a:avLst/>
          </a:prstGeom>
          <a:noFill/>
        </p:spPr>
        <p:txBody>
          <a:bodyPr wrap="square" rtlCol="0">
            <a:spAutoFit/>
          </a:bodyPr>
          <a:lstStyle/>
          <a:p>
            <a:pPr algn="just"/>
            <a:r>
              <a:rPr lang="es-ES" dirty="0" smtClean="0"/>
              <a:t>Y el de </a:t>
            </a:r>
            <a:r>
              <a:rPr lang="es-ES" b="1" dirty="0" smtClean="0"/>
              <a:t>inversión extranjera</a:t>
            </a:r>
          </a:p>
          <a:p>
            <a:pPr algn="just"/>
            <a:endParaRPr lang="es-ES" dirty="0"/>
          </a:p>
          <a:p>
            <a:pPr algn="just"/>
            <a:r>
              <a:rPr lang="es-ES" dirty="0" smtClean="0"/>
              <a:t>En los últimos 24 meses (octubre 2015-septiembre 2017) fue de 22.460 millones </a:t>
            </a:r>
            <a:r>
              <a:rPr lang="es-ES" dirty="0"/>
              <a:t>de </a:t>
            </a:r>
            <a:r>
              <a:rPr lang="es-ES" dirty="0" smtClean="0"/>
              <a:t>euros en </a:t>
            </a:r>
            <a:r>
              <a:rPr lang="es-ES" dirty="0"/>
              <a:t>la Comunidad de </a:t>
            </a:r>
            <a:r>
              <a:rPr lang="es-ES" dirty="0" smtClean="0"/>
              <a:t>Madrid. Más de la mitad </a:t>
            </a:r>
            <a:r>
              <a:rPr lang="es-ES" dirty="0"/>
              <a:t>del total de </a:t>
            </a:r>
            <a:r>
              <a:rPr lang="es-ES" dirty="0" smtClean="0"/>
              <a:t>España. </a:t>
            </a:r>
            <a:endParaRPr lang="es-ES"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rot="16200000">
            <a:off x="-3130170" y="3130170"/>
            <a:ext cx="6858001" cy="597662"/>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3387224803"/>
              </p:ext>
            </p:extLst>
          </p:nvPr>
        </p:nvGraphicFramePr>
        <p:xfrm>
          <a:off x="2283983" y="2045969"/>
          <a:ext cx="5960516" cy="4325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3650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16566" y="392320"/>
            <a:ext cx="7427933" cy="923330"/>
          </a:xfrm>
          <a:prstGeom prst="rect">
            <a:avLst/>
          </a:prstGeom>
          <a:noFill/>
        </p:spPr>
        <p:txBody>
          <a:bodyPr wrap="square" rtlCol="0">
            <a:spAutoFit/>
          </a:bodyPr>
          <a:lstStyle/>
          <a:p>
            <a:pPr algn="just"/>
            <a:r>
              <a:rPr lang="es-ES" dirty="0" smtClean="0"/>
              <a:t>Esta cifra de inversión extranjera supone un 5,0% más que la de un periodo bianual antes. Pero si solo tenemos en cuenta la del último año, ha crecido un 47,8%.</a:t>
            </a:r>
            <a:endParaRPr lang="es-ES" dirty="0"/>
          </a:p>
        </p:txBody>
      </p:sp>
      <p:pic>
        <p:nvPicPr>
          <p:cNvPr id="4" name="Imagen 3"/>
          <p:cNvPicPr/>
          <p:nvPr/>
        </p:nvPicPr>
        <p:blipFill>
          <a:blip r:embed="rId3" cstate="print">
            <a:extLst>
              <a:ext uri="{28A0092B-C50C-407E-A947-70E740481C1C}">
                <a14:useLocalDpi xmlns:a14="http://schemas.microsoft.com/office/drawing/2010/main" val="0"/>
              </a:ext>
            </a:extLst>
          </a:blip>
          <a:stretch>
            <a:fillRect/>
          </a:stretch>
        </p:blipFill>
        <p:spPr>
          <a:xfrm rot="16200000">
            <a:off x="-3130170" y="3130170"/>
            <a:ext cx="6858001" cy="597662"/>
          </a:xfrm>
          <a:prstGeom prst="rect">
            <a:avLst/>
          </a:prstGeom>
        </p:spPr>
      </p:pic>
      <p:graphicFrame>
        <p:nvGraphicFramePr>
          <p:cNvPr id="6" name="Gráfico 5"/>
          <p:cNvGraphicFramePr>
            <a:graphicFrameLocks/>
          </p:cNvGraphicFramePr>
          <p:nvPr>
            <p:extLst>
              <p:ext uri="{D42A27DB-BD31-4B8C-83A1-F6EECF244321}">
                <p14:modId xmlns:p14="http://schemas.microsoft.com/office/powerpoint/2010/main" val="2028399754"/>
              </p:ext>
            </p:extLst>
          </p:nvPr>
        </p:nvGraphicFramePr>
        <p:xfrm>
          <a:off x="1748117" y="1476935"/>
          <a:ext cx="6009535" cy="45109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757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noChangeAspect="1"/>
          </p:cNvGraphicFramePr>
          <p:nvPr>
            <p:extLst>
              <p:ext uri="{D42A27DB-BD31-4B8C-83A1-F6EECF244321}">
                <p14:modId xmlns:p14="http://schemas.microsoft.com/office/powerpoint/2010/main" val="117386459"/>
              </p:ext>
            </p:extLst>
          </p:nvPr>
        </p:nvGraphicFramePr>
        <p:xfrm>
          <a:off x="1513012" y="1992730"/>
          <a:ext cx="6035040" cy="3998421"/>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816566" y="392320"/>
            <a:ext cx="7427933" cy="923330"/>
          </a:xfrm>
          <a:prstGeom prst="rect">
            <a:avLst/>
          </a:prstGeom>
          <a:noFill/>
        </p:spPr>
        <p:txBody>
          <a:bodyPr wrap="square" rtlCol="0">
            <a:spAutoFit/>
          </a:bodyPr>
          <a:lstStyle/>
          <a:p>
            <a:pPr algn="just"/>
            <a:r>
              <a:rPr lang="es-ES" dirty="0" smtClean="0"/>
              <a:t>El </a:t>
            </a:r>
            <a:r>
              <a:rPr lang="es-ES" b="1" dirty="0" smtClean="0"/>
              <a:t>PIB </a:t>
            </a:r>
            <a:r>
              <a:rPr lang="es-ES" b="1" dirty="0"/>
              <a:t>de la Ciudad</a:t>
            </a:r>
            <a:r>
              <a:rPr lang="es-ES" dirty="0"/>
              <a:t> </a:t>
            </a:r>
            <a:r>
              <a:rPr lang="es-ES" dirty="0" smtClean="0"/>
              <a:t>crece en 2017 un 3,3%, enlazando los tres años con </a:t>
            </a:r>
            <a:r>
              <a:rPr lang="es-ES" dirty="0"/>
              <a:t>el mayor crecimiento </a:t>
            </a:r>
            <a:r>
              <a:rPr lang="es-ES" dirty="0" smtClean="0"/>
              <a:t>de la última década. Los 133.128,5 millones de euros de PIB, suponen el 63,2% de la Comunidad y el 12,0% de España.</a:t>
            </a:r>
            <a:endParaRPr lang="es-ES"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rot="16200000">
            <a:off x="-3130170" y="3130170"/>
            <a:ext cx="6858001" cy="597662"/>
          </a:xfrm>
          <a:prstGeom prst="rect">
            <a:avLst/>
          </a:prstGeom>
        </p:spPr>
      </p:pic>
    </p:spTree>
    <p:extLst>
      <p:ext uri="{BB962C8B-B14F-4D97-AF65-F5344CB8AC3E}">
        <p14:creationId xmlns:p14="http://schemas.microsoft.com/office/powerpoint/2010/main" val="2352082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16566" y="392320"/>
            <a:ext cx="7427933" cy="923330"/>
          </a:xfrm>
          <a:prstGeom prst="rect">
            <a:avLst/>
          </a:prstGeom>
          <a:noFill/>
        </p:spPr>
        <p:txBody>
          <a:bodyPr wrap="square" rtlCol="0">
            <a:spAutoFit/>
          </a:bodyPr>
          <a:lstStyle/>
          <a:p>
            <a:pPr algn="just"/>
            <a:r>
              <a:rPr lang="es-ES" dirty="0" smtClean="0"/>
              <a:t>La </a:t>
            </a:r>
            <a:r>
              <a:rPr lang="es-ES" b="1" dirty="0" smtClean="0"/>
              <a:t>confianza de los consumidores </a:t>
            </a:r>
            <a:r>
              <a:rPr lang="es-ES" dirty="0" smtClean="0"/>
              <a:t>madrileños ha mejorado en 3,2 puntos en el último año, acercándose los 43,5 puntos de valoración del último trimestre al máximo de la serie registrado a principios de 2004. </a:t>
            </a:r>
            <a:endParaRPr lang="es-ES" dirty="0"/>
          </a:p>
        </p:txBody>
      </p:sp>
      <p:graphicFrame>
        <p:nvGraphicFramePr>
          <p:cNvPr id="7" name="Chart 2"/>
          <p:cNvGraphicFramePr>
            <a:graphicFrameLocks/>
          </p:cNvGraphicFramePr>
          <p:nvPr>
            <p:extLst>
              <p:ext uri="{D42A27DB-BD31-4B8C-83A1-F6EECF244321}">
                <p14:modId xmlns:p14="http://schemas.microsoft.com/office/powerpoint/2010/main" val="504861726"/>
              </p:ext>
            </p:extLst>
          </p:nvPr>
        </p:nvGraphicFramePr>
        <p:xfrm>
          <a:off x="1654233" y="1862052"/>
          <a:ext cx="5935287" cy="4455622"/>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p:cNvPicPr/>
          <p:nvPr/>
        </p:nvPicPr>
        <p:blipFill>
          <a:blip r:embed="rId3" cstate="print">
            <a:extLst>
              <a:ext uri="{28A0092B-C50C-407E-A947-70E740481C1C}">
                <a14:useLocalDpi xmlns:a14="http://schemas.microsoft.com/office/drawing/2010/main" val="0"/>
              </a:ext>
            </a:extLst>
          </a:blip>
          <a:stretch>
            <a:fillRect/>
          </a:stretch>
        </p:blipFill>
        <p:spPr>
          <a:xfrm rot="16200000">
            <a:off x="-3130170" y="3130170"/>
            <a:ext cx="6858001" cy="597662"/>
          </a:xfrm>
          <a:prstGeom prst="rect">
            <a:avLst/>
          </a:prstGeom>
        </p:spPr>
      </p:pic>
    </p:spTree>
    <p:extLst>
      <p:ext uri="{BB962C8B-B14F-4D97-AF65-F5344CB8AC3E}">
        <p14:creationId xmlns:p14="http://schemas.microsoft.com/office/powerpoint/2010/main" val="925990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16566" y="392320"/>
            <a:ext cx="7427933" cy="1200329"/>
          </a:xfrm>
          <a:prstGeom prst="rect">
            <a:avLst/>
          </a:prstGeom>
          <a:noFill/>
        </p:spPr>
        <p:txBody>
          <a:bodyPr wrap="square" rtlCol="0">
            <a:spAutoFit/>
          </a:bodyPr>
          <a:lstStyle/>
          <a:p>
            <a:pPr algn="just"/>
            <a:r>
              <a:rPr lang="es-ES" dirty="0" smtClean="0"/>
              <a:t>También la </a:t>
            </a:r>
            <a:r>
              <a:rPr lang="es-ES" b="1" dirty="0" smtClean="0"/>
              <a:t>confianza empresarial </a:t>
            </a:r>
            <a:r>
              <a:rPr lang="es-ES" dirty="0" smtClean="0"/>
              <a:t>ha mejorado en el último año. El indicador de clima empresarial de la Ciudad de Madrid se ha elevado en 2,9 puntos, situándose uno por encima del valor central de cero puntos. Este indicador ha sido positivo durante todo 2017.</a:t>
            </a:r>
            <a:endParaRPr lang="es-ES" dirty="0"/>
          </a:p>
        </p:txBody>
      </p:sp>
      <p:graphicFrame>
        <p:nvGraphicFramePr>
          <p:cNvPr id="4" name="Chart 2"/>
          <p:cNvGraphicFramePr>
            <a:graphicFrameLocks/>
          </p:cNvGraphicFramePr>
          <p:nvPr>
            <p:extLst>
              <p:ext uri="{D42A27DB-BD31-4B8C-83A1-F6EECF244321}">
                <p14:modId xmlns:p14="http://schemas.microsoft.com/office/powerpoint/2010/main" val="3438433008"/>
              </p:ext>
            </p:extLst>
          </p:nvPr>
        </p:nvGraphicFramePr>
        <p:xfrm>
          <a:off x="1666657" y="1700715"/>
          <a:ext cx="5727749" cy="4725024"/>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rot="16200000">
            <a:off x="-3130170" y="3130170"/>
            <a:ext cx="6858001" cy="597662"/>
          </a:xfrm>
          <a:prstGeom prst="rect">
            <a:avLst/>
          </a:prstGeom>
        </p:spPr>
      </p:pic>
    </p:spTree>
    <p:extLst>
      <p:ext uri="{BB962C8B-B14F-4D97-AF65-F5344CB8AC3E}">
        <p14:creationId xmlns:p14="http://schemas.microsoft.com/office/powerpoint/2010/main" val="3059694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3269</TotalTime>
  <Words>740</Words>
  <Application>Microsoft Office PowerPoint</Application>
  <PresentationFormat>Presentación en pantalla (4:3)</PresentationFormat>
  <Paragraphs>62</Paragraphs>
  <Slides>13</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Verdana</vt:lpstr>
      <vt:lpstr>Tema de Office</vt:lpstr>
      <vt:lpstr>Madrid Motor económico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INFORMATICA AYUNTAMIENTO MADRID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CVG009</dc:creator>
  <cp:lastModifiedBy>IAM</cp:lastModifiedBy>
  <cp:revision>296</cp:revision>
  <cp:lastPrinted>2016-10-18T05:58:50Z</cp:lastPrinted>
  <dcterms:created xsi:type="dcterms:W3CDTF">2016-07-15T09:41:47Z</dcterms:created>
  <dcterms:modified xsi:type="dcterms:W3CDTF">2017-12-28T19:06:54Z</dcterms:modified>
</cp:coreProperties>
</file>