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70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9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26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8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0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0B85-3F35-2D4A-A4FF-620D35D7D71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842A-A326-8349-AA78-6E7406B2B9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2300" y="687971"/>
            <a:ext cx="2698751" cy="9917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560"/>
              </a:lnSpc>
            </a:pPr>
            <a:r>
              <a:rPr lang="es-ES_tradnl" sz="2400" b="1" dirty="0" smtClean="0">
                <a:latin typeface="Gill Sans MT" charset="0"/>
                <a:ea typeface="Gill Sans MT" charset="0"/>
                <a:cs typeface="Gill Sans MT" charset="0"/>
              </a:rPr>
              <a:t>Liquidación</a:t>
            </a:r>
          </a:p>
          <a:p>
            <a:pPr>
              <a:lnSpc>
                <a:spcPts val="2560"/>
              </a:lnSpc>
            </a:pPr>
            <a:r>
              <a:rPr lang="es-ES_tradnl" sz="2400" b="1" dirty="0" smtClean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presupuestos</a:t>
            </a:r>
          </a:p>
          <a:p>
            <a:pPr>
              <a:lnSpc>
                <a:spcPts val="2560"/>
              </a:lnSpc>
            </a:pPr>
            <a:r>
              <a:rPr lang="es-ES_tradnl" sz="2400" b="1" dirty="0" smtClean="0">
                <a:latin typeface="Gill Sans MT" charset="0"/>
                <a:ea typeface="Gill Sans MT" charset="0"/>
                <a:cs typeface="Gill Sans MT" charset="0"/>
              </a:rPr>
              <a:t>generales </a:t>
            </a:r>
            <a:r>
              <a:rPr lang="es-ES_tradnl" sz="2400" b="1" dirty="0" smtClean="0">
                <a:solidFill>
                  <a:schemeClr val="accent1"/>
                </a:solidFill>
                <a:latin typeface="Gill Sans MT" charset="0"/>
                <a:ea typeface="Gill Sans MT" charset="0"/>
                <a:cs typeface="Gill Sans MT" charset="0"/>
              </a:rPr>
              <a:t>2</a:t>
            </a:r>
            <a:r>
              <a:rPr lang="es-ES_tradnl" sz="2400" b="1" dirty="0" smtClean="0">
                <a:solidFill>
                  <a:schemeClr val="accent2"/>
                </a:solidFill>
                <a:latin typeface="Gill Sans MT" charset="0"/>
                <a:ea typeface="Gill Sans MT" charset="0"/>
                <a:cs typeface="Gill Sans MT" charset="0"/>
              </a:rPr>
              <a:t>0</a:t>
            </a:r>
            <a:r>
              <a:rPr lang="es-ES_tradnl" sz="2400" b="1" dirty="0" smtClean="0">
                <a:solidFill>
                  <a:schemeClr val="accent3"/>
                </a:solidFill>
                <a:latin typeface="Gill Sans MT" charset="0"/>
                <a:ea typeface="Gill Sans MT" charset="0"/>
                <a:cs typeface="Gill Sans MT" charset="0"/>
              </a:rPr>
              <a:t>1</a:t>
            </a:r>
            <a:r>
              <a:rPr lang="es-ES_tradnl" sz="2400" b="1" dirty="0">
                <a:solidFill>
                  <a:schemeClr val="accent4"/>
                </a:solidFill>
                <a:latin typeface="Gill Sans MT" charset="0"/>
                <a:ea typeface="Gill Sans MT" charset="0"/>
                <a:cs typeface="Gill Sans MT" charset="0"/>
              </a:rPr>
              <a:t>6</a:t>
            </a:r>
            <a:r>
              <a:rPr lang="es-ES_tradnl" sz="2400" b="1" dirty="0" smtClean="0">
                <a:solidFill>
                  <a:schemeClr val="accent4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endParaRPr lang="es-ES_tradnl" sz="2400" b="1" dirty="0"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776" y="3869267"/>
            <a:ext cx="2465703" cy="298873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625475" y="2628199"/>
            <a:ext cx="2698751" cy="314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560"/>
              </a:lnSpc>
            </a:pPr>
            <a:r>
              <a:rPr lang="es-ES_tradnl" sz="1600" dirty="0" smtClean="0">
                <a:latin typeface="Gill Sans MT" charset="0"/>
                <a:ea typeface="Gill Sans MT" charset="0"/>
                <a:cs typeface="Gill Sans MT" charset="0"/>
              </a:rPr>
              <a:t>Ayuntamiento de Madrid</a:t>
            </a:r>
            <a:endParaRPr lang="es-ES_tradnl" sz="1600" dirty="0"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El esfuerzo inversor (porcentaje de inversiones ejecutadas sobre el total ejecutado) casi alcanza el </a:t>
            </a:r>
            <a:r>
              <a:rPr lang="es-ES_tradnl" dirty="0" smtClean="0"/>
              <a:t>15%, </a:t>
            </a:r>
            <a:r>
              <a:rPr lang="es-ES_tradnl" dirty="0"/>
              <a:t>mientras que en años anteriores no se superó el 6%. </a:t>
            </a:r>
          </a:p>
        </p:txBody>
      </p:sp>
      <p:pic>
        <p:nvPicPr>
          <p:cNvPr id="2" name="Picture 1" descr="Esfuerzo invers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" y="339521"/>
            <a:ext cx="4835305" cy="619939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27277"/>
              </p:ext>
            </p:extLst>
          </p:nvPr>
        </p:nvGraphicFramePr>
        <p:xfrm>
          <a:off x="5217585" y="3206582"/>
          <a:ext cx="2980266" cy="2462059"/>
        </p:xfrm>
        <a:graphic>
          <a:graphicData uri="http://schemas.openxmlformats.org/drawingml/2006/table">
            <a:tbl>
              <a:tblPr/>
              <a:tblGrid>
                <a:gridCol w="1490133"/>
                <a:gridCol w="1490133"/>
              </a:tblGrid>
              <a:tr h="1167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Esfuerzo inversor (6 y 7) sin contar endeudamiento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54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6,4%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4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6,3%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4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7,4%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4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6,7%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5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14,7%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9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El gasto ejecutado en promoción y gestión de la vivienda se ha triplicado con respecto a 2015</a:t>
            </a:r>
            <a:endParaRPr lang="es-ES_tradnl" dirty="0"/>
          </a:p>
        </p:txBody>
      </p:sp>
      <p:pic>
        <p:nvPicPr>
          <p:cNvPr id="5" name="Picture 4" descr="Promoción yg estión de la viviend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5" y="515569"/>
            <a:ext cx="4573641" cy="601077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8194"/>
              </p:ext>
            </p:extLst>
          </p:nvPr>
        </p:nvGraphicFramePr>
        <p:xfrm>
          <a:off x="4968291" y="3608979"/>
          <a:ext cx="3405588" cy="2104726"/>
        </p:xfrm>
        <a:graphic>
          <a:graphicData uri="http://schemas.openxmlformats.org/drawingml/2006/table">
            <a:tbl>
              <a:tblPr/>
              <a:tblGrid>
                <a:gridCol w="1135196"/>
                <a:gridCol w="1135196"/>
                <a:gridCol w="1135196"/>
              </a:tblGrid>
              <a:tr h="753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Promoción y gestión de la vivienda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interanual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32.812.549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76.528.303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133,23%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32.162.146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-57,97%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51.688.957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60,71%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88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157.189.898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204,11%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75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La deuda viva a final de 2016 medida en términos de Protocolo de Déficit Excesivo sumaba 3.844,69 millones de euros. </a:t>
            </a:r>
          </a:p>
        </p:txBody>
      </p:sp>
      <p:pic>
        <p:nvPicPr>
          <p:cNvPr id="2" name="Picture 1" descr="Deuda viva P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48" y="515568"/>
            <a:ext cx="4568247" cy="589759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75775"/>
              </p:ext>
            </p:extLst>
          </p:nvPr>
        </p:nvGraphicFramePr>
        <p:xfrm>
          <a:off x="4781995" y="3709577"/>
          <a:ext cx="3780488" cy="1809048"/>
        </p:xfrm>
        <a:graphic>
          <a:graphicData uri="http://schemas.openxmlformats.org/drawingml/2006/table">
            <a:tbl>
              <a:tblPr/>
              <a:tblGrid>
                <a:gridCol w="945122"/>
                <a:gridCol w="945122"/>
                <a:gridCol w="945122"/>
                <a:gridCol w="945122"/>
              </a:tblGrid>
              <a:tr h="489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Deuda viva PDE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Variación interanual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Ratio sobre ingresos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5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7.733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187,05%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7.036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-9,01%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173,03%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5.936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-15,63%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140,85%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4.767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-19,69%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109,70%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81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3.845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-19,35%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86,71%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4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21051" y="829734"/>
            <a:ext cx="24733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El proceso de liquidación de presupuestos es el siguiente y la posterior elaboración del Plan Económico Financiero es el siguiente</a:t>
            </a:r>
            <a:endParaRPr lang="es-ES_tradnl" sz="1200" dirty="0">
              <a:solidFill>
                <a:schemeClr val="tx1">
                  <a:lumMod val="90000"/>
                  <a:lumOff val="1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21051" y="2984501"/>
            <a:ext cx="1120775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Aprobación de la liquidación en Junta de Gobierno</a:t>
            </a:r>
            <a:endParaRPr lang="es-ES_tradnl" sz="9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6775" y="2984500"/>
            <a:ext cx="1117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Dación de cuentas en el Pleno del Ayuntamiento</a:t>
            </a:r>
            <a:endParaRPr lang="es-ES_tradnl" sz="9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29325" y="2984500"/>
            <a:ext cx="1111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Presentación de la liquidación al Ministerio de Hacienda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21051" y="5135091"/>
            <a:ext cx="10731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Elaboración del Plan Económico-Financiero 2017-2018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676776" y="5135091"/>
            <a:ext cx="11176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Adopción de medidas para cumplir el Plan Económico Financiero</a:t>
            </a:r>
            <a:endParaRPr lang="es-ES_tradnl" sz="9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29326" y="5135092"/>
            <a:ext cx="1111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900" dirty="0" smtClean="0">
                <a:latin typeface="Gill Sans MT" charset="0"/>
                <a:ea typeface="Gill Sans MT" charset="0"/>
                <a:cs typeface="Gill Sans MT" charset="0"/>
              </a:rPr>
              <a:t>Aprobación del PEF por el Ministerio de Hacienda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653" y="2272796"/>
            <a:ext cx="383752" cy="51166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507" y="2262948"/>
            <a:ext cx="417214" cy="52151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321" y="4433290"/>
            <a:ext cx="386608" cy="51547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1321" y="2262948"/>
            <a:ext cx="416875" cy="53666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6775" y="4436142"/>
            <a:ext cx="412948" cy="5126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6151" y="4455170"/>
            <a:ext cx="382963" cy="493597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3139098" y="2984501"/>
            <a:ext cx="181952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1"/>
                </a:solidFill>
                <a:latin typeface="Gill Sans MT" charset="0"/>
                <a:ea typeface="Gill Sans MT" charset="0"/>
                <a:cs typeface="Gill Sans MT" charset="0"/>
              </a:rPr>
              <a:t>1. </a:t>
            </a:r>
            <a:endParaRPr lang="es-ES_tradnl" sz="900" b="1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487263" y="2984501"/>
            <a:ext cx="190748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2"/>
                </a:solidFill>
                <a:latin typeface="Gill Sans MT" charset="0"/>
                <a:ea typeface="Gill Sans MT" charset="0"/>
                <a:cs typeface="Gill Sans MT" charset="0"/>
              </a:rPr>
              <a:t>2. </a:t>
            </a:r>
            <a:endParaRPr lang="es-ES_tradnl" sz="900" b="1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34638" y="2984501"/>
            <a:ext cx="191512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3"/>
                </a:solidFill>
                <a:latin typeface="Gill Sans MT" charset="0"/>
                <a:ea typeface="Gill Sans MT" charset="0"/>
                <a:cs typeface="Gill Sans MT" charset="0"/>
              </a:rPr>
              <a:t>3. </a:t>
            </a:r>
            <a:endParaRPr lang="es-ES_tradnl" sz="900" b="1" dirty="0" smtClean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163474" y="5135092"/>
            <a:ext cx="157505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4"/>
                </a:solidFill>
                <a:latin typeface="Gill Sans MT" charset="0"/>
                <a:ea typeface="Gill Sans MT" charset="0"/>
                <a:cs typeface="Gill Sans MT" charset="0"/>
              </a:rPr>
              <a:t>4. </a:t>
            </a:r>
            <a:endParaRPr lang="es-ES_tradnl" sz="900" b="1" dirty="0" smtClean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501097" y="5135092"/>
            <a:ext cx="177229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1"/>
                </a:solidFill>
                <a:latin typeface="Gill Sans MT" charset="0"/>
                <a:ea typeface="Gill Sans MT" charset="0"/>
                <a:cs typeface="Gill Sans MT" charset="0"/>
              </a:rPr>
              <a:t>5. </a:t>
            </a:r>
            <a:endParaRPr lang="es-ES_tradnl" sz="900" b="1" dirty="0" smtClean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859216" y="5135092"/>
            <a:ext cx="166934" cy="138499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r"/>
            <a:r>
              <a:rPr lang="es-ES_tradnl" sz="900" b="1" dirty="0" smtClean="0">
                <a:solidFill>
                  <a:schemeClr val="accent2"/>
                </a:solidFill>
                <a:latin typeface="Gill Sans MT" charset="0"/>
                <a:ea typeface="Gill Sans MT" charset="0"/>
                <a:cs typeface="Gill Sans MT" charset="0"/>
              </a:rPr>
              <a:t>6. </a:t>
            </a:r>
            <a:endParaRPr lang="es-ES_tradnl" sz="900" b="1" dirty="0" smtClean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22301" y="829733"/>
            <a:ext cx="2093552" cy="628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560"/>
              </a:lnSpc>
            </a:pPr>
            <a:r>
              <a:rPr lang="es-ES_tradnl" dirty="0" smtClean="0">
                <a:latin typeface="Gill Sans MT" charset="0"/>
                <a:ea typeface="Gill Sans MT" charset="0"/>
                <a:cs typeface="Gill Sans MT" charset="0"/>
              </a:rPr>
              <a:t>liquidación presupuestos generales </a:t>
            </a:r>
            <a:r>
              <a:rPr lang="es-ES_tradnl" dirty="0" smtClean="0">
                <a:solidFill>
                  <a:schemeClr val="accent1"/>
                </a:solidFill>
                <a:latin typeface="Gill Sans MT" charset="0"/>
                <a:ea typeface="Gill Sans MT" charset="0"/>
                <a:cs typeface="Gill Sans MT" charset="0"/>
              </a:rPr>
              <a:t>2</a:t>
            </a:r>
            <a:r>
              <a:rPr lang="es-ES_tradnl" dirty="0" smtClean="0">
                <a:solidFill>
                  <a:schemeClr val="accent2"/>
                </a:solidFill>
                <a:latin typeface="Gill Sans MT" charset="0"/>
                <a:ea typeface="Gill Sans MT" charset="0"/>
                <a:cs typeface="Gill Sans MT" charset="0"/>
              </a:rPr>
              <a:t>0</a:t>
            </a:r>
            <a:r>
              <a:rPr lang="es-ES_tradnl" dirty="0" smtClean="0">
                <a:solidFill>
                  <a:schemeClr val="accent3"/>
                </a:solidFill>
                <a:latin typeface="Gill Sans MT" charset="0"/>
                <a:ea typeface="Gill Sans MT" charset="0"/>
                <a:cs typeface="Gill Sans MT" charset="0"/>
              </a:rPr>
              <a:t>1</a:t>
            </a:r>
            <a:r>
              <a:rPr lang="es-ES_tradnl" dirty="0">
                <a:solidFill>
                  <a:schemeClr val="accent4"/>
                </a:solidFill>
                <a:latin typeface="Gill Sans MT" charset="0"/>
                <a:ea typeface="Gill Sans MT" charset="0"/>
                <a:cs typeface="Gill Sans MT" charset="0"/>
              </a:rPr>
              <a:t>6</a:t>
            </a:r>
            <a:endParaRPr lang="es-ES_tradnl" dirty="0" smtClean="0">
              <a:solidFill>
                <a:schemeClr val="accent4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7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21051" y="829734"/>
            <a:ext cx="2473325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Los resultados más destacados de la liquidación son los siguientes:</a:t>
            </a:r>
            <a:endParaRPr lang="es-ES_tradnl" sz="1400" dirty="0">
              <a:solidFill>
                <a:schemeClr val="tx1">
                  <a:lumMod val="90000"/>
                  <a:lumOff val="1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s-ES_tradnl" sz="900" b="1" dirty="0">
              <a:solidFill>
                <a:schemeClr val="tx1">
                  <a:lumMod val="90000"/>
                  <a:lumOff val="1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321050" y="2084460"/>
            <a:ext cx="5175250" cy="255215"/>
          </a:xfrm>
          <a:prstGeom prst="rect">
            <a:avLst/>
          </a:prstGeom>
        </p:spPr>
        <p:txBody>
          <a:bodyPr wrap="square" lIns="0" tIns="0" rIns="0" bIns="36000" anchor="b" anchorCtr="0">
            <a:spAutoFit/>
          </a:bodyPr>
          <a:lstStyle/>
          <a:p>
            <a:pPr>
              <a:lnSpc>
                <a:spcPts val="1760"/>
              </a:lnSpc>
            </a:pPr>
            <a:r>
              <a:rPr lang="es-ES_tradnl" sz="1200" b="1" dirty="0" smtClean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Incremento interanual de ingresos en 0,4% y del gasto en 8,9%</a:t>
            </a:r>
            <a:endParaRPr lang="es-ES_tradnl" sz="1200" b="1" dirty="0">
              <a:solidFill>
                <a:schemeClr val="tx2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3321050" y="2558843"/>
            <a:ext cx="5175250" cy="498016"/>
          </a:xfrm>
          <a:prstGeom prst="rect">
            <a:avLst/>
          </a:prstGeom>
        </p:spPr>
        <p:txBody>
          <a:bodyPr wrap="square" lIns="0" tIns="0" rIns="0" bIns="36000" anchor="b" anchorCtr="0">
            <a:spAutoFit/>
          </a:bodyPr>
          <a:lstStyle/>
          <a:p>
            <a:pPr>
              <a:lnSpc>
                <a:spcPts val="1760"/>
              </a:lnSpc>
            </a:pPr>
            <a:r>
              <a:rPr lang="es-ES_tradnl" sz="1200" b="1" dirty="0" smtClean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Superávit de 1.022 millones y reducción de deuda de 922 millones de euros </a:t>
            </a:r>
            <a:endParaRPr lang="es-ES_tradnl" sz="1200" b="1" dirty="0">
              <a:solidFill>
                <a:schemeClr val="tx2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3321050" y="3518829"/>
            <a:ext cx="5175250" cy="255215"/>
          </a:xfrm>
          <a:prstGeom prst="rect">
            <a:avLst/>
          </a:prstGeom>
        </p:spPr>
        <p:txBody>
          <a:bodyPr wrap="square" lIns="0" tIns="0" rIns="0" bIns="36000" anchor="b" anchorCtr="0">
            <a:spAutoFit/>
          </a:bodyPr>
          <a:lstStyle/>
          <a:p>
            <a:pPr>
              <a:lnSpc>
                <a:spcPts val="1760"/>
              </a:lnSpc>
            </a:pPr>
            <a:r>
              <a:rPr lang="es-ES_tradnl" sz="1200" b="1" dirty="0" smtClean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Ejecución del 92,9% del presupuesto </a:t>
            </a:r>
            <a:endParaRPr lang="es-ES_tradnl" sz="1200" b="1" dirty="0">
              <a:solidFill>
                <a:schemeClr val="tx2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3321050" y="4236012"/>
            <a:ext cx="5175250" cy="255215"/>
          </a:xfrm>
          <a:prstGeom prst="rect">
            <a:avLst/>
          </a:prstGeom>
        </p:spPr>
        <p:txBody>
          <a:bodyPr wrap="square" lIns="0" tIns="0" rIns="0" bIns="36000" anchor="b" anchorCtr="0">
            <a:spAutoFit/>
          </a:bodyPr>
          <a:lstStyle/>
          <a:p>
            <a:pPr>
              <a:lnSpc>
                <a:spcPts val="1760"/>
              </a:lnSpc>
            </a:pPr>
            <a:r>
              <a:rPr lang="es-ES_tradnl" sz="1200" b="1" dirty="0" smtClean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Incremento del gasto ejecutado (sin contar deuda) en un 15,4% 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622301" y="2348108"/>
            <a:ext cx="6518275" cy="0"/>
          </a:xfrm>
          <a:prstGeom prst="line">
            <a:avLst/>
          </a:prstGeom>
          <a:ln w="1270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622300" y="3065292"/>
            <a:ext cx="6518275" cy="0"/>
          </a:xfrm>
          <a:prstGeom prst="line">
            <a:avLst/>
          </a:prstGeom>
          <a:ln w="127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622301" y="3782476"/>
            <a:ext cx="6518275" cy="0"/>
          </a:xfrm>
          <a:prstGeom prst="line">
            <a:avLst/>
          </a:prstGeom>
          <a:ln w="12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22299" y="4499659"/>
            <a:ext cx="6518275" cy="0"/>
          </a:xfrm>
          <a:prstGeom prst="line">
            <a:avLst/>
          </a:prstGeom>
          <a:ln w="127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38"/>
          <p:cNvCxnSpPr/>
          <p:nvPr/>
        </p:nvCxnSpPr>
        <p:spPr>
          <a:xfrm>
            <a:off x="622303" y="6080705"/>
            <a:ext cx="6518275" cy="0"/>
          </a:xfrm>
          <a:prstGeom prst="line">
            <a:avLst/>
          </a:prstGeom>
          <a:ln w="12700" cap="rnd">
            <a:solidFill>
              <a:srgbClr val="FFFF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22"/>
          <p:cNvSpPr/>
          <p:nvPr/>
        </p:nvSpPr>
        <p:spPr>
          <a:xfrm>
            <a:off x="622301" y="829733"/>
            <a:ext cx="2093552" cy="628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560"/>
              </a:lnSpc>
            </a:pPr>
            <a:r>
              <a:rPr lang="es-ES_tradnl" dirty="0" smtClean="0">
                <a:latin typeface="Gill Sans MT" charset="0"/>
                <a:ea typeface="Gill Sans MT" charset="0"/>
                <a:cs typeface="Gill Sans MT" charset="0"/>
              </a:rPr>
              <a:t>liquidación presupuestos generales </a:t>
            </a:r>
            <a:r>
              <a:rPr lang="es-ES_tradnl" dirty="0" smtClean="0">
                <a:solidFill>
                  <a:schemeClr val="accent1"/>
                </a:solidFill>
                <a:latin typeface="Gill Sans MT" charset="0"/>
                <a:ea typeface="Gill Sans MT" charset="0"/>
                <a:cs typeface="Gill Sans MT" charset="0"/>
              </a:rPr>
              <a:t>2</a:t>
            </a:r>
            <a:r>
              <a:rPr lang="es-ES_tradnl" dirty="0" smtClean="0">
                <a:solidFill>
                  <a:schemeClr val="accent2"/>
                </a:solidFill>
                <a:latin typeface="Gill Sans MT" charset="0"/>
                <a:ea typeface="Gill Sans MT" charset="0"/>
                <a:cs typeface="Gill Sans MT" charset="0"/>
              </a:rPr>
              <a:t>0</a:t>
            </a:r>
            <a:r>
              <a:rPr lang="es-ES_tradnl" dirty="0" smtClean="0">
                <a:solidFill>
                  <a:schemeClr val="accent3"/>
                </a:solidFill>
                <a:latin typeface="Gill Sans MT" charset="0"/>
                <a:ea typeface="Gill Sans MT" charset="0"/>
                <a:cs typeface="Gill Sans MT" charset="0"/>
              </a:rPr>
              <a:t>1</a:t>
            </a:r>
            <a:r>
              <a:rPr lang="es-ES_tradnl" dirty="0">
                <a:solidFill>
                  <a:schemeClr val="accent4"/>
                </a:solidFill>
                <a:latin typeface="Gill Sans MT" charset="0"/>
                <a:ea typeface="Gill Sans MT" charset="0"/>
                <a:cs typeface="Gill Sans MT" charset="0"/>
              </a:rPr>
              <a:t>6</a:t>
            </a:r>
            <a:endParaRPr lang="es-ES_tradnl" dirty="0" smtClean="0">
              <a:solidFill>
                <a:schemeClr val="accent4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7" name="Rectángulo 23"/>
          <p:cNvSpPr/>
          <p:nvPr/>
        </p:nvSpPr>
        <p:spPr>
          <a:xfrm>
            <a:off x="3321051" y="4831394"/>
            <a:ext cx="5175250" cy="480918"/>
          </a:xfrm>
          <a:prstGeom prst="rect">
            <a:avLst/>
          </a:prstGeom>
        </p:spPr>
        <p:txBody>
          <a:bodyPr wrap="square" lIns="0" tIns="0" rIns="0" bIns="36000" anchor="b" anchorCtr="0">
            <a:spAutoFit/>
          </a:bodyPr>
          <a:lstStyle/>
          <a:p>
            <a:pPr>
              <a:lnSpc>
                <a:spcPts val="1760"/>
              </a:lnSpc>
            </a:pPr>
            <a:r>
              <a:rPr lang="es-ES_tradnl" sz="1200" b="1" dirty="0">
                <a:solidFill>
                  <a:schemeClr val="tx2"/>
                </a:solidFill>
                <a:latin typeface="Gill Sans MT" charset="0"/>
                <a:ea typeface="Gill Sans MT" charset="0"/>
                <a:cs typeface="Gill Sans MT" charset="0"/>
              </a:rPr>
              <a:t>Incremento de gasto social ejecutado en un 33,4% y de las inversiones ejecutadas en un 151,1%</a:t>
            </a:r>
          </a:p>
        </p:txBody>
      </p:sp>
      <p:cxnSp>
        <p:nvCxnSpPr>
          <p:cNvPr id="18" name="Conector recto 11"/>
          <p:cNvCxnSpPr/>
          <p:nvPr/>
        </p:nvCxnSpPr>
        <p:spPr>
          <a:xfrm>
            <a:off x="622302" y="5320745"/>
            <a:ext cx="6518275" cy="0"/>
          </a:xfrm>
          <a:prstGeom prst="line">
            <a:avLst/>
          </a:prstGeom>
          <a:ln w="1270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33200"/>
              </p:ext>
            </p:extLst>
          </p:nvPr>
        </p:nvGraphicFramePr>
        <p:xfrm>
          <a:off x="812800" y="1307783"/>
          <a:ext cx="7686813" cy="2464668"/>
        </p:xfrm>
        <a:graphic>
          <a:graphicData uri="http://schemas.openxmlformats.org/drawingml/2006/table">
            <a:tbl>
              <a:tblPr/>
              <a:tblGrid>
                <a:gridCol w="1482040"/>
                <a:gridCol w="1482040"/>
                <a:gridCol w="1482040"/>
                <a:gridCol w="1482040"/>
                <a:gridCol w="1758653"/>
              </a:tblGrid>
              <a:tr h="4201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Ingresos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Gastos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9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Derechos reconocidos netos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Obligaciones reconocidas netas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420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4.878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4.382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45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4.898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0,40%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4.810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8,90%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554919"/>
              </p:ext>
            </p:extLst>
          </p:nvPr>
        </p:nvGraphicFramePr>
        <p:xfrm>
          <a:off x="812800" y="3995335"/>
          <a:ext cx="7724532" cy="1801665"/>
        </p:xfrm>
        <a:graphic>
          <a:graphicData uri="http://schemas.openxmlformats.org/drawingml/2006/table">
            <a:tbl>
              <a:tblPr/>
              <a:tblGrid>
                <a:gridCol w="841945"/>
                <a:gridCol w="841945"/>
                <a:gridCol w="841945"/>
                <a:gridCol w="841945"/>
                <a:gridCol w="841945"/>
                <a:gridCol w="932617"/>
                <a:gridCol w="841945"/>
                <a:gridCol w="983636"/>
                <a:gridCol w="756609"/>
              </a:tblGrid>
              <a:tr h="1030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effectLst/>
                          <a:latin typeface="Arial"/>
                        </a:rPr>
                        <a:t>Resultado</a:t>
                      </a:r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effectLst/>
                          <a:latin typeface="Arial"/>
                        </a:rPr>
                        <a:t>presupuestario</a:t>
                      </a:r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effectLst/>
                          <a:latin typeface="Arial"/>
                        </a:rPr>
                        <a:t>ajustado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Ahorro Bruto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Ahorro neto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Capacidad de financiación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Variación internaual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784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1.128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1.387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401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-27,68%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1.213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7,50%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75,70%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1.022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-26,39%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2"/>
          <p:cNvSpPr txBox="1"/>
          <p:nvPr/>
        </p:nvSpPr>
        <p:spPr>
          <a:xfrm>
            <a:off x="812800" y="6023141"/>
            <a:ext cx="2473325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Datos en millones de euros</a:t>
            </a:r>
            <a:endParaRPr lang="es-ES_tradnl" sz="1400" dirty="0">
              <a:solidFill>
                <a:schemeClr val="tx1">
                  <a:lumMod val="90000"/>
                  <a:lumOff val="1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s-ES_tradnl" sz="900" b="1" dirty="0">
              <a:solidFill>
                <a:schemeClr val="tx1">
                  <a:lumMod val="90000"/>
                  <a:lumOff val="1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25" y="5994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Ingresos, gastos y saldos</a:t>
            </a:r>
            <a:endParaRPr lang="es-ES_tradnl" b="1" dirty="0">
              <a:solidFill>
                <a:schemeClr val="tx1">
                  <a:lumMod val="90000"/>
                  <a:lumOff val="1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3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640991"/>
            <a:ext cx="3595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La ejecución </a:t>
            </a:r>
            <a:r>
              <a:rPr lang="es-ES_tradnl" dirty="0"/>
              <a:t>en 2016 ha sido </a:t>
            </a:r>
            <a:r>
              <a:rPr lang="es-ES_tradnl" dirty="0" smtClean="0"/>
              <a:t>del 92,9%, superior al nivel registrado en 2012 y 2015. </a:t>
            </a:r>
            <a:endParaRPr lang="es-ES_tradn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21867"/>
              </p:ext>
            </p:extLst>
          </p:nvPr>
        </p:nvGraphicFramePr>
        <p:xfrm>
          <a:off x="4973185" y="3973645"/>
          <a:ext cx="3740177" cy="1677879"/>
        </p:xfrm>
        <a:graphic>
          <a:graphicData uri="http://schemas.openxmlformats.org/drawingml/2006/table">
            <a:tbl>
              <a:tblPr/>
              <a:tblGrid>
                <a:gridCol w="745227"/>
                <a:gridCol w="1016451"/>
                <a:gridCol w="962147"/>
                <a:gridCol w="1016352"/>
              </a:tblGrid>
              <a:tr h="453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Año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Presupuesto ejecutado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Presupuesto no ejecutado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Porcentaje de ejecución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40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4.338.328.974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492.772.333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89,8%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0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4.619.532.723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172.513.670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96,4%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0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5.697.516.967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188.347.668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96,8%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0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4.415.050.839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431.327.689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60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4.810.698.973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368.221.226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Presupuesto ejecutado y no ejecuta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694"/>
            <a:ext cx="4876813" cy="60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9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supuesto ejecutado y no ejecuta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73185" cy="6858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85593"/>
              </p:ext>
            </p:extLst>
          </p:nvPr>
        </p:nvGraphicFramePr>
        <p:xfrm>
          <a:off x="4973185" y="3797599"/>
          <a:ext cx="3740176" cy="1885917"/>
        </p:xfrm>
        <a:graphic>
          <a:graphicData uri="http://schemas.openxmlformats.org/drawingml/2006/table">
            <a:tbl>
              <a:tblPr/>
              <a:tblGrid>
                <a:gridCol w="865165"/>
                <a:gridCol w="958337"/>
                <a:gridCol w="958337"/>
                <a:gridCol w="958337"/>
              </a:tblGrid>
              <a:tr h="98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Año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Operaciones no financieras ejecutadas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Operaciones no financieras no ejecutadas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Porcentaje de ejecución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63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3.532.767.404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493.793.352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3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3.538.455.085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173.139.221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95,3%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80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3.590.512.602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188.763.530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6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3.356.774.354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429.050.153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80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3.872.549.429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368.409.690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18187" y="615841"/>
            <a:ext cx="35951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Si descontamos las operaciones financieras (muy fáciles de ejecutar y que distorsionan el análisis), </a:t>
            </a: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términos absolutos la ejecución en 2016 ha sido un 15,4% superior al de 2015</a:t>
            </a:r>
            <a:r>
              <a:rPr lang="es-ES_tradnl" dirty="0" smtClean="0"/>
              <a:t>, y superior de media en un 9% a años anteriores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979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La ejecución del gasto social ha roto todos los récords históricos: </a:t>
            </a:r>
            <a:r>
              <a:rPr lang="es-ES_tradnl" dirty="0" smtClean="0"/>
              <a:t>un </a:t>
            </a:r>
            <a:r>
              <a:rPr lang="es-ES_tradnl" dirty="0"/>
              <a:t>33,38% superior a lo ejecutado en 2015 y en torno a un 30% superior a lo ejecutado en años anteriores del PP.</a:t>
            </a:r>
          </a:p>
        </p:txBody>
      </p:sp>
      <p:pic>
        <p:nvPicPr>
          <p:cNvPr id="9" name="Picture 8" descr="Gasto social ejecutado y no ejecuta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4" y="226347"/>
            <a:ext cx="4851121" cy="6375441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76271"/>
              </p:ext>
            </p:extLst>
          </p:nvPr>
        </p:nvGraphicFramePr>
        <p:xfrm>
          <a:off x="5007805" y="3709577"/>
          <a:ext cx="3705555" cy="1615003"/>
        </p:xfrm>
        <a:graphic>
          <a:graphicData uri="http://schemas.openxmlformats.org/drawingml/2006/table">
            <a:tbl>
              <a:tblPr/>
              <a:tblGrid>
                <a:gridCol w="872685"/>
                <a:gridCol w="872685"/>
                <a:gridCol w="953241"/>
                <a:gridCol w="1006944"/>
              </a:tblGrid>
              <a:tr h="43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Año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Gasto social ejecutado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Gasto social no ejecutado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Porcentaje de ejecución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31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449.554.418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91.377.370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83,11%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31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471.123.438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36.251.721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92,86%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31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424.906.937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105.695.610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80,08%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31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458.930.280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71.672.266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86,49%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1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605.495.645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90.399.249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87,01%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7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En términos absolutos las inversiones ejecutadas en 2016 han más que duplicado las realizadas en años anteriores (dándose incrementos superiores del 150%). </a:t>
            </a:r>
          </a:p>
        </p:txBody>
      </p:sp>
      <p:pic>
        <p:nvPicPr>
          <p:cNvPr id="2" name="Picture 1" descr="Inversiones ejecutadas y no ejecutad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047"/>
            <a:ext cx="4980029" cy="652633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090237"/>
              </p:ext>
            </p:extLst>
          </p:nvPr>
        </p:nvGraphicFramePr>
        <p:xfrm>
          <a:off x="4882448" y="3420352"/>
          <a:ext cx="3680032" cy="2054606"/>
        </p:xfrm>
        <a:graphic>
          <a:graphicData uri="http://schemas.openxmlformats.org/drawingml/2006/table">
            <a:tbl>
              <a:tblPr/>
              <a:tblGrid>
                <a:gridCol w="920008"/>
                <a:gridCol w="920008"/>
                <a:gridCol w="920008"/>
                <a:gridCol w="920008"/>
              </a:tblGrid>
              <a:tr h="719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Inversiones  (cap. 6 y 7) ejecutadas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Porcentaje ejecución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Variación interanual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58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225.273.829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60,80%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8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223.570.586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73,80%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-0,76%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9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265.214.765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78,40%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18,63%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8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226.232.379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0,61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-0,15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9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568.167.220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77,22%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151,14%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8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8187" y="942787"/>
            <a:ext cx="3595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La inversión por habitante ha sido superior a 180 euros por habitante, mucho más del doble que en años anteriores (en 2014 fue de 84 euros por habitante). </a:t>
            </a:r>
          </a:p>
        </p:txBody>
      </p:sp>
      <p:pic>
        <p:nvPicPr>
          <p:cNvPr id="5" name="Picture 4" descr="Inversión por habitan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4" y="629553"/>
            <a:ext cx="4628385" cy="558159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20973"/>
              </p:ext>
            </p:extLst>
          </p:nvPr>
        </p:nvGraphicFramePr>
        <p:xfrm>
          <a:off x="5118186" y="3181433"/>
          <a:ext cx="3280839" cy="2236595"/>
        </p:xfrm>
        <a:graphic>
          <a:graphicData uri="http://schemas.openxmlformats.org/drawingml/2006/table">
            <a:tbl>
              <a:tblPr/>
              <a:tblGrid>
                <a:gridCol w="1093613"/>
                <a:gridCol w="1093613"/>
                <a:gridCol w="1093613"/>
              </a:tblGrid>
              <a:tr h="1081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Año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Inversión (6 y 7) por habitante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Variación interanual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20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69,7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0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69,7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0,06%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38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83,8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20,20%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0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72,0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-0,14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38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180,3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150,35%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8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</TotalTime>
  <Words>729</Words>
  <Application>Microsoft Office PowerPoint</Application>
  <PresentationFormat>Presentación en pantalla (4:3)</PresentationFormat>
  <Paragraphs>247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Gill Sans MT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</dc:creator>
  <cp:lastModifiedBy>Vijuesca Sierra, Mari Carmen</cp:lastModifiedBy>
  <cp:revision>25</cp:revision>
  <cp:lastPrinted>2017-03-01T06:40:35Z</cp:lastPrinted>
  <dcterms:created xsi:type="dcterms:W3CDTF">2017-02-24T09:59:28Z</dcterms:created>
  <dcterms:modified xsi:type="dcterms:W3CDTF">2017-03-01T11:18:49Z</dcterms:modified>
</cp:coreProperties>
</file>