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4" r:id="rId1"/>
  </p:sldMasterIdLst>
  <p:notesMasterIdLst>
    <p:notesMasterId r:id="rId17"/>
  </p:notesMasterIdLst>
  <p:sldIdLst>
    <p:sldId id="256" r:id="rId2"/>
    <p:sldId id="284" r:id="rId3"/>
    <p:sldId id="263" r:id="rId4"/>
    <p:sldId id="268" r:id="rId5"/>
    <p:sldId id="269" r:id="rId6"/>
    <p:sldId id="283" r:id="rId7"/>
    <p:sldId id="267" r:id="rId8"/>
    <p:sldId id="274" r:id="rId9"/>
    <p:sldId id="273" r:id="rId10"/>
    <p:sldId id="276" r:id="rId11"/>
    <p:sldId id="277" r:id="rId12"/>
    <p:sldId id="279" r:id="rId13"/>
    <p:sldId id="280" r:id="rId14"/>
    <p:sldId id="285" r:id="rId15"/>
    <p:sldId id="282" r:id="rId16"/>
  </p:sldIdLst>
  <p:sldSz cx="9144000" cy="6858000" type="screen4x3"/>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00"/>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1" autoAdjust="0"/>
    <p:restoredTop sz="94539" autoAdjust="0"/>
  </p:normalViewPr>
  <p:slideViewPr>
    <p:cSldViewPr>
      <p:cViewPr varScale="1">
        <p:scale>
          <a:sx n="102" d="100"/>
          <a:sy n="102" d="100"/>
        </p:scale>
        <p:origin x="-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image" Target="../media/image17.jpeg"/><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sbarral\Configuraci&#243;n%20local\Archivos%20temporales%20de%20Internet\Content.Outlook\3QKIWH1L\Libro1.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sbarral\Configuraci&#243;n%20local\Archivos%20temporales%20de%20Internet\Content.Outlook\3QKIWH1L\Libro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lrMapOvr bg1="lt1" tx1="dk1" bg2="lt2" tx2="dk2" accent1="accent1" accent2="accent2" accent3="accent3" accent4="accent4" accent5="accent5" accent6="accent6" hlink="hlink" folHlink="folHlink"/>
  <c:chart>
    <c:plotArea>
      <c:layout>
        <c:manualLayout>
          <c:layoutTarget val="inner"/>
          <c:xMode val="edge"/>
          <c:yMode val="edge"/>
          <c:x val="0.32343975039739198"/>
          <c:y val="7.8950742714377617E-2"/>
          <c:w val="0.42440438599997349"/>
          <c:h val="0.74290531252572189"/>
        </c:manualLayout>
      </c:layout>
      <c:barChart>
        <c:barDir val="col"/>
        <c:grouping val="clustered"/>
        <c:ser>
          <c:idx val="0"/>
          <c:order val="0"/>
          <c:tx>
            <c:strRef>
              <c:f>Hoja1!$E$6</c:f>
              <c:strCache>
                <c:ptCount val="1"/>
                <c:pt idx="0">
                  <c:v>AYTO.  (80%)</c:v>
                </c:pt>
              </c:strCache>
            </c:strRef>
          </c:tx>
          <c:dLbls>
            <c:dLbl>
              <c:idx val="0"/>
              <c:layout>
                <c:manualLayout>
                  <c:x val="7.2073826592571463E-3"/>
                  <c:y val="1.4814814814814815E-2"/>
                </c:manualLayout>
              </c:layout>
              <c:showVal val="1"/>
            </c:dLbl>
            <c:txPr>
              <a:bodyPr/>
              <a:lstStyle/>
              <a:p>
                <a:pPr>
                  <a:defRPr sz="700" baseline="0">
                    <a:latin typeface="Tahoma" pitchFamily="34" charset="0"/>
                  </a:defRPr>
                </a:pPr>
                <a:endParaRPr lang="es-ES"/>
              </a:p>
            </c:txPr>
            <c:showVal val="1"/>
          </c:dLbls>
          <c:cat>
            <c:numRef>
              <c:f>Hoja1!$C$3</c:f>
              <c:numCache>
                <c:formatCode>General</c:formatCode>
                <c:ptCount val="1"/>
                <c:pt idx="0">
                  <c:v>2015</c:v>
                </c:pt>
              </c:numCache>
            </c:numRef>
          </c:cat>
          <c:val>
            <c:numRef>
              <c:f>Hoja1!$C$5</c:f>
              <c:numCache>
                <c:formatCode>#,##0.00</c:formatCode>
                <c:ptCount val="1"/>
                <c:pt idx="0">
                  <c:v>276400000</c:v>
                </c:pt>
              </c:numCache>
            </c:numRef>
          </c:val>
        </c:ser>
        <c:ser>
          <c:idx val="1"/>
          <c:order val="1"/>
          <c:tx>
            <c:strRef>
              <c:f>Hoja1!$E$7</c:f>
              <c:strCache>
                <c:ptCount val="1"/>
                <c:pt idx="0">
                  <c:v>EMESA (20%)</c:v>
                </c:pt>
              </c:strCache>
            </c:strRef>
          </c:tx>
          <c:spPr>
            <a:solidFill>
              <a:srgbClr val="C00000"/>
            </a:solidFill>
          </c:spPr>
          <c:dLbls>
            <c:dLbl>
              <c:idx val="0"/>
              <c:layout>
                <c:manualLayout>
                  <c:x val="1.3527950917331026E-2"/>
                  <c:y val="1.0459414795372801E-2"/>
                </c:manualLayout>
              </c:layout>
              <c:showVal val="1"/>
            </c:dLbl>
            <c:txPr>
              <a:bodyPr/>
              <a:lstStyle/>
              <a:p>
                <a:pPr>
                  <a:defRPr sz="700" baseline="0">
                    <a:latin typeface="Tahoma" pitchFamily="34" charset="0"/>
                  </a:defRPr>
                </a:pPr>
                <a:endParaRPr lang="es-ES"/>
              </a:p>
            </c:txPr>
            <c:showVal val="1"/>
          </c:dLbls>
          <c:cat>
            <c:numRef>
              <c:f>Hoja1!$C$3</c:f>
              <c:numCache>
                <c:formatCode>General</c:formatCode>
                <c:ptCount val="1"/>
                <c:pt idx="0">
                  <c:v>2015</c:v>
                </c:pt>
              </c:numCache>
            </c:numRef>
          </c:cat>
          <c:val>
            <c:numRef>
              <c:f>Hoja1!$C$6</c:f>
              <c:numCache>
                <c:formatCode>#,##0.00</c:formatCode>
                <c:ptCount val="1"/>
                <c:pt idx="0">
                  <c:v>69100000</c:v>
                </c:pt>
              </c:numCache>
            </c:numRef>
          </c:val>
        </c:ser>
        <c:dLbls/>
        <c:axId val="75886976"/>
        <c:axId val="75888512"/>
      </c:barChart>
      <c:catAx>
        <c:axId val="75886976"/>
        <c:scaling>
          <c:orientation val="minMax"/>
        </c:scaling>
        <c:axPos val="b"/>
        <c:numFmt formatCode="General" sourceLinked="1"/>
        <c:tickLblPos val="nextTo"/>
        <c:crossAx val="75888512"/>
        <c:crosses val="autoZero"/>
        <c:auto val="1"/>
        <c:lblAlgn val="ctr"/>
        <c:lblOffset val="100"/>
      </c:catAx>
      <c:valAx>
        <c:axId val="75888512"/>
        <c:scaling>
          <c:orientation val="minMax"/>
        </c:scaling>
        <c:axPos val="l"/>
        <c:majorGridlines>
          <c:spPr>
            <a:ln>
              <a:solidFill>
                <a:srgbClr val="0070C0"/>
              </a:solidFill>
            </a:ln>
          </c:spPr>
        </c:majorGridlines>
        <c:numFmt formatCode="#,##0.00" sourceLinked="1"/>
        <c:tickLblPos val="nextTo"/>
        <c:crossAx val="75886976"/>
        <c:crosses val="autoZero"/>
        <c:crossBetween val="between"/>
      </c:valAx>
      <c:spPr>
        <a:blipFill>
          <a:blip xmlns:r="http://schemas.openxmlformats.org/officeDocument/2006/relationships" r:embed="rId2"/>
          <a:tile tx="0" ty="0" sx="100000" sy="100000" flip="none" algn="tl"/>
        </a:blipFill>
      </c:spPr>
    </c:plotArea>
    <c:legend>
      <c:legendPos val="r"/>
      <c:layout/>
    </c:legend>
    <c:plotVisOnly val="1"/>
    <c:dispBlanksAs val="gap"/>
  </c:chart>
  <c:spPr>
    <a:gradFill>
      <a:gsLst>
        <a:gs pos="0">
          <a:srgbClr val="0070C0"/>
        </a:gs>
        <a:gs pos="50000">
          <a:srgbClr val="4F81BD">
            <a:tint val="44500"/>
            <a:satMod val="160000"/>
          </a:srgbClr>
        </a:gs>
        <a:gs pos="100000">
          <a:srgbClr val="4F81BD">
            <a:tint val="23500"/>
            <a:satMod val="160000"/>
          </a:srgbClr>
        </a:gs>
      </a:gsLst>
      <a:lin ang="5400000" scaled="0"/>
    </a:gradFill>
    <a:ln>
      <a:solidFill>
        <a:srgbClr val="0070C0"/>
      </a:solidFill>
    </a:ln>
    <a:effectLst>
      <a:outerShdw blurRad="50800" dist="50800" dir="5400000" algn="ctr" rotWithShape="0">
        <a:srgbClr val="0070C0"/>
      </a:outerShdw>
    </a:effectLst>
  </c:spPr>
  <c:externalData r:id="rId3"/>
</c:chartSpace>
</file>

<file path=ppt/charts/chart2.xml><?xml version="1.0" encoding="utf-8"?>
<c:chartSpace xmlns:c="http://schemas.openxmlformats.org/drawingml/2006/chart" xmlns:a="http://schemas.openxmlformats.org/drawingml/2006/main" xmlns:r="http://schemas.openxmlformats.org/officeDocument/2006/relationships">
  <c:lang val="es-ES"/>
  <c:style val="35"/>
  <c:clrMapOvr bg1="lt1" tx1="dk1" bg2="lt2" tx2="dk2" accent1="accent1" accent2="accent2" accent3="accent3" accent4="accent4" accent5="accent5" accent6="accent6" hlink="hlink" folHlink="folHlink"/>
  <c:chart>
    <c:title>
      <c:layout>
        <c:manualLayout>
          <c:xMode val="edge"/>
          <c:yMode val="edge"/>
          <c:x val="0.26336577319898452"/>
          <c:y val="3.6210556219545352E-2"/>
        </c:manualLayout>
      </c:layout>
    </c:title>
    <c:plotArea>
      <c:layout>
        <c:manualLayout>
          <c:layoutTarget val="inner"/>
          <c:xMode val="edge"/>
          <c:yMode val="edge"/>
          <c:x val="0.12145730096960534"/>
          <c:y val="0.15961086591026594"/>
          <c:w val="0.70505307102629622"/>
          <c:h val="0.74536185103623032"/>
        </c:manualLayout>
      </c:layout>
      <c:lineChart>
        <c:grouping val="stacked"/>
        <c:ser>
          <c:idx val="0"/>
          <c:order val="0"/>
          <c:tx>
            <c:v>Ingresos Anuales en € constantes</c:v>
          </c:tx>
          <c:dLbls>
            <c:dLbl>
              <c:idx val="0"/>
              <c:layout>
                <c:manualLayout>
                  <c:x val="9.0584985371283039E-2"/>
                  <c:y val="-1.9184077930715786E-2"/>
                </c:manualLayout>
              </c:layout>
              <c:showVal val="1"/>
            </c:dLbl>
            <c:dLbl>
              <c:idx val="1"/>
              <c:delete val="1"/>
            </c:dLbl>
            <c:dLbl>
              <c:idx val="2"/>
              <c:layout>
                <c:manualLayout>
                  <c:x val="-3.1908064574887852E-3"/>
                  <c:y val="-3.2921279494949581E-3"/>
                </c:manualLayout>
              </c:layout>
              <c:showVal val="1"/>
            </c:dLbl>
            <c:dLbl>
              <c:idx val="3"/>
              <c:delete val="1"/>
            </c:dLbl>
            <c:dLbl>
              <c:idx val="4"/>
              <c:delete val="1"/>
            </c:dLbl>
            <c:dLbl>
              <c:idx val="5"/>
              <c:delete val="1"/>
            </c:dLbl>
            <c:dLbl>
              <c:idx val="6"/>
              <c:layout>
                <c:manualLayout>
                  <c:x val="-8.2358106469925377E-2"/>
                  <c:y val="-2.6770668982898094E-2"/>
                </c:manualLayout>
              </c:layout>
              <c:showVal val="1"/>
            </c:dLbl>
            <c:showVal val="1"/>
          </c:dLbls>
          <c:cat>
            <c:numRef>
              <c:f>Hoja8!$B$3:$H$3</c:f>
              <c:numCache>
                <c:formatCode>General</c:formatCode>
                <c:ptCount val="7"/>
                <c:pt idx="0">
                  <c:v>2009</c:v>
                </c:pt>
                <c:pt idx="1">
                  <c:v>2010</c:v>
                </c:pt>
                <c:pt idx="2">
                  <c:v>2011</c:v>
                </c:pt>
                <c:pt idx="3">
                  <c:v>2012</c:v>
                </c:pt>
                <c:pt idx="4">
                  <c:v>2013</c:v>
                </c:pt>
                <c:pt idx="5">
                  <c:v>2014</c:v>
                </c:pt>
                <c:pt idx="6">
                  <c:v>2015</c:v>
                </c:pt>
              </c:numCache>
            </c:numRef>
          </c:cat>
          <c:val>
            <c:numRef>
              <c:f>Hoja8!$B$4:$H$4</c:f>
              <c:numCache>
                <c:formatCode>#,##0.00</c:formatCode>
                <c:ptCount val="7"/>
                <c:pt idx="0">
                  <c:v>300524117</c:v>
                </c:pt>
                <c:pt idx="1">
                  <c:v>300524117</c:v>
                </c:pt>
                <c:pt idx="2">
                  <c:v>209306766</c:v>
                </c:pt>
                <c:pt idx="3">
                  <c:v>111691461</c:v>
                </c:pt>
                <c:pt idx="4">
                  <c:v>111691461</c:v>
                </c:pt>
                <c:pt idx="5">
                  <c:v>111691461</c:v>
                </c:pt>
                <c:pt idx="6">
                  <c:v>111691461</c:v>
                </c:pt>
              </c:numCache>
            </c:numRef>
          </c:val>
        </c:ser>
        <c:dLbls>
          <c:showVal val="1"/>
        </c:dLbls>
        <c:marker val="1"/>
        <c:axId val="79527296"/>
        <c:axId val="79545472"/>
      </c:lineChart>
      <c:catAx>
        <c:axId val="79527296"/>
        <c:scaling>
          <c:orientation val="minMax"/>
        </c:scaling>
        <c:axPos val="b"/>
        <c:numFmt formatCode="General" sourceLinked="1"/>
        <c:majorTickMark val="none"/>
        <c:tickLblPos val="nextTo"/>
        <c:crossAx val="79545472"/>
        <c:crosses val="autoZero"/>
        <c:auto val="1"/>
        <c:lblAlgn val="ctr"/>
        <c:lblOffset val="100"/>
      </c:catAx>
      <c:valAx>
        <c:axId val="79545472"/>
        <c:scaling>
          <c:orientation val="minMax"/>
        </c:scaling>
        <c:axPos val="l"/>
        <c:majorGridlines/>
        <c:numFmt formatCode="#,##0\ &quot;€&quot;" sourceLinked="0"/>
        <c:majorTickMark val="none"/>
        <c:tickLblPos val="nextTo"/>
        <c:crossAx val="79527296"/>
        <c:crosses val="autoZero"/>
        <c:crossBetween val="between"/>
      </c:valAx>
      <c:spPr>
        <a:solidFill>
          <a:schemeClr val="accent1">
            <a:lumMod val="20000"/>
            <a:lumOff val="80000"/>
          </a:schemeClr>
        </a:solidFill>
      </c:spPr>
    </c:plotArea>
    <c:legend>
      <c:legendPos val="r"/>
      <c:layout>
        <c:manualLayout>
          <c:xMode val="edge"/>
          <c:yMode val="edge"/>
          <c:x val="0.8289065472987196"/>
          <c:y val="0.38410100927435653"/>
          <c:w val="0.15627874157648233"/>
          <c:h val="0.16721768409004772"/>
        </c:manualLayout>
      </c:layout>
    </c:legend>
    <c:plotVisOnly val="1"/>
    <c:dispBlanksAs val="zero"/>
  </c:chart>
  <c:spPr>
    <a:solidFill>
      <a:srgbClr val="FFC000"/>
    </a:solidFill>
    <a:effectLst>
      <a:outerShdw blurRad="50800" dist="50800" dir="5400000" algn="ctr" rotWithShape="0">
        <a:srgbClr val="0070C0"/>
      </a:outerShdw>
    </a:effectLst>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s-ES"/>
  <c:chart>
    <c:autoTitleDeleted val="1"/>
    <c:plotArea>
      <c:layout/>
      <c:pieChart>
        <c:varyColors val="1"/>
        <c:ser>
          <c:idx val="0"/>
          <c:order val="0"/>
          <c:dLbls>
            <c:showVal val="1"/>
            <c:showLeaderLines val="1"/>
          </c:dLbls>
          <c:cat>
            <c:strRef>
              <c:f>Hoja1!$B$29:$B$33</c:f>
              <c:strCache>
                <c:ptCount val="5"/>
                <c:pt idx="0">
                  <c:v>Capataces</c:v>
                </c:pt>
                <c:pt idx="1">
                  <c:v>Oficiales de 1ª</c:v>
                </c:pt>
                <c:pt idx="2">
                  <c:v>Oficiales de 2ª</c:v>
                </c:pt>
                <c:pt idx="3">
                  <c:v>Peones especialistas</c:v>
                </c:pt>
                <c:pt idx="4">
                  <c:v>Peones</c:v>
                </c:pt>
              </c:strCache>
            </c:strRef>
          </c:cat>
          <c:val>
            <c:numRef>
              <c:f>Hoja1!$A$29:$A$33</c:f>
              <c:numCache>
                <c:formatCode>General</c:formatCode>
                <c:ptCount val="5"/>
                <c:pt idx="0">
                  <c:v>19</c:v>
                </c:pt>
                <c:pt idx="1">
                  <c:v>98</c:v>
                </c:pt>
                <c:pt idx="2">
                  <c:v>87</c:v>
                </c:pt>
                <c:pt idx="3">
                  <c:v>5</c:v>
                </c:pt>
                <c:pt idx="4">
                  <c:v>5</c:v>
                </c:pt>
              </c:numCache>
            </c:numRef>
          </c:val>
        </c:ser>
        <c:dLbls/>
        <c:firstSliceAng val="0"/>
      </c:pieChart>
    </c:plotArea>
    <c:legend>
      <c:legendPos val="r"/>
      <c:txPr>
        <a:bodyPr/>
        <a:lstStyle/>
        <a:p>
          <a:pPr>
            <a:defRPr sz="800"/>
          </a:pPr>
          <a:endParaRPr lang="es-ES"/>
        </a:p>
      </c:txPr>
    </c:legend>
    <c:plotVisOnly val="1"/>
    <c:dispBlanksAs val="zero"/>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s-ES"/>
  <c:chart>
    <c:autoTitleDeleted val="1"/>
    <c:plotArea>
      <c:layout/>
      <c:pieChart>
        <c:varyColors val="1"/>
        <c:ser>
          <c:idx val="0"/>
          <c:order val="0"/>
          <c:dLbls>
            <c:dLbl>
              <c:idx val="1"/>
              <c:tx>
                <c:rich>
                  <a:bodyPr/>
                  <a:lstStyle/>
                  <a:p>
                    <a:r>
                      <a:rPr lang="en-US" dirty="0"/>
                      <a:t>34</a:t>
                    </a:r>
                  </a:p>
                </c:rich>
              </c:tx>
              <c:showVal val="1"/>
            </c:dLbl>
            <c:showVal val="1"/>
            <c:showLeaderLines val="1"/>
          </c:dLbls>
          <c:cat>
            <c:strRef>
              <c:f>Hoja1!$B$5:$B$10</c:f>
              <c:strCache>
                <c:ptCount val="6"/>
                <c:pt idx="0">
                  <c:v>Ingenieros Superiores</c:v>
                </c:pt>
                <c:pt idx="1">
                  <c:v>ingenieros Técnicos</c:v>
                </c:pt>
                <c:pt idx="2">
                  <c:v>Licenciados</c:v>
                </c:pt>
                <c:pt idx="3">
                  <c:v>Administrativos</c:v>
                </c:pt>
                <c:pt idx="4">
                  <c:v>Auxiliares Técnicos</c:v>
                </c:pt>
                <c:pt idx="5">
                  <c:v>Encargados</c:v>
                </c:pt>
              </c:strCache>
            </c:strRef>
          </c:cat>
          <c:val>
            <c:numRef>
              <c:f>Hoja1!$A$5:$A$10</c:f>
              <c:numCache>
                <c:formatCode>General</c:formatCode>
                <c:ptCount val="6"/>
                <c:pt idx="0">
                  <c:v>10</c:v>
                </c:pt>
                <c:pt idx="1">
                  <c:v>31</c:v>
                </c:pt>
                <c:pt idx="2">
                  <c:v>5</c:v>
                </c:pt>
                <c:pt idx="3">
                  <c:v>13</c:v>
                </c:pt>
                <c:pt idx="4">
                  <c:v>7</c:v>
                </c:pt>
                <c:pt idx="5">
                  <c:v>7</c:v>
                </c:pt>
              </c:numCache>
            </c:numRef>
          </c:val>
        </c:ser>
        <c:dLbls/>
        <c:firstSliceAng val="0"/>
      </c:pieChart>
    </c:plotArea>
    <c:legend>
      <c:legendPos val="r"/>
      <c:txPr>
        <a:bodyPr/>
        <a:lstStyle/>
        <a:p>
          <a:pPr rtl="0">
            <a:defRPr sz="800"/>
          </a:pPr>
          <a:endParaRPr lang="es-ES"/>
        </a:p>
      </c:txPr>
    </c:legend>
    <c:plotVisOnly val="1"/>
    <c:dispBlanksAs val="zero"/>
  </c:chart>
  <c:externalData r:id="rId1"/>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0.51733</cdr:x>
      <cdr:y>0.08184</cdr:y>
    </cdr:from>
    <cdr:to>
      <cdr:x>0.98866</cdr:x>
      <cdr:y>0.23785</cdr:y>
    </cdr:to>
    <cdr:sp macro="" textlink="">
      <cdr:nvSpPr>
        <cdr:cNvPr id="2" name="1 CuadroTexto"/>
        <cdr:cNvSpPr txBox="1"/>
      </cdr:nvSpPr>
      <cdr:spPr>
        <a:xfrm xmlns:a="http://schemas.openxmlformats.org/drawingml/2006/main">
          <a:off x="2336445" y="207142"/>
          <a:ext cx="2128723" cy="3948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1200" b="1" dirty="0"/>
            <a:t>PERSONAL OPERATIVO</a:t>
          </a:r>
          <a:r>
            <a:rPr lang="es-ES" sz="1200" b="1" baseline="0" dirty="0"/>
            <a:t> EMESA</a:t>
          </a:r>
        </a:p>
      </cdr:txBody>
    </cdr:sp>
  </cdr:relSizeAnchor>
</c:userShapes>
</file>

<file path=ppt/drawings/drawing2.xml><?xml version="1.0" encoding="utf-8"?>
<c:userShapes xmlns:c="http://schemas.openxmlformats.org/drawingml/2006/chart">
  <cdr:relSizeAnchor xmlns:cdr="http://schemas.openxmlformats.org/drawingml/2006/chartDrawing">
    <cdr:from>
      <cdr:x>0.53104</cdr:x>
      <cdr:y>0.04492</cdr:y>
    </cdr:from>
    <cdr:to>
      <cdr:x>0.98944</cdr:x>
      <cdr:y>0.22695</cdr:y>
    </cdr:to>
    <cdr:sp macro="" textlink="">
      <cdr:nvSpPr>
        <cdr:cNvPr id="2" name="1 CuadroTexto"/>
        <cdr:cNvSpPr txBox="1"/>
      </cdr:nvSpPr>
      <cdr:spPr>
        <a:xfrm xmlns:a="http://schemas.openxmlformats.org/drawingml/2006/main">
          <a:off x="2402281" y="122896"/>
          <a:ext cx="2073617" cy="49801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ES" sz="1200" b="1" i="0" dirty="0"/>
            <a:t>DIRECCIÓN</a:t>
          </a:r>
          <a:r>
            <a:rPr lang="es-ES" sz="1200" b="1" i="0" baseline="0" dirty="0"/>
            <a:t> TÉCNICA EMESA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46FEA5E-A219-4139-AAAB-B5A6BC631207}" type="datetimeFigureOut">
              <a:rPr lang="es-ES" smtClean="0"/>
              <a:pPr/>
              <a:t>15/01/2016</a:t>
            </a:fld>
            <a:endParaRPr lang="es-ES" dirty="0"/>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5595E45-2A06-40F9-ACBA-A3260A62B970}" type="slidenum">
              <a:rPr lang="es-ES" smtClean="0"/>
              <a:pPr/>
              <a:t>‹Nº›</a:t>
            </a:fld>
            <a:endParaRPr lang="es-ES" dirty="0"/>
          </a:p>
        </p:txBody>
      </p:sp>
    </p:spTree>
    <p:extLst>
      <p:ext uri="{BB962C8B-B14F-4D97-AF65-F5344CB8AC3E}">
        <p14:creationId xmlns:p14="http://schemas.microsoft.com/office/powerpoint/2010/main" xmlns="" val="24691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DE2F02F7-5412-467E-8E01-3AE836B65B67}" type="datetime1">
              <a:rPr lang="es-ES" smtClean="0"/>
              <a:pPr/>
              <a:t>15/01/2016</a:t>
            </a:fld>
            <a:endParaRPr lang="es-ES" dirty="0"/>
          </a:p>
        </p:txBody>
      </p:sp>
      <p:sp>
        <p:nvSpPr>
          <p:cNvPr id="19" name="18 Marcador de pie de página"/>
          <p:cNvSpPr>
            <a:spLocks noGrp="1"/>
          </p:cNvSpPr>
          <p:nvPr>
            <p:ph type="ftr" sz="quarter" idx="11"/>
          </p:nvPr>
        </p:nvSpPr>
        <p:spPr/>
        <p:txBody>
          <a:bodyPr/>
          <a:lstStyle/>
          <a:p>
            <a:endParaRPr lang="es-ES" dirty="0"/>
          </a:p>
        </p:txBody>
      </p:sp>
      <p:sp>
        <p:nvSpPr>
          <p:cNvPr id="27" name="26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29CFACE-010E-47CE-8F86-28A4E9A51A77}" type="datetime1">
              <a:rPr lang="es-ES" smtClean="0"/>
              <a:pPr/>
              <a:t>15/01/2016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D57089A-62DD-48EA-AC10-4D2814BD6A67}" type="datetime1">
              <a:rPr lang="es-ES" smtClean="0"/>
              <a:pPr/>
              <a:t>15/01/2016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E510F4-E883-4F2F-BFE9-AF9FAB68CBFA}" type="datetime1">
              <a:rPr lang="es-ES" smtClean="0"/>
              <a:pPr/>
              <a:t>15/01/2016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90E6FA9-6BAB-4E4F-80BA-007506E4267C}" type="datetime1">
              <a:rPr lang="es-ES" smtClean="0"/>
              <a:pPr/>
              <a:t>15/01/2016</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525B3E82-D7C5-420A-B4B6-5AAC8110A549}" type="datetime1">
              <a:rPr lang="es-ES" smtClean="0"/>
              <a:pPr/>
              <a:t>15/01/2016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C216E235-F63E-42AE-83B9-69346A21FE2F}" type="datetime1">
              <a:rPr lang="es-ES" smtClean="0"/>
              <a:pPr/>
              <a:t>15/01/2016</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E456E21B-564F-4FF2-A4CD-18F41B0610B6}" type="datetime1">
              <a:rPr lang="es-ES" smtClean="0"/>
              <a:pPr/>
              <a:t>15/01/2016</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4A2AFB-D115-4B47-AC2E-41BDA69CEB62}" type="datetime1">
              <a:rPr lang="es-ES" smtClean="0"/>
              <a:pPr/>
              <a:t>15/01/2016</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5856BFA-928B-4271-9F58-DA068C3B7BAE}" type="datetime1">
              <a:rPr lang="es-ES" smtClean="0"/>
              <a:pPr/>
              <a:t>15/01/2016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5F80694-1868-45E1-9DDA-B8D7AD70C0A9}" type="slidenum">
              <a:rPr lang="es-ES" smtClean="0"/>
              <a:pPr/>
              <a:t>‹Nº›</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63CE3029-52E4-4E11-A319-0BC801C67F6F}" type="datetime1">
              <a:rPr lang="es-ES" smtClean="0"/>
              <a:pPr/>
              <a:t>15/01/2016</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55F80694-1868-45E1-9DDA-B8D7AD70C0A9}"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886E38-977C-4862-B469-4D7CE0267B3C}" type="datetime1">
              <a:rPr lang="es-ES" smtClean="0"/>
              <a:pPr/>
              <a:t>15/01/2016</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F80694-1868-45E1-9DDA-B8D7AD70C0A9}"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oleObject" Target="../embeddings/oleObject1.bin"/><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oleObject" Target="../embeddings/oleObject2.bin"/><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Portada Calle 30"/>
          <p:cNvPicPr>
            <a:picLocks noChangeAspect="1" noChangeArrowheads="1"/>
          </p:cNvPicPr>
          <p:nvPr/>
        </p:nvPicPr>
        <p:blipFill>
          <a:blip r:embed="rId2" cstate="print"/>
          <a:srcRect/>
          <a:stretch>
            <a:fillRect/>
          </a:stretch>
        </p:blipFill>
        <p:spPr bwMode="auto">
          <a:xfrm>
            <a:off x="571472" y="1523930"/>
            <a:ext cx="7929618" cy="5196230"/>
          </a:xfrm>
          <a:prstGeom prst="rect">
            <a:avLst/>
          </a:prstGeom>
          <a:noFill/>
          <a:ln w="9525">
            <a:noFill/>
            <a:miter lim="800000"/>
            <a:headEnd/>
            <a:tailEnd/>
          </a:ln>
        </p:spPr>
      </p:pic>
      <p:pic>
        <p:nvPicPr>
          <p:cNvPr id="7" name="6 Imagen" descr="nuevo logo4.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71472" y="814244"/>
            <a:ext cx="2176272" cy="603504"/>
          </a:xfrm>
          <a:prstGeom prst="rect">
            <a:avLst/>
          </a:prstGeom>
        </p:spPr>
      </p:pic>
      <p:sp>
        <p:nvSpPr>
          <p:cNvPr id="8" name="7 CuadroTexto"/>
          <p:cNvSpPr txBox="1"/>
          <p:nvPr/>
        </p:nvSpPr>
        <p:spPr>
          <a:xfrm>
            <a:off x="3613818" y="687921"/>
            <a:ext cx="4887272" cy="830997"/>
          </a:xfrm>
          <a:prstGeom prst="rect">
            <a:avLst/>
          </a:prstGeom>
          <a:noFill/>
        </p:spPr>
        <p:txBody>
          <a:bodyPr wrap="square" rtlCol="0">
            <a:spAutoFit/>
          </a:bodyPr>
          <a:lstStyle/>
          <a:p>
            <a:r>
              <a:rPr lang="es-ES" sz="4800" dirty="0" smtClean="0">
                <a:solidFill>
                  <a:srgbClr val="FFC000"/>
                </a:solidFill>
                <a:latin typeface="Tahoma" pitchFamily="34" charset="0"/>
                <a:cs typeface="Tahoma" pitchFamily="34" charset="0"/>
              </a:rPr>
              <a:t>¿Quiénes somos?</a:t>
            </a:r>
            <a:endParaRPr lang="es-ES" sz="4800" dirty="0">
              <a:solidFill>
                <a:srgbClr val="FFC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75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3 Grupo"/>
          <p:cNvGrpSpPr/>
          <p:nvPr/>
        </p:nvGrpSpPr>
        <p:grpSpPr>
          <a:xfrm>
            <a:off x="683568" y="2568397"/>
            <a:ext cx="7704856" cy="3812931"/>
            <a:chOff x="-79123" y="500042"/>
            <a:chExt cx="9420403" cy="4730322"/>
          </a:xfrm>
        </p:grpSpPr>
        <p:cxnSp>
          <p:nvCxnSpPr>
            <p:cNvPr id="48" name="47 Conector recto de flecha"/>
            <p:cNvCxnSpPr/>
            <p:nvPr/>
          </p:nvCxnSpPr>
          <p:spPr>
            <a:xfrm rot="5400000">
              <a:off x="4250529" y="1107265"/>
              <a:ext cx="35719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rot="5400000">
              <a:off x="4251323" y="1820851"/>
              <a:ext cx="357190"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rot="5400000">
              <a:off x="4108447" y="2749545"/>
              <a:ext cx="642942"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35" name="34 Conector angular"/>
            <p:cNvCxnSpPr>
              <a:endCxn id="14" idx="1"/>
            </p:cNvCxnSpPr>
            <p:nvPr/>
          </p:nvCxnSpPr>
          <p:spPr>
            <a:xfrm>
              <a:off x="5363574" y="1500174"/>
              <a:ext cx="456060" cy="392909"/>
            </a:xfrm>
            <a:prstGeom prst="bentConnector3">
              <a:avLst>
                <a:gd name="adj1" fmla="val 50000"/>
              </a:avLst>
            </a:prstGeom>
            <a:ln w="22225" cmpd="sng">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a:endCxn id="14" idx="1"/>
            </p:cNvCxnSpPr>
            <p:nvPr/>
          </p:nvCxnSpPr>
          <p:spPr>
            <a:xfrm flipV="1">
              <a:off x="5319568" y="1893083"/>
              <a:ext cx="500066" cy="392910"/>
            </a:xfrm>
            <a:prstGeom prst="bentConnector3">
              <a:avLst>
                <a:gd name="adj1" fmla="val 53657"/>
              </a:avLst>
            </a:prstGeom>
            <a:ln w="22225" cmpd="sng">
              <a:headEnd type="arrow"/>
              <a:tailEnd type="arrow"/>
            </a:ln>
          </p:spPr>
          <p:style>
            <a:lnRef idx="1">
              <a:schemeClr val="accent1"/>
            </a:lnRef>
            <a:fillRef idx="0">
              <a:schemeClr val="accent1"/>
            </a:fillRef>
            <a:effectRef idx="0">
              <a:schemeClr val="accent1"/>
            </a:effectRef>
            <a:fontRef idx="minor">
              <a:schemeClr val="tx1"/>
            </a:fontRef>
          </p:style>
        </p:cxnSp>
        <p:sp>
          <p:nvSpPr>
            <p:cNvPr id="4" name="3 Rectángulo redondeado"/>
            <p:cNvSpPr/>
            <p:nvPr/>
          </p:nvSpPr>
          <p:spPr>
            <a:xfrm>
              <a:off x="3571868" y="500042"/>
              <a:ext cx="1857388" cy="500066"/>
            </a:xfrm>
            <a:prstGeom prst="roundRect">
              <a:avLst/>
            </a:prstGeom>
            <a:solidFill>
              <a:srgbClr val="990033"/>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alibri" pitchFamily="34" charset="0"/>
                </a:rPr>
                <a:t>Consejo de Administración</a:t>
              </a:r>
              <a:endParaRPr lang="es-ES" sz="1200" dirty="0">
                <a:latin typeface="Calibri" pitchFamily="34" charset="0"/>
              </a:endParaRPr>
            </a:p>
          </p:txBody>
        </p:sp>
        <p:sp>
          <p:nvSpPr>
            <p:cNvPr id="6" name="5 Rectángulo redondeado"/>
            <p:cNvSpPr/>
            <p:nvPr/>
          </p:nvSpPr>
          <p:spPr>
            <a:xfrm>
              <a:off x="3354482" y="1285860"/>
              <a:ext cx="2162816" cy="500067"/>
            </a:xfrm>
            <a:prstGeom prst="roundRect">
              <a:avLst/>
            </a:prstGeom>
            <a:solidFill>
              <a:srgbClr val="0070C0"/>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alibri" pitchFamily="34" charset="0"/>
                </a:rPr>
                <a:t>Consejero Apoderado</a:t>
              </a:r>
            </a:p>
            <a:p>
              <a:pPr algn="ctr"/>
              <a:r>
                <a:rPr lang="es-ES" sz="1200" dirty="0" smtClean="0">
                  <a:latin typeface="Calibri" pitchFamily="34" charset="0"/>
                </a:rPr>
                <a:t>Manuel Arnáiz Ronda</a:t>
              </a:r>
              <a:endParaRPr lang="es-ES" sz="1200" dirty="0">
                <a:latin typeface="Calibri" pitchFamily="34" charset="0"/>
              </a:endParaRPr>
            </a:p>
          </p:txBody>
        </p:sp>
        <p:sp>
          <p:nvSpPr>
            <p:cNvPr id="7" name="6 Rectángulo redondeado"/>
            <p:cNvSpPr/>
            <p:nvPr/>
          </p:nvSpPr>
          <p:spPr>
            <a:xfrm>
              <a:off x="3289493" y="2000240"/>
              <a:ext cx="2286017" cy="500066"/>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bg1"/>
                  </a:solidFill>
                  <a:latin typeface="Calibri" pitchFamily="34" charset="0"/>
                </a:rPr>
                <a:t>Director Gerente</a:t>
              </a:r>
            </a:p>
            <a:p>
              <a:pPr algn="ctr"/>
              <a:r>
                <a:rPr lang="es-ES" sz="1200" dirty="0" smtClean="0">
                  <a:solidFill>
                    <a:schemeClr val="bg1"/>
                  </a:solidFill>
                  <a:latin typeface="Calibri" pitchFamily="34" charset="0"/>
                </a:rPr>
                <a:t>Ceferino San Román Pérez</a:t>
              </a:r>
              <a:endParaRPr lang="es-ES" sz="1200" dirty="0">
                <a:solidFill>
                  <a:schemeClr val="bg1"/>
                </a:solidFill>
                <a:latin typeface="Calibri" pitchFamily="34" charset="0"/>
              </a:endParaRPr>
            </a:p>
          </p:txBody>
        </p:sp>
        <p:grpSp>
          <p:nvGrpSpPr>
            <p:cNvPr id="3" name="27 Grupo"/>
            <p:cNvGrpSpPr/>
            <p:nvPr/>
          </p:nvGrpSpPr>
          <p:grpSpPr>
            <a:xfrm>
              <a:off x="-79123" y="3143248"/>
              <a:ext cx="3222363" cy="2087116"/>
              <a:chOff x="-79123" y="2786058"/>
              <a:chExt cx="3222363" cy="2087116"/>
            </a:xfrm>
          </p:grpSpPr>
          <p:cxnSp>
            <p:nvCxnSpPr>
              <p:cNvPr id="65" name="64 Conector recto de flecha"/>
              <p:cNvCxnSpPr>
                <a:endCxn id="11" idx="0"/>
              </p:cNvCxnSpPr>
              <p:nvPr/>
            </p:nvCxnSpPr>
            <p:spPr>
              <a:xfrm>
                <a:off x="1643042" y="3228980"/>
                <a:ext cx="1035851" cy="105727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a:endCxn id="13" idx="0"/>
              </p:cNvCxnSpPr>
              <p:nvPr/>
            </p:nvCxnSpPr>
            <p:spPr>
              <a:xfrm flipH="1">
                <a:off x="1642185" y="3214687"/>
                <a:ext cx="2445" cy="107156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rot="5400000">
                <a:off x="603626" y="3232546"/>
                <a:ext cx="1048132" cy="104100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8" name="7 Rectángulo redondeado"/>
              <p:cNvSpPr/>
              <p:nvPr/>
            </p:nvSpPr>
            <p:spPr>
              <a:xfrm>
                <a:off x="785786" y="2786058"/>
                <a:ext cx="1857388" cy="500066"/>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alibri" pitchFamily="34" charset="0"/>
                  </a:rPr>
                  <a:t>Dpto. Jurídico</a:t>
                </a:r>
                <a:endParaRPr lang="es-ES" sz="1200" dirty="0">
                  <a:latin typeface="Calibri" pitchFamily="34" charset="0"/>
                </a:endParaRPr>
              </a:p>
            </p:txBody>
          </p:sp>
          <p:sp>
            <p:nvSpPr>
              <p:cNvPr id="11" name="10 Rectángulo redondeado"/>
              <p:cNvSpPr/>
              <p:nvPr/>
            </p:nvSpPr>
            <p:spPr>
              <a:xfrm>
                <a:off x="2214546" y="4286256"/>
                <a:ext cx="928694" cy="586918"/>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mj-lt"/>
                  </a:rPr>
                  <a:t>Admvo</a:t>
                </a:r>
                <a:endParaRPr lang="es-ES" sz="1200" dirty="0">
                  <a:latin typeface="+mj-lt"/>
                </a:endParaRPr>
              </a:p>
            </p:txBody>
          </p:sp>
          <p:sp>
            <p:nvSpPr>
              <p:cNvPr id="12" name="11 Rectángulo redondeado"/>
              <p:cNvSpPr/>
              <p:nvPr/>
            </p:nvSpPr>
            <p:spPr>
              <a:xfrm>
                <a:off x="-79123" y="4323937"/>
                <a:ext cx="1150661" cy="549237"/>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mj-lt"/>
                  </a:rPr>
                  <a:t>Gestión</a:t>
                </a:r>
              </a:p>
              <a:p>
                <a:pPr algn="ctr"/>
                <a:r>
                  <a:rPr lang="es-ES" sz="1200" dirty="0" smtClean="0">
                    <a:latin typeface="+mj-lt"/>
                  </a:rPr>
                  <a:t>Patrimonio</a:t>
                </a:r>
                <a:endParaRPr lang="es-ES" sz="1200" dirty="0">
                  <a:latin typeface="+mj-lt"/>
                </a:endParaRPr>
              </a:p>
            </p:txBody>
          </p:sp>
          <p:sp>
            <p:nvSpPr>
              <p:cNvPr id="13" name="12 Rectángulo redondeado"/>
              <p:cNvSpPr/>
              <p:nvPr/>
            </p:nvSpPr>
            <p:spPr>
              <a:xfrm>
                <a:off x="1177838" y="4286256"/>
                <a:ext cx="928694" cy="586918"/>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mj-lt"/>
                  </a:rPr>
                  <a:t>Técnico Apoyo</a:t>
                </a:r>
                <a:endParaRPr lang="es-ES" sz="1200" dirty="0">
                  <a:latin typeface="+mj-lt"/>
                </a:endParaRPr>
              </a:p>
            </p:txBody>
          </p:sp>
        </p:grpSp>
        <p:sp>
          <p:nvSpPr>
            <p:cNvPr id="14" name="13 Rectángulo redondeado"/>
            <p:cNvSpPr/>
            <p:nvPr/>
          </p:nvSpPr>
          <p:spPr>
            <a:xfrm>
              <a:off x="5819634" y="1643050"/>
              <a:ext cx="1115576" cy="500066"/>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alibri" pitchFamily="34" charset="0"/>
                </a:rPr>
                <a:t>Asistente</a:t>
              </a:r>
              <a:endParaRPr lang="es-ES" sz="1200" dirty="0">
                <a:latin typeface="Calibri" pitchFamily="34" charset="0"/>
              </a:endParaRPr>
            </a:p>
          </p:txBody>
        </p:sp>
        <p:grpSp>
          <p:nvGrpSpPr>
            <p:cNvPr id="5" name="29 Grupo"/>
            <p:cNvGrpSpPr/>
            <p:nvPr/>
          </p:nvGrpSpPr>
          <p:grpSpPr>
            <a:xfrm>
              <a:off x="5555511" y="3526354"/>
              <a:ext cx="3785769" cy="1704009"/>
              <a:chOff x="5555511" y="3187452"/>
              <a:chExt cx="3785769" cy="1704009"/>
            </a:xfrm>
          </p:grpSpPr>
          <p:cxnSp>
            <p:nvCxnSpPr>
              <p:cNvPr id="74" name="73 Conector recto de flecha"/>
              <p:cNvCxnSpPr/>
              <p:nvPr/>
            </p:nvCxnSpPr>
            <p:spPr>
              <a:xfrm rot="16200000" flipH="1">
                <a:off x="7384849" y="3198165"/>
                <a:ext cx="1057277" cy="1035851"/>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a:off x="6858221" y="3749249"/>
                <a:ext cx="1071569" cy="244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6344439" y="3201664"/>
                <a:ext cx="1048132" cy="10410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15 Rectángulo redondeado"/>
              <p:cNvSpPr/>
              <p:nvPr/>
            </p:nvSpPr>
            <p:spPr>
              <a:xfrm>
                <a:off x="5555511" y="4304543"/>
                <a:ext cx="1302506" cy="586918"/>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mj-lt"/>
                  </a:rPr>
                  <a:t>Resp. Instalaciones</a:t>
                </a:r>
                <a:endParaRPr lang="es-ES" sz="1200" dirty="0">
                  <a:latin typeface="+mj-lt"/>
                </a:endParaRPr>
              </a:p>
            </p:txBody>
          </p:sp>
          <p:sp>
            <p:nvSpPr>
              <p:cNvPr id="76" name="75 Rectángulo redondeado"/>
              <p:cNvSpPr/>
              <p:nvPr/>
            </p:nvSpPr>
            <p:spPr>
              <a:xfrm>
                <a:off x="6845717" y="4304543"/>
                <a:ext cx="1100355" cy="586918"/>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latin typeface="+mj-lt"/>
                  </a:rPr>
                  <a:t>Resp</a:t>
                </a:r>
                <a:r>
                  <a:rPr lang="es-ES" sz="1200" dirty="0"/>
                  <a:t>. </a:t>
                </a:r>
                <a:r>
                  <a:rPr lang="es-ES" sz="1200" dirty="0" smtClean="0">
                    <a:latin typeface="+mj-lt"/>
                  </a:rPr>
                  <a:t>Obras</a:t>
                </a:r>
                <a:endParaRPr lang="es-ES" sz="1200" dirty="0">
                  <a:latin typeface="+mj-lt"/>
                </a:endParaRPr>
              </a:p>
            </p:txBody>
          </p:sp>
          <p:sp>
            <p:nvSpPr>
              <p:cNvPr id="77" name="76 Rectángulo redondeado"/>
              <p:cNvSpPr/>
              <p:nvPr/>
            </p:nvSpPr>
            <p:spPr>
              <a:xfrm>
                <a:off x="7959997" y="4295399"/>
                <a:ext cx="1381283" cy="596060"/>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a:latin typeface="+mj-lt"/>
                  </a:rPr>
                  <a:t>Resp. </a:t>
                </a:r>
                <a:r>
                  <a:rPr lang="es-ES" sz="1200" dirty="0" smtClean="0">
                    <a:latin typeface="+mj-lt"/>
                  </a:rPr>
                  <a:t>Conservación</a:t>
                </a:r>
                <a:endParaRPr lang="es-ES" sz="1200" dirty="0">
                  <a:latin typeface="+mj-lt"/>
                </a:endParaRPr>
              </a:p>
            </p:txBody>
          </p:sp>
        </p:grpSp>
        <p:grpSp>
          <p:nvGrpSpPr>
            <p:cNvPr id="15" name="28 Grupo"/>
            <p:cNvGrpSpPr/>
            <p:nvPr/>
          </p:nvGrpSpPr>
          <p:grpSpPr>
            <a:xfrm>
              <a:off x="3571868" y="3124960"/>
              <a:ext cx="1857388" cy="2105403"/>
              <a:chOff x="3571868" y="2786058"/>
              <a:chExt cx="1857388" cy="2105403"/>
            </a:xfrm>
          </p:grpSpPr>
          <p:sp>
            <p:nvSpPr>
              <p:cNvPr id="9" name="8 Rectángulo redondeado"/>
              <p:cNvSpPr/>
              <p:nvPr/>
            </p:nvSpPr>
            <p:spPr>
              <a:xfrm>
                <a:off x="3571868" y="2786058"/>
                <a:ext cx="1857388" cy="500066"/>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alibri" pitchFamily="34" charset="0"/>
                  </a:rPr>
                  <a:t>Dpto. Financiero</a:t>
                </a:r>
                <a:endParaRPr lang="es-ES" sz="1200" dirty="0">
                  <a:latin typeface="Calibri" pitchFamily="34" charset="0"/>
                </a:endParaRPr>
              </a:p>
            </p:txBody>
          </p:sp>
          <p:sp>
            <p:nvSpPr>
              <p:cNvPr id="82" name="81 Rectángulo redondeado"/>
              <p:cNvSpPr/>
              <p:nvPr/>
            </p:nvSpPr>
            <p:spPr>
              <a:xfrm>
                <a:off x="3965633" y="4304543"/>
                <a:ext cx="928694" cy="586918"/>
              </a:xfrm>
              <a:prstGeom prst="roundRect">
                <a:avLst/>
              </a:prstGeom>
              <a:solidFill>
                <a:schemeClr val="accent1"/>
              </a:solidFill>
              <a:ln>
                <a:noFill/>
              </a:ln>
              <a:effectLst>
                <a:outerShdw blurRad="50800" dist="38100" dir="16200000" rotWithShape="0">
                  <a:prstClr val="black">
                    <a:alpha val="40000"/>
                  </a:prstClr>
                </a:outerShdw>
              </a:effectLst>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mj-lt"/>
                  </a:rPr>
                  <a:t>Técnico Apoyo</a:t>
                </a:r>
                <a:endParaRPr lang="es-ES" sz="1200" dirty="0">
                  <a:latin typeface="+mj-lt"/>
                </a:endParaRPr>
              </a:p>
            </p:txBody>
          </p:sp>
          <p:cxnSp>
            <p:nvCxnSpPr>
              <p:cNvPr id="83" name="82 Conector recto de flecha"/>
              <p:cNvCxnSpPr/>
              <p:nvPr/>
            </p:nvCxnSpPr>
            <p:spPr>
              <a:xfrm rot="5400000">
                <a:off x="3892116" y="3749249"/>
                <a:ext cx="1071570" cy="244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cxnSp>
          <p:nvCxnSpPr>
            <p:cNvPr id="56" name="55 Conector recto"/>
            <p:cNvCxnSpPr/>
            <p:nvPr/>
          </p:nvCxnSpPr>
          <p:spPr>
            <a:xfrm>
              <a:off x="1714480" y="2714620"/>
              <a:ext cx="5643602" cy="158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1" name="60 Conector recto de flecha"/>
            <p:cNvCxnSpPr/>
            <p:nvPr/>
          </p:nvCxnSpPr>
          <p:spPr>
            <a:xfrm>
              <a:off x="7358718" y="2715414"/>
              <a:ext cx="34130" cy="83817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66" name="65 Conector recto de flecha"/>
            <p:cNvCxnSpPr/>
            <p:nvPr/>
          </p:nvCxnSpPr>
          <p:spPr>
            <a:xfrm rot="5400000">
              <a:off x="1537076" y="2892024"/>
              <a:ext cx="356396" cy="158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sp>
        <p:nvSpPr>
          <p:cNvPr id="36" name="35 Marcador de número de diapositiva"/>
          <p:cNvSpPr>
            <a:spLocks noGrp="1"/>
          </p:cNvSpPr>
          <p:nvPr>
            <p:ph type="sldNum" sz="quarter" idx="12"/>
          </p:nvPr>
        </p:nvSpPr>
        <p:spPr/>
        <p:txBody>
          <a:bodyPr/>
          <a:lstStyle/>
          <a:p>
            <a:fld id="{55F80694-1868-45E1-9DDA-B8D7AD70C0A9}" type="slidenum">
              <a:rPr lang="es-ES" smtClean="0"/>
              <a:pPr/>
              <a:t>10</a:t>
            </a:fld>
            <a:endParaRPr lang="es-ES" dirty="0"/>
          </a:p>
        </p:txBody>
      </p:sp>
      <p:sp>
        <p:nvSpPr>
          <p:cNvPr id="37" name="Rectangle 1"/>
          <p:cNvSpPr>
            <a:spLocks noChangeArrowheads="1"/>
          </p:cNvSpPr>
          <p:nvPr/>
        </p:nvSpPr>
        <p:spPr bwMode="auto">
          <a:xfrm>
            <a:off x="153143" y="1179329"/>
            <a:ext cx="8715436" cy="1184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strike="noStrike" cap="none" normalizeH="0" baseline="0" dirty="0" smtClean="0">
                <a:ln>
                  <a:noFill/>
                </a:ln>
                <a:solidFill>
                  <a:schemeClr val="tx1"/>
                </a:solidFill>
                <a:effectLst/>
                <a:latin typeface="Tahoma" pitchFamily="34" charset="0"/>
                <a:ea typeface="Calibri" pitchFamily="34" charset="0"/>
                <a:cs typeface="Tahoma" pitchFamily="34" charset="0"/>
              </a:rPr>
              <a:t>Nuestros recursos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La plantilla de la sociedad est</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á</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formada por 12 personas con las que se realiza la actividad principal de coordinar el mantenimiento</a:t>
            </a:r>
            <a:r>
              <a:rPr kumimoji="0" lang="es-ES" sz="1200" b="0" i="0" u="none" strike="noStrike" cap="none" normalizeH="0" dirty="0" smtClean="0">
                <a:ln>
                  <a:noFill/>
                </a:ln>
                <a:solidFill>
                  <a:schemeClr val="tx1"/>
                </a:solidFill>
                <a:effectLst/>
                <a:latin typeface="Tahoma" pitchFamily="34" charset="0"/>
                <a:ea typeface="Calibri" pitchFamily="34" charset="0"/>
                <a:cs typeface="Tahoma" pitchFamily="34" charset="0"/>
              </a:rPr>
              <a:t> de</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la circulaci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en la infraestructura en las mejores condiciones de seguridad, comodidad y fluidez, y realizar las operaciones necesarias para preservar el patrimonio viario. Los trabajos para conseguirlo se realizan a trav</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s del contrato suscrito con el socio privado part</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í</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cipe en la sociedad de econom</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í</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 mixta.</a:t>
            </a:r>
            <a:endParaRPr kumimoji="0" lang="es-ES" sz="1800" b="0" i="0" u="none" strike="noStrike" cap="none" normalizeH="0" baseline="0" dirty="0" smtClean="0">
              <a:ln>
                <a:noFill/>
              </a:ln>
              <a:solidFill>
                <a:schemeClr val="tx1"/>
              </a:solidFill>
              <a:effectLst/>
              <a:latin typeface="Arial" pitchFamily="34" charset="0"/>
            </a:endParaRPr>
          </a:p>
        </p:txBody>
      </p:sp>
      <p:sp>
        <p:nvSpPr>
          <p:cNvPr id="10" name="9 Rectángulo"/>
          <p:cNvSpPr/>
          <p:nvPr/>
        </p:nvSpPr>
        <p:spPr>
          <a:xfrm>
            <a:off x="1331640" y="611396"/>
            <a:ext cx="2983509" cy="369332"/>
          </a:xfrm>
          <a:prstGeom prst="rect">
            <a:avLst/>
          </a:prstGeom>
        </p:spPr>
        <p:txBody>
          <a:bodyPr wrap="none">
            <a:spAutoFit/>
          </a:bodyPr>
          <a:lstStyle/>
          <a:p>
            <a:pPr lvl="0" algn="just" fontAlgn="base">
              <a:spcBef>
                <a:spcPct val="0"/>
              </a:spcBef>
              <a:spcAft>
                <a:spcPct val="0"/>
              </a:spcAft>
            </a:pPr>
            <a:r>
              <a:rPr lang="es-ES" b="1" dirty="0">
                <a:solidFill>
                  <a:srgbClr val="0070C0"/>
                </a:solidFill>
                <a:latin typeface="Tahoma" pitchFamily="34" charset="0"/>
                <a:ea typeface="Calibri" pitchFamily="34" charset="0"/>
                <a:cs typeface="Tahoma" pitchFamily="34" charset="0"/>
              </a:rPr>
              <a:t>GESTI</a:t>
            </a:r>
            <a:r>
              <a:rPr lang="es-ES" b="1" dirty="0">
                <a:solidFill>
                  <a:srgbClr val="0070C0"/>
                </a:solidFill>
                <a:latin typeface="Calibri"/>
                <a:ea typeface="Calibri" pitchFamily="34" charset="0"/>
                <a:cs typeface="Tahoma" pitchFamily="34" charset="0"/>
              </a:rPr>
              <a:t>Ó</a:t>
            </a:r>
            <a:r>
              <a:rPr lang="es-ES" b="1" dirty="0">
                <a:solidFill>
                  <a:srgbClr val="0070C0"/>
                </a:solidFill>
                <a:latin typeface="Tahoma" pitchFamily="34" charset="0"/>
                <a:ea typeface="Calibri" pitchFamily="34" charset="0"/>
                <a:cs typeface="Tahoma" pitchFamily="34" charset="0"/>
              </a:rPr>
              <a:t>N DEL SERVICIO</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1500"/>
                                        <p:tgtEl>
                                          <p:spTgt spid="37"/>
                                        </p:tgtEl>
                                      </p:cBhvr>
                                    </p:animEffect>
                                  </p:childTnLst>
                                </p:cTn>
                              </p:par>
                            </p:childTnLst>
                          </p:cTn>
                        </p:par>
                        <p:par>
                          <p:cTn id="15" fill="hold">
                            <p:stCondLst>
                              <p:cond delay="1500"/>
                            </p:stCondLst>
                            <p:childTnLst>
                              <p:par>
                                <p:cTn id="16" presetID="8" presetClass="entr" presetSubtype="3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ou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5F80694-1868-45E1-9DDA-B8D7AD70C0A9}" type="slidenum">
              <a:rPr lang="es-ES" smtClean="0"/>
              <a:pPr/>
              <a:t>11</a:t>
            </a:fld>
            <a:endParaRPr lang="es-ES" dirty="0"/>
          </a:p>
        </p:txBody>
      </p:sp>
      <p:sp>
        <p:nvSpPr>
          <p:cNvPr id="77825" name="Rectangle 1"/>
          <p:cNvSpPr>
            <a:spLocks noChangeArrowheads="1"/>
          </p:cNvSpPr>
          <p:nvPr/>
        </p:nvSpPr>
        <p:spPr bwMode="auto">
          <a:xfrm>
            <a:off x="171946" y="730924"/>
            <a:ext cx="807246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strike="noStrike" cap="none" normalizeH="0" baseline="0" dirty="0" smtClean="0">
                <a:ln>
                  <a:noFill/>
                </a:ln>
                <a:solidFill>
                  <a:schemeClr val="tx1"/>
                </a:solidFill>
                <a:effectLst/>
                <a:latin typeface="Tahoma" pitchFamily="34" charset="0"/>
                <a:ea typeface="Calibri" pitchFamily="34" charset="0"/>
                <a:cs typeface="Tahoma" pitchFamily="34" charset="0"/>
              </a:rPr>
              <a:t>	</a:t>
            </a:r>
            <a:r>
              <a:rPr kumimoji="0" lang="es-ES" sz="1400" b="1" i="0" strike="noStrike" cap="none" normalizeH="0" baseline="0" dirty="0" smtClean="0">
                <a:ln>
                  <a:noFill/>
                </a:ln>
                <a:solidFill>
                  <a:schemeClr val="tx1"/>
                </a:solidFill>
                <a:effectLst/>
                <a:latin typeface="Tahoma" pitchFamily="34" charset="0"/>
                <a:ea typeface="Calibri" pitchFamily="34" charset="0"/>
                <a:cs typeface="Tahoma" pitchFamily="34" charset="0"/>
              </a:rPr>
              <a:t>Recursos de la Empresa de Mantenimiento y Explotaci</a:t>
            </a:r>
            <a:r>
              <a:rPr kumimoji="0" lang="es-ES" sz="1400" b="1" i="0"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400" b="1" i="0" strike="noStrike" cap="none" normalizeH="0" baseline="0" dirty="0" smtClean="0">
                <a:ln>
                  <a:noFill/>
                </a:ln>
                <a:solidFill>
                  <a:schemeClr val="tx1"/>
                </a:solidFill>
                <a:effectLst/>
                <a:latin typeface="Tahoma" pitchFamily="34" charset="0"/>
                <a:ea typeface="Calibri" pitchFamily="34" charset="0"/>
                <a:cs typeface="Tahoma" pitchFamily="34" charset="0"/>
              </a:rPr>
              <a:t>n S.A. (Emesa)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strike="noStrike" cap="none" normalizeH="0" baseline="0" dirty="0" smtClean="0">
              <a:ln>
                <a:noFill/>
              </a:ln>
              <a:solidFill>
                <a:schemeClr val="tx1"/>
              </a:solidFill>
              <a:effectLst/>
              <a:latin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La empresa contratista de Madrid Calle 30 encargada del mantenimiento, conservaci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y explotaci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de la infraestructura de la Calle 30 tiene un equipo de trabajo que asciende a 290 trabajadores repartidos de la siguiente manera:</a:t>
            </a:r>
            <a:endParaRPr kumimoji="0" lang="es-ES" sz="1800" b="0" i="0" u="none" strike="noStrike" cap="none" normalizeH="0" baseline="0" dirty="0" smtClean="0">
              <a:ln>
                <a:noFill/>
              </a:ln>
              <a:solidFill>
                <a:schemeClr val="tx1"/>
              </a:solidFill>
              <a:effectLst/>
              <a:latin typeface="Arial" pitchFamily="34" charset="0"/>
            </a:endParaRPr>
          </a:p>
        </p:txBody>
      </p:sp>
      <p:graphicFrame>
        <p:nvGraphicFramePr>
          <p:cNvPr id="7" name="6 Gráfico"/>
          <p:cNvGraphicFramePr/>
          <p:nvPr>
            <p:extLst>
              <p:ext uri="{D42A27DB-BD31-4B8C-83A1-F6EECF244321}">
                <p14:modId xmlns:p14="http://schemas.microsoft.com/office/powerpoint/2010/main" xmlns="" val="2157024793"/>
              </p:ext>
            </p:extLst>
          </p:nvPr>
        </p:nvGraphicFramePr>
        <p:xfrm>
          <a:off x="0" y="4149080"/>
          <a:ext cx="3750654" cy="230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xmlns="" val="2853878983"/>
              </p:ext>
            </p:extLst>
          </p:nvPr>
        </p:nvGraphicFramePr>
        <p:xfrm>
          <a:off x="0" y="1889838"/>
          <a:ext cx="3803609" cy="223182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1"/>
          <p:cNvSpPr>
            <a:spLocks noChangeArrowheads="1"/>
          </p:cNvSpPr>
          <p:nvPr/>
        </p:nvSpPr>
        <p:spPr bwMode="auto">
          <a:xfrm>
            <a:off x="4077371" y="4983559"/>
            <a:ext cx="428174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EMESA dispone de  una  flota de 80 veh</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í</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culos para el apoyo y mantenimiento de la infraestructura</a:t>
            </a:r>
            <a:r>
              <a:rPr lang="es-ES" sz="1200" dirty="0" smtClean="0">
                <a:latin typeface="Tahoma" pitchFamily="34" charset="0"/>
                <a:ea typeface="Calibri" pitchFamily="34" charset="0"/>
                <a:cs typeface="Tahoma" pitchFamily="34" charset="0"/>
              </a:rPr>
              <a:t>.</a:t>
            </a:r>
            <a:endParaRPr kumimoji="0" lang="es-ES" sz="1200" b="0" i="0" u="none" strike="noStrike" cap="none" normalizeH="0" baseline="0" dirty="0" smtClean="0">
              <a:ln>
                <a:noFill/>
              </a:ln>
              <a:solidFill>
                <a:schemeClr val="tx1"/>
              </a:solidFill>
              <a:effectLst/>
              <a:latin typeface="Arial" pitchFamily="34" charset="0"/>
            </a:endParaRPr>
          </a:p>
        </p:txBody>
      </p:sp>
      <p:pic>
        <p:nvPicPr>
          <p:cNvPr id="10" name="9 Imagen" descr="DSCN3077.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277909" y="2057155"/>
            <a:ext cx="3937397" cy="252397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5">
                                            <p:txEl>
                                              <p:pRg st="0" end="0"/>
                                            </p:txEl>
                                          </p:spTgt>
                                        </p:tgtEl>
                                        <p:attrNameLst>
                                          <p:attrName>style.visibility</p:attrName>
                                        </p:attrNameLst>
                                      </p:cBhvr>
                                      <p:to>
                                        <p:strVal val="visible"/>
                                      </p:to>
                                    </p:set>
                                    <p:animEffect transition="in" filter="wipe(left)">
                                      <p:cBhvr>
                                        <p:cTn id="7" dur="1500"/>
                                        <p:tgtEl>
                                          <p:spTgt spid="778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5">
                                            <p:txEl>
                                              <p:pRg st="3" end="3"/>
                                            </p:txEl>
                                          </p:spTgt>
                                        </p:tgtEl>
                                        <p:attrNameLst>
                                          <p:attrName>style.visibility</p:attrName>
                                        </p:attrNameLst>
                                      </p:cBhvr>
                                      <p:to>
                                        <p:strVal val="visible"/>
                                      </p:to>
                                    </p:set>
                                    <p:animEffect transition="in" filter="wipe(left)">
                                      <p:cBhvr>
                                        <p:cTn id="12" dur="1500"/>
                                        <p:tgtEl>
                                          <p:spTgt spid="77825">
                                            <p:txEl>
                                              <p:pRg st="3" end="3"/>
                                            </p:txEl>
                                          </p:spTgt>
                                        </p:tgtEl>
                                      </p:cBhvr>
                                    </p:animEffect>
                                  </p:childTnLst>
                                </p:cTn>
                              </p:par>
                            </p:childTnLst>
                          </p:cTn>
                        </p:par>
                        <p:par>
                          <p:cTn id="13" fill="hold">
                            <p:stCondLst>
                              <p:cond delay="1500"/>
                            </p:stCondLst>
                            <p:childTnLst>
                              <p:par>
                                <p:cTn id="14" presetID="2" presetClass="entr" presetSubtype="9"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0-#ppt_w/2"/>
                                          </p:val>
                                        </p:tav>
                                        <p:tav tm="100000">
                                          <p:val>
                                            <p:strVal val="#ppt_x"/>
                                          </p:val>
                                        </p:tav>
                                      </p:tavLst>
                                    </p:anim>
                                    <p:anim calcmode="lin" valueType="num">
                                      <p:cBhvr additive="base">
                                        <p:cTn id="17" dur="1000" fill="hold"/>
                                        <p:tgtEl>
                                          <p:spTgt spid="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12"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1"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build="p" bldLvl="5"/>
      <p:bldGraphic spid="7" grpId="0">
        <p:bldAsOne/>
      </p:bldGraphic>
      <p:bldGraphic spid="8" grpId="0">
        <p:bldAsOne/>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s.CC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23528" y="1772816"/>
            <a:ext cx="5654432" cy="4240824"/>
          </a:xfrm>
          <a:prstGeom prst="rect">
            <a:avLst/>
          </a:prstGeom>
        </p:spPr>
      </p:pic>
      <p:sp>
        <p:nvSpPr>
          <p:cNvPr id="4" name="3 Marcador de número de diapositiva"/>
          <p:cNvSpPr>
            <a:spLocks noGrp="1"/>
          </p:cNvSpPr>
          <p:nvPr>
            <p:ph type="sldNum" sz="quarter" idx="12"/>
          </p:nvPr>
        </p:nvSpPr>
        <p:spPr/>
        <p:txBody>
          <a:bodyPr/>
          <a:lstStyle/>
          <a:p>
            <a:fld id="{55F80694-1868-45E1-9DDA-B8D7AD70C0A9}" type="slidenum">
              <a:rPr lang="es-ES" smtClean="0"/>
              <a:pPr/>
              <a:t>12</a:t>
            </a:fld>
            <a:endParaRPr lang="es-ES" dirty="0"/>
          </a:p>
        </p:txBody>
      </p:sp>
      <p:sp>
        <p:nvSpPr>
          <p:cNvPr id="81921" name="Rectangle 1"/>
          <p:cNvSpPr>
            <a:spLocks noChangeArrowheads="1"/>
          </p:cNvSpPr>
          <p:nvPr/>
        </p:nvSpPr>
        <p:spPr bwMode="auto">
          <a:xfrm>
            <a:off x="6300192" y="2348880"/>
            <a:ext cx="22322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Centros de Control de T</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ú</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neles en C/ M</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ndez </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Á</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lvaro y C/ Albarrac</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í</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Centro de Conservaci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de M</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ndez </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Á</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lvaro.</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4 bases de Agentes de Primera Intervenci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en T</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ú</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nel.</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 2 parcelas de acopio de material ubicadas en la Av. San Diego y en el P.K. 23+700 de Calle 30 (Puerta de Hierro).</a:t>
            </a:r>
            <a:endParaRPr kumimoji="0" lang="es-ES" sz="1800" b="0" i="0" u="none" strike="noStrike" cap="none" normalizeH="0" baseline="0" dirty="0" smtClean="0">
              <a:ln>
                <a:noFill/>
              </a:ln>
              <a:solidFill>
                <a:schemeClr val="tx1"/>
              </a:solidFill>
              <a:effectLst/>
              <a:latin typeface="Arial" pitchFamily="34" charset="0"/>
            </a:endParaRPr>
          </a:p>
        </p:txBody>
      </p:sp>
      <p:sp>
        <p:nvSpPr>
          <p:cNvPr id="2" name="1 Rectángulo"/>
          <p:cNvSpPr/>
          <p:nvPr/>
        </p:nvSpPr>
        <p:spPr>
          <a:xfrm>
            <a:off x="827584" y="1114871"/>
            <a:ext cx="1399742" cy="307777"/>
          </a:xfrm>
          <a:prstGeom prst="rect">
            <a:avLst/>
          </a:prstGeom>
        </p:spPr>
        <p:txBody>
          <a:bodyPr wrap="none">
            <a:spAutoFit/>
          </a:bodyPr>
          <a:lstStyle/>
          <a:p>
            <a:pPr lvl="0" algn="just" fontAlgn="base">
              <a:spcBef>
                <a:spcPct val="0"/>
              </a:spcBef>
              <a:spcAft>
                <a:spcPct val="0"/>
              </a:spcAft>
            </a:pPr>
            <a:r>
              <a:rPr lang="es-ES" sz="1400" b="1" dirty="0" smtClean="0">
                <a:latin typeface="Tahoma" pitchFamily="34" charset="0"/>
                <a:ea typeface="Calibri" pitchFamily="34" charset="0"/>
                <a:cs typeface="Tahoma" pitchFamily="34" charset="0"/>
              </a:rPr>
              <a:t>Instalaciones</a:t>
            </a:r>
            <a:endParaRPr lang="es-ES" sz="1400" b="1" dirty="0">
              <a:latin typeface="Tahoma" pitchFamily="34" charset="0"/>
              <a:ea typeface="Calibri"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7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1921">
                                            <p:txEl>
                                              <p:pRg st="1" end="1"/>
                                            </p:txEl>
                                          </p:spTgt>
                                        </p:tgtEl>
                                        <p:attrNameLst>
                                          <p:attrName>style.visibility</p:attrName>
                                        </p:attrNameLst>
                                      </p:cBhvr>
                                      <p:to>
                                        <p:strVal val="visible"/>
                                      </p:to>
                                    </p:set>
                                    <p:animEffect transition="in" filter="wipe(left)">
                                      <p:cBhvr>
                                        <p:cTn id="18" dur="1000"/>
                                        <p:tgtEl>
                                          <p:spTgt spid="8192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1921">
                                            <p:txEl>
                                              <p:pRg st="3" end="3"/>
                                            </p:txEl>
                                          </p:spTgt>
                                        </p:tgtEl>
                                        <p:attrNameLst>
                                          <p:attrName>style.visibility</p:attrName>
                                        </p:attrNameLst>
                                      </p:cBhvr>
                                      <p:to>
                                        <p:strVal val="visible"/>
                                      </p:to>
                                    </p:set>
                                    <p:animEffect transition="in" filter="wipe(left)">
                                      <p:cBhvr>
                                        <p:cTn id="23" dur="1000"/>
                                        <p:tgtEl>
                                          <p:spTgt spid="8192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1921">
                                            <p:txEl>
                                              <p:pRg st="5" end="5"/>
                                            </p:txEl>
                                          </p:spTgt>
                                        </p:tgtEl>
                                        <p:attrNameLst>
                                          <p:attrName>style.visibility</p:attrName>
                                        </p:attrNameLst>
                                      </p:cBhvr>
                                      <p:to>
                                        <p:strVal val="visible"/>
                                      </p:to>
                                    </p:set>
                                    <p:animEffect transition="in" filter="wipe(left)">
                                      <p:cBhvr>
                                        <p:cTn id="28" dur="1000"/>
                                        <p:tgtEl>
                                          <p:spTgt spid="8192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1921">
                                            <p:txEl>
                                              <p:pRg st="7" end="7"/>
                                            </p:txEl>
                                          </p:spTgt>
                                        </p:tgtEl>
                                        <p:attrNameLst>
                                          <p:attrName>style.visibility</p:attrName>
                                        </p:attrNameLst>
                                      </p:cBhvr>
                                      <p:to>
                                        <p:strVal val="visible"/>
                                      </p:to>
                                    </p:set>
                                    <p:animEffect transition="in" filter="wipe(left)">
                                      <p:cBhvr>
                                        <p:cTn id="33" dur="1000"/>
                                        <p:tgtEl>
                                          <p:spTgt spid="819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1" grpId="0" build="p" bldLvl="5"/>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5F80694-1868-45E1-9DDA-B8D7AD70C0A9}" type="slidenum">
              <a:rPr lang="es-ES" smtClean="0"/>
              <a:pPr/>
              <a:t>13</a:t>
            </a:fld>
            <a:endParaRPr lang="es-ES" dirty="0"/>
          </a:p>
        </p:txBody>
      </p:sp>
      <p:sp>
        <p:nvSpPr>
          <p:cNvPr id="5" name="4 Rectángulo"/>
          <p:cNvSpPr/>
          <p:nvPr/>
        </p:nvSpPr>
        <p:spPr>
          <a:xfrm>
            <a:off x="-36512" y="-27384"/>
            <a:ext cx="4824536" cy="307777"/>
          </a:xfrm>
          <a:prstGeom prst="rect">
            <a:avLst/>
          </a:prstGeom>
        </p:spPr>
        <p:txBody>
          <a:bodyPr wrap="square">
            <a:spAutoFit/>
          </a:bodyPr>
          <a:lstStyle/>
          <a:p>
            <a:pPr lvl="0" algn="just" fontAlgn="base">
              <a:spcBef>
                <a:spcPct val="0"/>
              </a:spcBef>
              <a:spcAft>
                <a:spcPct val="0"/>
              </a:spcAft>
            </a:pPr>
            <a:r>
              <a:rPr lang="es-ES" sz="1400" b="1" dirty="0" smtClean="0">
                <a:latin typeface="Tahoma" pitchFamily="34" charset="0"/>
                <a:ea typeface="Calibri" pitchFamily="34" charset="0"/>
                <a:cs typeface="Tahoma" pitchFamily="34" charset="0"/>
              </a:rPr>
              <a:t>Obras de Renovación y Mejora de la Infraestructura</a:t>
            </a:r>
            <a:endParaRPr lang="es-ES" sz="1400" b="1" dirty="0">
              <a:latin typeface="Tahoma" pitchFamily="34" charset="0"/>
              <a:ea typeface="Calibri" pitchFamily="34" charset="0"/>
              <a:cs typeface="Tahoma" pitchFamily="34" charset="0"/>
            </a:endParaRPr>
          </a:p>
        </p:txBody>
      </p:sp>
      <p:sp>
        <p:nvSpPr>
          <p:cNvPr id="82945" name="Rectangle 1"/>
          <p:cNvSpPr>
            <a:spLocks noChangeArrowheads="1"/>
          </p:cNvSpPr>
          <p:nvPr/>
        </p:nvSpPr>
        <p:spPr bwMode="auto">
          <a:xfrm>
            <a:off x="6045790" y="2348880"/>
            <a:ext cx="263066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strike="noStrike" cap="none" normalizeH="0" baseline="0" dirty="0" smtClean="0">
                <a:ln>
                  <a:noFill/>
                </a:ln>
                <a:solidFill>
                  <a:schemeClr val="tx1"/>
                </a:solidFill>
                <a:effectLst/>
                <a:latin typeface="Tahoma" pitchFamily="34" charset="0"/>
                <a:ea typeface="Calibri" pitchFamily="34" charset="0"/>
                <a:cs typeface="Tahoma" pitchFamily="34" charset="0"/>
              </a:rPr>
              <a:t>Una de las principales actividades de Madrid Calle 30, S.A. es el estudio y posterior ejecución de las obras necesarias para la optima conservación de la Calle 30.</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p:txBody>
      </p:sp>
      <p:grpSp>
        <p:nvGrpSpPr>
          <p:cNvPr id="6" name="5 Grupo"/>
          <p:cNvGrpSpPr/>
          <p:nvPr/>
        </p:nvGrpSpPr>
        <p:grpSpPr>
          <a:xfrm>
            <a:off x="6228184" y="116632"/>
            <a:ext cx="2160240" cy="2200099"/>
            <a:chOff x="800976" y="4129535"/>
            <a:chExt cx="3594308" cy="2683841"/>
          </a:xfrm>
        </p:grpSpPr>
        <p:pic>
          <p:nvPicPr>
            <p:cNvPr id="48134" name="Picture 6" descr="X:\DIRECTOR_GERENTE\SECRETARÍA\WEB\Presentación\Fotos Obras\Nudo Su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976" y="4129535"/>
              <a:ext cx="3578595" cy="26838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2859432" y="4149080"/>
              <a:ext cx="1535852" cy="375449"/>
            </a:xfrm>
            <a:prstGeom prst="rect">
              <a:avLst/>
            </a:prstGeom>
            <a:noFill/>
          </p:spPr>
          <p:txBody>
            <a:bodyPr wrap="none" rtlCol="0">
              <a:spAutoFit/>
            </a:bodyPr>
            <a:lstStyle/>
            <a:p>
              <a:r>
                <a:rPr lang="es-ES" sz="1400" dirty="0" smtClean="0">
                  <a:solidFill>
                    <a:schemeClr val="bg1"/>
                  </a:solidFill>
                </a:rPr>
                <a:t>Nudo Sur</a:t>
              </a:r>
              <a:endParaRPr lang="es-ES" sz="1400" dirty="0">
                <a:solidFill>
                  <a:schemeClr val="bg1"/>
                </a:solidFill>
              </a:endParaRPr>
            </a:p>
          </p:txBody>
        </p:sp>
      </p:grpSp>
      <p:grpSp>
        <p:nvGrpSpPr>
          <p:cNvPr id="8" name="7 Grupo"/>
          <p:cNvGrpSpPr/>
          <p:nvPr/>
        </p:nvGrpSpPr>
        <p:grpSpPr>
          <a:xfrm>
            <a:off x="51248" y="260648"/>
            <a:ext cx="5384847" cy="3034400"/>
            <a:chOff x="51140" y="1209468"/>
            <a:chExt cx="5204807" cy="2880135"/>
          </a:xfrm>
        </p:grpSpPr>
        <p:pic>
          <p:nvPicPr>
            <p:cNvPr id="48132" name="Picture 4" descr="X:\DIRECTOR_GERENTE\SECRETARÍA\WEB\Presentación\Fotos Obras\Legendre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60" y="1216496"/>
              <a:ext cx="5199387" cy="2873107"/>
            </a:xfrm>
            <a:prstGeom prst="rect">
              <a:avLst/>
            </a:prstGeom>
            <a:noFill/>
            <a:extLst>
              <a:ext uri="{909E8E84-426E-40DD-AFC4-6F175D3DCCD1}">
                <a14:hiddenFill xmlns:a14="http://schemas.microsoft.com/office/drawing/2010/main" xmlns="">
                  <a:solidFill>
                    <a:srgbClr val="FFFFFF"/>
                  </a:solidFill>
                </a14:hiddenFill>
              </a:ext>
            </a:extLst>
          </p:spPr>
        </p:pic>
        <p:pic>
          <p:nvPicPr>
            <p:cNvPr id="48133" name="Picture 5" descr="X:\DIRECTOR_GERENTE\SECRETARÍA\WEB\Presentación\Fotos Obras\Legendre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40" y="1209468"/>
              <a:ext cx="2795799" cy="15726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CuadroTexto"/>
            <p:cNvSpPr txBox="1"/>
            <p:nvPr/>
          </p:nvSpPr>
          <p:spPr>
            <a:xfrm>
              <a:off x="1235098" y="3787921"/>
              <a:ext cx="2618193" cy="292130"/>
            </a:xfrm>
            <a:prstGeom prst="rect">
              <a:avLst/>
            </a:prstGeom>
            <a:noFill/>
          </p:spPr>
          <p:txBody>
            <a:bodyPr wrap="square" rtlCol="0">
              <a:spAutoFit/>
            </a:bodyPr>
            <a:lstStyle/>
            <a:p>
              <a:r>
                <a:rPr lang="es-ES" sz="1400" dirty="0" smtClean="0">
                  <a:solidFill>
                    <a:schemeClr val="bg1"/>
                  </a:solidFill>
                </a:rPr>
                <a:t>Mauricio                        Legendre</a:t>
              </a:r>
              <a:endParaRPr lang="es-ES" sz="1400" dirty="0">
                <a:solidFill>
                  <a:schemeClr val="bg1"/>
                </a:solidFill>
              </a:endParaRPr>
            </a:p>
          </p:txBody>
        </p:sp>
      </p:grpSp>
      <p:grpSp>
        <p:nvGrpSpPr>
          <p:cNvPr id="9" name="8 Grupo"/>
          <p:cNvGrpSpPr/>
          <p:nvPr/>
        </p:nvGrpSpPr>
        <p:grpSpPr>
          <a:xfrm>
            <a:off x="4499992" y="3429000"/>
            <a:ext cx="4572001" cy="3339958"/>
            <a:chOff x="4649017" y="3512170"/>
            <a:chExt cx="4458673" cy="3344005"/>
          </a:xfrm>
        </p:grpSpPr>
        <p:pic>
          <p:nvPicPr>
            <p:cNvPr id="48131" name="Picture 3" descr="X:\DIRECTOR_GERENTE\SECRETARÍA\WEB\Presentación\Fotos Obras\Cea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9017" y="3512170"/>
              <a:ext cx="4458673" cy="3344005"/>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13 CuadroTexto"/>
            <p:cNvSpPr txBox="1"/>
            <p:nvPr/>
          </p:nvSpPr>
          <p:spPr>
            <a:xfrm>
              <a:off x="6552252" y="6558405"/>
              <a:ext cx="1256806" cy="297770"/>
            </a:xfrm>
            <a:prstGeom prst="rect">
              <a:avLst/>
            </a:prstGeom>
            <a:noFill/>
          </p:spPr>
          <p:txBody>
            <a:bodyPr wrap="none" rtlCol="0">
              <a:spAutoFit/>
            </a:bodyPr>
            <a:lstStyle/>
            <a:p>
              <a:r>
                <a:rPr lang="es-ES" sz="1400" dirty="0" smtClean="0">
                  <a:solidFill>
                    <a:schemeClr val="bg1"/>
                  </a:solidFill>
                </a:rPr>
                <a:t>Puente La Cea</a:t>
              </a:r>
              <a:endParaRPr lang="es-ES" sz="1400" dirty="0">
                <a:solidFill>
                  <a:schemeClr val="bg1"/>
                </a:solidFill>
              </a:endParaRPr>
            </a:p>
          </p:txBody>
        </p:sp>
      </p:grpSp>
      <p:grpSp>
        <p:nvGrpSpPr>
          <p:cNvPr id="10" name="9 Grupo"/>
          <p:cNvGrpSpPr/>
          <p:nvPr/>
        </p:nvGrpSpPr>
        <p:grpSpPr>
          <a:xfrm>
            <a:off x="145787" y="3462633"/>
            <a:ext cx="4426213" cy="1601238"/>
            <a:chOff x="145787" y="3462633"/>
            <a:chExt cx="4426213" cy="1601238"/>
          </a:xfrm>
        </p:grpSpPr>
        <p:pic>
          <p:nvPicPr>
            <p:cNvPr id="48137" name="Picture 9" descr="X:\DIRECTOR_GERENTE\SECRETARÍA\WEB\Presentación\Fotos Obras\Impostas1a.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5787" y="3462633"/>
              <a:ext cx="4282197" cy="160123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20 CuadroTexto"/>
            <p:cNvSpPr txBox="1"/>
            <p:nvPr/>
          </p:nvSpPr>
          <p:spPr>
            <a:xfrm>
              <a:off x="3588039" y="3769295"/>
              <a:ext cx="983961" cy="307777"/>
            </a:xfrm>
            <a:prstGeom prst="rect">
              <a:avLst/>
            </a:prstGeom>
            <a:noFill/>
          </p:spPr>
          <p:txBody>
            <a:bodyPr wrap="square" rtlCol="0">
              <a:spAutoFit/>
            </a:bodyPr>
            <a:lstStyle/>
            <a:p>
              <a:r>
                <a:rPr lang="es-ES" sz="1400" dirty="0" smtClean="0">
                  <a:solidFill>
                    <a:schemeClr val="bg1"/>
                  </a:solidFill>
                </a:rPr>
                <a:t>Impostas</a:t>
              </a:r>
              <a:endParaRPr lang="es-ES" sz="1400" dirty="0">
                <a:solidFill>
                  <a:schemeClr val="bg1"/>
                </a:solidFill>
              </a:endParaRPr>
            </a:p>
          </p:txBody>
        </p:sp>
      </p:grpSp>
      <p:grpSp>
        <p:nvGrpSpPr>
          <p:cNvPr id="11" name="10 Grupo"/>
          <p:cNvGrpSpPr/>
          <p:nvPr/>
        </p:nvGrpSpPr>
        <p:grpSpPr>
          <a:xfrm>
            <a:off x="161582" y="5110685"/>
            <a:ext cx="4266402" cy="1658273"/>
            <a:chOff x="161582" y="5110685"/>
            <a:chExt cx="4266402" cy="1658273"/>
          </a:xfrm>
        </p:grpSpPr>
        <p:pic>
          <p:nvPicPr>
            <p:cNvPr id="48138" name="Picture 10" descr="X:\DIRECTOR_GERENTE\SECRETARÍA\WEB\Presentación\Fotos Obras\A2_1a.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1582" y="5110685"/>
              <a:ext cx="4266402" cy="1658273"/>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21 CuadroTexto"/>
            <p:cNvSpPr txBox="1"/>
            <p:nvPr/>
          </p:nvSpPr>
          <p:spPr>
            <a:xfrm>
              <a:off x="2411760" y="5137447"/>
              <a:ext cx="1285127" cy="307777"/>
            </a:xfrm>
            <a:prstGeom prst="rect">
              <a:avLst/>
            </a:prstGeom>
            <a:noFill/>
          </p:spPr>
          <p:txBody>
            <a:bodyPr wrap="square" rtlCol="0">
              <a:spAutoFit/>
            </a:bodyPr>
            <a:lstStyle/>
            <a:p>
              <a:r>
                <a:rPr lang="es-ES" sz="1400" dirty="0" smtClean="0">
                  <a:solidFill>
                    <a:schemeClr val="bg1"/>
                  </a:solidFill>
                </a:rPr>
                <a:t>Pasarela  A-2</a:t>
              </a:r>
            </a:p>
          </p:txBody>
        </p:sp>
      </p:gr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grpId="0" nodeType="afterEffect">
                                  <p:stCondLst>
                                    <p:cond delay="500"/>
                                  </p:stCondLst>
                                  <p:childTnLst>
                                    <p:set>
                                      <p:cBhvr>
                                        <p:cTn id="12" dur="1" fill="hold">
                                          <p:stCondLst>
                                            <p:cond delay="0"/>
                                          </p:stCondLst>
                                        </p:cTn>
                                        <p:tgtEl>
                                          <p:spTgt spid="82945"/>
                                        </p:tgtEl>
                                        <p:attrNameLst>
                                          <p:attrName>style.visibility</p:attrName>
                                        </p:attrNameLst>
                                      </p:cBhvr>
                                      <p:to>
                                        <p:strVal val="visible"/>
                                      </p:to>
                                    </p:set>
                                    <p:anim calcmode="lin" valueType="num">
                                      <p:cBhvr>
                                        <p:cTn id="13" dur="2000" fill="hold"/>
                                        <p:tgtEl>
                                          <p:spTgt spid="82945"/>
                                        </p:tgtEl>
                                        <p:attrNameLst>
                                          <p:attrName>ppt_w</p:attrName>
                                        </p:attrNameLst>
                                      </p:cBhvr>
                                      <p:tavLst>
                                        <p:tav tm="0">
                                          <p:val>
                                            <p:fltVal val="0"/>
                                          </p:val>
                                        </p:tav>
                                        <p:tav tm="100000">
                                          <p:val>
                                            <p:strVal val="#ppt_w"/>
                                          </p:val>
                                        </p:tav>
                                      </p:tavLst>
                                    </p:anim>
                                    <p:anim calcmode="lin" valueType="num">
                                      <p:cBhvr>
                                        <p:cTn id="14" dur="2000" fill="hold"/>
                                        <p:tgtEl>
                                          <p:spTgt spid="82945"/>
                                        </p:tgtEl>
                                        <p:attrNameLst>
                                          <p:attrName>ppt_h</p:attrName>
                                        </p:attrNameLst>
                                      </p:cBhvr>
                                      <p:tavLst>
                                        <p:tav tm="0">
                                          <p:val>
                                            <p:fltVal val="0"/>
                                          </p:val>
                                        </p:tav>
                                        <p:tav tm="100000">
                                          <p:val>
                                            <p:strVal val="#ppt_h"/>
                                          </p:val>
                                        </p:tav>
                                      </p:tavLst>
                                    </p:anim>
                                    <p:animEffect transition="in" filter="fade">
                                      <p:cBhvr>
                                        <p:cTn id="15" dur="2000"/>
                                        <p:tgtEl>
                                          <p:spTgt spid="82945"/>
                                        </p:tgtEl>
                                      </p:cBhvr>
                                    </p:animEffect>
                                  </p:childTnLst>
                                </p:cTn>
                              </p:par>
                            </p:childTnLst>
                          </p:cTn>
                        </p:par>
                        <p:par>
                          <p:cTn id="16" fill="hold">
                            <p:stCondLst>
                              <p:cond delay="3250"/>
                            </p:stCondLst>
                            <p:childTnLst>
                              <p:par>
                                <p:cTn id="17" presetID="21"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5250"/>
                            </p:stCondLst>
                            <p:childTnLst>
                              <p:par>
                                <p:cTn id="21" presetID="4" presetClass="entr" presetSubtype="3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out)">
                                      <p:cBhvr>
                                        <p:cTn id="23" dur="2000"/>
                                        <p:tgtEl>
                                          <p:spTgt spid="8"/>
                                        </p:tgtEl>
                                      </p:cBhvr>
                                    </p:animEffect>
                                  </p:childTnLst>
                                </p:cTn>
                              </p:par>
                            </p:childTnLst>
                          </p:cTn>
                        </p:par>
                        <p:par>
                          <p:cTn id="24" fill="hold">
                            <p:stCondLst>
                              <p:cond delay="7250"/>
                            </p:stCondLst>
                            <p:childTnLst>
                              <p:par>
                                <p:cTn id="25" presetID="3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par>
                          <p:cTn id="31" fill="hold">
                            <p:stCondLst>
                              <p:cond delay="8250"/>
                            </p:stCondLst>
                            <p:childTnLst>
                              <p:par>
                                <p:cTn id="32" presetID="2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1000"/>
                                        <p:tgtEl>
                                          <p:spTgt spid="10"/>
                                        </p:tgtEl>
                                      </p:cBhvr>
                                    </p:animEffect>
                                  </p:childTnLst>
                                </p:cTn>
                              </p:par>
                            </p:childTnLst>
                          </p:cTn>
                        </p:par>
                        <p:par>
                          <p:cTn id="35" fill="hold">
                            <p:stCondLst>
                              <p:cond delay="9250"/>
                            </p:stCondLst>
                            <p:childTnLst>
                              <p:par>
                                <p:cTn id="36" presetID="22" presetClass="entr" presetSubtype="2"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29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55F80694-1868-45E1-9DDA-B8D7AD70C0A9}" type="slidenum">
              <a:rPr lang="es-ES" smtClean="0"/>
              <a:pPr/>
              <a:t>14</a:t>
            </a:fld>
            <a:endParaRPr lang="es-ES" dirty="0"/>
          </a:p>
        </p:txBody>
      </p:sp>
      <p:sp>
        <p:nvSpPr>
          <p:cNvPr id="5" name="Rectangle 2"/>
          <p:cNvSpPr>
            <a:spLocks noChangeArrowheads="1"/>
          </p:cNvSpPr>
          <p:nvPr/>
        </p:nvSpPr>
        <p:spPr bwMode="auto">
          <a:xfrm>
            <a:off x="4756486" y="4595644"/>
            <a:ext cx="363193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 trav</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é</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s de otro canal completamente distinto a este, el Servicio de Atenci</a:t>
            </a:r>
            <a:r>
              <a:rPr kumimoji="0" lang="es-ES" sz="1200" b="0" i="0" u="none" strike="noStrike" cap="none" normalizeH="0" baseline="0" dirty="0" smtClean="0">
                <a:ln>
                  <a:noFill/>
                </a:ln>
                <a:solidFill>
                  <a:schemeClr val="tx1"/>
                </a:solidFill>
                <a:effectLst/>
                <a:latin typeface="Calibri"/>
                <a:ea typeface="Calibri" pitchFamily="34" charset="0"/>
                <a:cs typeface="Tahoma" pitchFamily="34" charset="0"/>
              </a:rPr>
              <a:t>ó</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n al Usuario de Madrid Calle 30 recibe de los usuarios sugerencia y reclamaciones en las que solicitan reparaciones, datos de accidentes o incluso manifiestan agradecimientos por el servicio prestado y la rapidez y amabilidad de los equipos desplazados al lugar del incidente.</a:t>
            </a:r>
            <a:endParaRPr kumimoji="0" lang="es-ES" sz="1800" b="0" i="0" u="none" strike="noStrike" cap="none" normalizeH="0" baseline="0" dirty="0" smtClean="0">
              <a:ln>
                <a:noFill/>
              </a:ln>
              <a:solidFill>
                <a:schemeClr val="tx1"/>
              </a:solidFill>
              <a:effectLst/>
              <a:latin typeface="Arial" pitchFamily="34" charset="0"/>
            </a:endParaRPr>
          </a:p>
        </p:txBody>
      </p:sp>
      <p:pic>
        <p:nvPicPr>
          <p:cNvPr id="6" name="5 Imagen" descr="PB19018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67545" y="3356992"/>
            <a:ext cx="3744415" cy="2808312"/>
          </a:xfrm>
          <a:prstGeom prst="rect">
            <a:avLst/>
          </a:prstGeom>
        </p:spPr>
      </p:pic>
      <p:sp>
        <p:nvSpPr>
          <p:cNvPr id="7" name="6 Rectángulo"/>
          <p:cNvSpPr/>
          <p:nvPr/>
        </p:nvSpPr>
        <p:spPr>
          <a:xfrm>
            <a:off x="395536" y="908720"/>
            <a:ext cx="2659702" cy="307777"/>
          </a:xfrm>
          <a:prstGeom prst="rect">
            <a:avLst/>
          </a:prstGeom>
        </p:spPr>
        <p:txBody>
          <a:bodyPr wrap="none">
            <a:spAutoFit/>
          </a:bodyPr>
          <a:lstStyle/>
          <a:p>
            <a:pPr lvl="0" algn="just" fontAlgn="base">
              <a:spcBef>
                <a:spcPct val="0"/>
              </a:spcBef>
              <a:spcAft>
                <a:spcPct val="0"/>
              </a:spcAft>
            </a:pPr>
            <a:r>
              <a:rPr lang="es-ES" sz="1400" b="1" dirty="0" smtClean="0">
                <a:latin typeface="Tahoma" pitchFamily="34" charset="0"/>
                <a:ea typeface="Calibri" pitchFamily="34" charset="0"/>
                <a:cs typeface="Tahoma" pitchFamily="34" charset="0"/>
              </a:rPr>
              <a:t>Conservación y Explotación</a:t>
            </a:r>
            <a:endParaRPr lang="es-ES" sz="1400" b="1" dirty="0">
              <a:latin typeface="Tahoma" pitchFamily="34" charset="0"/>
              <a:ea typeface="Calibri" pitchFamily="34" charset="0"/>
              <a:cs typeface="Tahoma" pitchFamily="34" charset="0"/>
            </a:endParaRPr>
          </a:p>
        </p:txBody>
      </p:sp>
      <p:sp>
        <p:nvSpPr>
          <p:cNvPr id="8" name="Rectangle 1"/>
          <p:cNvSpPr>
            <a:spLocks noChangeArrowheads="1"/>
          </p:cNvSpPr>
          <p:nvPr/>
        </p:nvSpPr>
        <p:spPr bwMode="auto">
          <a:xfrm>
            <a:off x="355448" y="1340768"/>
            <a:ext cx="8104984"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strike="noStrike" cap="none" normalizeH="0" baseline="0" dirty="0" smtClean="0">
                <a:ln>
                  <a:noFill/>
                </a:ln>
                <a:solidFill>
                  <a:schemeClr val="tx1"/>
                </a:solidFill>
                <a:effectLst/>
                <a:latin typeface="Tahoma" pitchFamily="34" charset="0"/>
                <a:ea typeface="Calibri" pitchFamily="34" charset="0"/>
                <a:cs typeface="Tahoma" pitchFamily="34" charset="0"/>
              </a:rPr>
              <a:t>La otra</a:t>
            </a:r>
            <a:r>
              <a:rPr kumimoji="0" lang="es-ES" sz="1200" b="0" i="0" strike="noStrike" cap="none" normalizeH="0" dirty="0" smtClean="0">
                <a:ln>
                  <a:noFill/>
                </a:ln>
                <a:solidFill>
                  <a:schemeClr val="tx1"/>
                </a:solidFill>
                <a:effectLst/>
                <a:latin typeface="Tahoma" pitchFamily="34" charset="0"/>
                <a:ea typeface="Calibri" pitchFamily="34" charset="0"/>
                <a:cs typeface="Tahoma" pitchFamily="34" charset="0"/>
              </a:rPr>
              <a:t> de las actividades es llevar a cabo los trabajos de conservación y explotación. </a:t>
            </a:r>
            <a:r>
              <a:rPr lang="es-ES" sz="1200" baseline="0" dirty="0" smtClean="0">
                <a:latin typeface="Tahoma" pitchFamily="34" charset="0"/>
                <a:ea typeface="Calibri" pitchFamily="34" charset="0"/>
                <a:cs typeface="Tahoma" pitchFamily="34" charset="0"/>
              </a:rPr>
              <a:t>Además de las</a:t>
            </a:r>
            <a:r>
              <a:rPr lang="es-ES" sz="1200" dirty="0" smtClean="0">
                <a:latin typeface="Tahoma" pitchFamily="34" charset="0"/>
                <a:ea typeface="Calibri" pitchFamily="34" charset="0"/>
                <a:cs typeface="Tahoma" pitchFamily="34" charset="0"/>
              </a:rPr>
              <a:t> labores de limpieza, reasfaltado, reposición de elementos de la infraestructura, conservación de zonas verdes, etc.</a:t>
            </a:r>
            <a:endParaRPr kumimoji="0" lang="es-ES" sz="1200" b="0" i="0"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p:txBody>
      </p:sp>
      <p:sp>
        <p:nvSpPr>
          <p:cNvPr id="9" name="8 Rectángulo"/>
          <p:cNvSpPr/>
          <p:nvPr/>
        </p:nvSpPr>
        <p:spPr>
          <a:xfrm>
            <a:off x="372007" y="2309971"/>
            <a:ext cx="3928520" cy="830997"/>
          </a:xfrm>
          <a:prstGeom prst="rect">
            <a:avLst/>
          </a:prstGeom>
        </p:spPr>
        <p:txBody>
          <a:bodyPr wrap="square">
            <a:spAutoFit/>
          </a:bodyPr>
          <a:lstStyle/>
          <a:p>
            <a:pPr lvl="0" algn="just" eaLnBrk="0" fontAlgn="base" hangingPunct="0">
              <a:spcBef>
                <a:spcPct val="0"/>
              </a:spcBef>
              <a:spcAft>
                <a:spcPct val="0"/>
              </a:spcAft>
            </a:pPr>
            <a:r>
              <a:rPr lang="es-ES" sz="1200" dirty="0">
                <a:latin typeface="Tahoma" pitchFamily="34" charset="0"/>
                <a:ea typeface="Calibri" pitchFamily="34" charset="0"/>
                <a:cs typeface="Tahoma" pitchFamily="34" charset="0"/>
              </a:rPr>
              <a:t>Madrid Calle 30 atiende incidencias de todo tipo que se suceden en la infraestructura, tanto en superficie como en túnel, con unos tiempos medios de llegada a los mismos de 5</a:t>
            </a:r>
            <a:r>
              <a:rPr lang="es-ES" sz="1200" dirty="0">
                <a:latin typeface="Calibri"/>
                <a:ea typeface="Calibri" pitchFamily="34" charset="0"/>
                <a:cs typeface="Tahoma" pitchFamily="34" charset="0"/>
              </a:rPr>
              <a:t>’</a:t>
            </a:r>
            <a:r>
              <a:rPr lang="es-ES" sz="1200" dirty="0">
                <a:latin typeface="Tahoma" pitchFamily="34" charset="0"/>
                <a:ea typeface="Calibri" pitchFamily="34" charset="0"/>
                <a:cs typeface="Tahoma" pitchFamily="34" charset="0"/>
              </a:rPr>
              <a:t>19</a:t>
            </a:r>
            <a:r>
              <a:rPr lang="es-ES" sz="1200" dirty="0">
                <a:latin typeface="Calibri"/>
                <a:ea typeface="Calibri" pitchFamily="34" charset="0"/>
                <a:cs typeface="Tahoma" pitchFamily="34" charset="0"/>
              </a:rPr>
              <a:t>’’</a:t>
            </a:r>
            <a:r>
              <a:rPr lang="es-ES" sz="1200" dirty="0">
                <a:latin typeface="Tahoma" pitchFamily="34" charset="0"/>
                <a:ea typeface="Calibri" pitchFamily="34" charset="0"/>
                <a:cs typeface="Tahoma" pitchFamily="34" charset="0"/>
              </a:rPr>
              <a:t> y de 4</a:t>
            </a:r>
            <a:r>
              <a:rPr lang="es-ES" sz="1200" dirty="0">
                <a:latin typeface="Calibri"/>
                <a:ea typeface="Calibri" pitchFamily="34" charset="0"/>
                <a:cs typeface="Tahoma" pitchFamily="34" charset="0"/>
              </a:rPr>
              <a:t>’</a:t>
            </a:r>
            <a:r>
              <a:rPr lang="es-ES" sz="1200" dirty="0">
                <a:latin typeface="Tahoma" pitchFamily="34" charset="0"/>
                <a:ea typeface="Calibri" pitchFamily="34" charset="0"/>
                <a:cs typeface="Tahoma" pitchFamily="34" charset="0"/>
              </a:rPr>
              <a:t>42</a:t>
            </a:r>
            <a:r>
              <a:rPr lang="es-ES" sz="1200" dirty="0">
                <a:latin typeface="Calibri"/>
                <a:ea typeface="Calibri" pitchFamily="34" charset="0"/>
                <a:cs typeface="Tahoma" pitchFamily="34" charset="0"/>
              </a:rPr>
              <a:t>’’</a:t>
            </a:r>
            <a:r>
              <a:rPr lang="es-ES" sz="1200" dirty="0">
                <a:latin typeface="Tahoma" pitchFamily="34" charset="0"/>
                <a:ea typeface="Calibri" pitchFamily="34" charset="0"/>
                <a:cs typeface="Tahoma" pitchFamily="34" charset="0"/>
              </a:rPr>
              <a:t>, respectivamente.</a:t>
            </a:r>
          </a:p>
        </p:txBody>
      </p:sp>
      <p:pic>
        <p:nvPicPr>
          <p:cNvPr id="48130" name="Picture 2" descr="http://educacionadistancia.juntadeandalucia.es/profesorado/pluginfile.php/61108/block_html/content/telefon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2072611"/>
            <a:ext cx="2436508" cy="243650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AutoShape 6" descr=" Telefono Ufficio E Fax 39 0521 645427 Indirizzo Mail Pperon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11" name="AutoShape 8" descr=" Telefono Ufficio E Fax 39 0521 645427 Indirizzo Mail Pperon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xmlns="" val="1066152765"/>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250"/>
                                        <p:tgtEl>
                                          <p:spTgt spid="8"/>
                                        </p:tgtEl>
                                      </p:cBhvr>
                                    </p:animEffect>
                                  </p:childTnLst>
                                </p:cTn>
                              </p:par>
                            </p:childTnLst>
                          </p:cTn>
                        </p:par>
                        <p:par>
                          <p:cTn id="15" fill="hold">
                            <p:stCondLst>
                              <p:cond delay="1250"/>
                            </p:stCondLst>
                            <p:childTnLst>
                              <p:par>
                                <p:cTn id="16" presetID="16" presetClass="entr" presetSubtype="4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500"/>
                                        <p:tgtEl>
                                          <p:spTgt spid="9"/>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48130"/>
                                        </p:tgtEl>
                                        <p:attrNameLst>
                                          <p:attrName>style.visibility</p:attrName>
                                        </p:attrNameLst>
                                      </p:cBhvr>
                                      <p:to>
                                        <p:strVal val="visible"/>
                                      </p:to>
                                    </p:set>
                                    <p:animEffect transition="in" filter="barn(outVertical)">
                                      <p:cBhvr>
                                        <p:cTn id="27" dur="500"/>
                                        <p:tgtEl>
                                          <p:spTgt spid="481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nuevo logo4.jpg"/>
          <p:cNvPicPr>
            <a:picLocks noChangeAspect="1"/>
          </p:cNvPicPr>
          <p:nvPr/>
        </p:nvPicPr>
        <p:blipFill>
          <a:blip r:embed="rId2" cstate="print"/>
          <a:stretch>
            <a:fillRect/>
          </a:stretch>
        </p:blipFill>
        <p:spPr>
          <a:xfrm>
            <a:off x="1000100" y="2684659"/>
            <a:ext cx="7358114" cy="204048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60040" y="933179"/>
            <a:ext cx="8028384" cy="5736181"/>
          </a:xfrm>
          <a:prstGeom prst="rect">
            <a:avLst/>
          </a:prstGeom>
          <a:noFill/>
          <a:ln w="9525">
            <a:noFill/>
            <a:miter lim="800000"/>
            <a:headEnd/>
            <a:tailEnd/>
          </a:ln>
          <a:effectLst/>
        </p:spPr>
      </p:pic>
      <p:sp>
        <p:nvSpPr>
          <p:cNvPr id="4" name="3 Marcador de número de diapositiva"/>
          <p:cNvSpPr>
            <a:spLocks noGrp="1"/>
          </p:cNvSpPr>
          <p:nvPr>
            <p:ph type="sldNum" sz="quarter" idx="12"/>
          </p:nvPr>
        </p:nvSpPr>
        <p:spPr/>
        <p:txBody>
          <a:bodyPr/>
          <a:lstStyle/>
          <a:p>
            <a:fld id="{55F80694-1868-45E1-9DDA-B8D7AD70C0A9}" type="slidenum">
              <a:rPr lang="es-ES" smtClean="0"/>
              <a:pPr/>
              <a:t>2</a:t>
            </a:fld>
            <a:endParaRPr lang="es-ES" dirty="0"/>
          </a:p>
        </p:txBody>
      </p:sp>
      <p:sp>
        <p:nvSpPr>
          <p:cNvPr id="15361" name="Rectangle 1"/>
          <p:cNvSpPr>
            <a:spLocks noChangeArrowheads="1"/>
          </p:cNvSpPr>
          <p:nvPr/>
        </p:nvSpPr>
        <p:spPr bwMode="auto">
          <a:xfrm>
            <a:off x="3153913" y="1179639"/>
            <a:ext cx="5234511"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En el año 2004 la firma de la cesión de la M-30 y una serie de viales ligados a la misma, del Ministerio de Fomento al Ayuntamiento  de  Madrid,  hacen realidad el  Proyecto Madrid Calle 30.</a:t>
            </a: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p:txBody>
      </p:sp>
      <p:grpSp>
        <p:nvGrpSpPr>
          <p:cNvPr id="5" name="Group 19"/>
          <p:cNvGrpSpPr>
            <a:grpSpLocks/>
          </p:cNvGrpSpPr>
          <p:nvPr/>
        </p:nvGrpSpPr>
        <p:grpSpPr bwMode="auto">
          <a:xfrm>
            <a:off x="7092280" y="1675154"/>
            <a:ext cx="1512168" cy="4850190"/>
            <a:chOff x="3152" y="709"/>
            <a:chExt cx="952" cy="2740"/>
          </a:xfrm>
        </p:grpSpPr>
        <p:pic>
          <p:nvPicPr>
            <p:cNvPr id="7" name="Picture 4" descr="BypassSur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152" y="722"/>
              <a:ext cx="952" cy="643"/>
            </a:xfrm>
            <a:prstGeom prst="rect">
              <a:avLst/>
            </a:prstGeom>
            <a:noFill/>
            <a:ln w="9525">
              <a:solidFill>
                <a:srgbClr val="990000"/>
              </a:solidFill>
              <a:miter lim="800000"/>
              <a:headEnd/>
              <a:tailEnd/>
            </a:ln>
          </p:spPr>
        </p:pic>
        <p:pic>
          <p:nvPicPr>
            <p:cNvPr id="8" name="Picture 5" descr="PteSIsidro"/>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152" y="1391"/>
              <a:ext cx="952" cy="693"/>
            </a:xfrm>
            <a:prstGeom prst="rect">
              <a:avLst/>
            </a:prstGeom>
            <a:noFill/>
            <a:ln w="9525">
              <a:solidFill>
                <a:srgbClr val="990000"/>
              </a:solidFill>
              <a:miter lim="800000"/>
              <a:headEnd/>
              <a:tailEnd/>
            </a:ln>
          </p:spPr>
        </p:pic>
        <p:pic>
          <p:nvPicPr>
            <p:cNvPr id="9" name="Picture 6" descr="PtePraga"/>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152" y="2097"/>
              <a:ext cx="952" cy="706"/>
            </a:xfrm>
            <a:prstGeom prst="rect">
              <a:avLst/>
            </a:prstGeom>
            <a:noFill/>
            <a:ln w="9525">
              <a:solidFill>
                <a:srgbClr val="990000"/>
              </a:solidFill>
              <a:miter lim="800000"/>
              <a:headEnd/>
              <a:tailEnd/>
            </a:ln>
          </p:spPr>
        </p:pic>
        <p:pic>
          <p:nvPicPr>
            <p:cNvPr id="10" name="Picture 7" descr="dulcinea"/>
            <p:cNvPicPr>
              <a:picLocks noChangeAspect="1" noChangeArrowheads="1"/>
            </p:cNvPicPr>
            <p:nvPr/>
          </p:nvPicPr>
          <p:blipFill>
            <a:blip r:embed="rId6" cstate="print"/>
            <a:srcRect/>
            <a:stretch>
              <a:fillRect/>
            </a:stretch>
          </p:blipFill>
          <p:spPr bwMode="auto">
            <a:xfrm>
              <a:off x="3152" y="2766"/>
              <a:ext cx="952" cy="683"/>
            </a:xfrm>
            <a:prstGeom prst="rect">
              <a:avLst/>
            </a:prstGeom>
            <a:noFill/>
            <a:ln w="9525">
              <a:solidFill>
                <a:srgbClr val="990000"/>
              </a:solidFill>
              <a:miter lim="800000"/>
              <a:headEnd/>
              <a:tailEnd/>
            </a:ln>
          </p:spPr>
        </p:pic>
        <p:sp>
          <p:nvSpPr>
            <p:cNvPr id="11" name="Rectangle 8"/>
            <p:cNvSpPr>
              <a:spLocks noChangeArrowheads="1"/>
            </p:cNvSpPr>
            <p:nvPr/>
          </p:nvSpPr>
          <p:spPr bwMode="auto">
            <a:xfrm>
              <a:off x="3152" y="709"/>
              <a:ext cx="952" cy="2738"/>
            </a:xfrm>
            <a:prstGeom prst="rect">
              <a:avLst/>
            </a:prstGeom>
            <a:noFill/>
            <a:ln w="38100">
              <a:solidFill>
                <a:srgbClr val="990000"/>
              </a:solidFill>
              <a:miter lim="800000"/>
              <a:headEnd/>
              <a:tailEnd/>
            </a:ln>
          </p:spPr>
          <p:txBody>
            <a:bodyPr wrap="none" anchor="ctr"/>
            <a:lstStyle/>
            <a:p>
              <a:pPr eaLnBrk="0" hangingPunct="0"/>
              <a:endParaRPr lang="es-ES" dirty="0">
                <a:latin typeface="HelveticaNeue" charset="0"/>
              </a:endParaRPr>
            </a:p>
          </p:txBody>
        </p:sp>
        <p:sp>
          <p:nvSpPr>
            <p:cNvPr id="12" name="Line 9"/>
            <p:cNvSpPr>
              <a:spLocks noChangeShapeType="1"/>
            </p:cNvSpPr>
            <p:nvPr/>
          </p:nvSpPr>
          <p:spPr bwMode="auto">
            <a:xfrm>
              <a:off x="3152" y="2753"/>
              <a:ext cx="952" cy="0"/>
            </a:xfrm>
            <a:prstGeom prst="line">
              <a:avLst/>
            </a:prstGeom>
            <a:noFill/>
            <a:ln w="38100">
              <a:solidFill>
                <a:srgbClr val="990000"/>
              </a:solidFill>
              <a:round/>
              <a:headEnd/>
              <a:tailEnd/>
            </a:ln>
          </p:spPr>
          <p:txBody>
            <a:bodyPr/>
            <a:lstStyle/>
            <a:p>
              <a:endParaRPr lang="es-ES" dirty="0"/>
            </a:p>
          </p:txBody>
        </p:sp>
        <p:sp>
          <p:nvSpPr>
            <p:cNvPr id="13" name="Line 10"/>
            <p:cNvSpPr>
              <a:spLocks noChangeShapeType="1"/>
            </p:cNvSpPr>
            <p:nvPr/>
          </p:nvSpPr>
          <p:spPr bwMode="auto">
            <a:xfrm>
              <a:off x="3152" y="2084"/>
              <a:ext cx="952" cy="0"/>
            </a:xfrm>
            <a:prstGeom prst="line">
              <a:avLst/>
            </a:prstGeom>
            <a:noFill/>
            <a:ln w="38100">
              <a:solidFill>
                <a:srgbClr val="990000"/>
              </a:solidFill>
              <a:round/>
              <a:headEnd/>
              <a:tailEnd/>
            </a:ln>
          </p:spPr>
          <p:txBody>
            <a:bodyPr/>
            <a:lstStyle/>
            <a:p>
              <a:endParaRPr lang="es-ES" dirty="0"/>
            </a:p>
          </p:txBody>
        </p:sp>
        <p:sp>
          <p:nvSpPr>
            <p:cNvPr id="14" name="Line 11"/>
            <p:cNvSpPr>
              <a:spLocks noChangeShapeType="1"/>
            </p:cNvSpPr>
            <p:nvPr/>
          </p:nvSpPr>
          <p:spPr bwMode="auto">
            <a:xfrm>
              <a:off x="3152" y="1377"/>
              <a:ext cx="952" cy="0"/>
            </a:xfrm>
            <a:prstGeom prst="line">
              <a:avLst/>
            </a:prstGeom>
            <a:noFill/>
            <a:ln w="38100">
              <a:solidFill>
                <a:srgbClr val="990000"/>
              </a:solidFill>
              <a:round/>
              <a:headEnd/>
              <a:tailEnd/>
            </a:ln>
          </p:spPr>
          <p:txBody>
            <a:bodyPr/>
            <a:lstStyle/>
            <a:p>
              <a:endParaRPr lang="es-ES" dirty="0"/>
            </a:p>
          </p:txBody>
        </p:sp>
      </p:grpSp>
      <p:pic>
        <p:nvPicPr>
          <p:cNvPr id="15" name="Picture 2"/>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51520" y="1125613"/>
            <a:ext cx="2880320" cy="2880321"/>
          </a:xfrm>
          <a:prstGeom prst="rect">
            <a:avLst/>
          </a:prstGeom>
          <a:noFill/>
          <a:ln w="9525">
            <a:noFill/>
            <a:miter lim="800000"/>
            <a:headEnd/>
            <a:tailEnd/>
          </a:ln>
        </p:spPr>
      </p:pic>
      <p:sp>
        <p:nvSpPr>
          <p:cNvPr id="2" name="1 Rectángulo"/>
          <p:cNvSpPr/>
          <p:nvPr/>
        </p:nvSpPr>
        <p:spPr>
          <a:xfrm>
            <a:off x="1298271" y="600943"/>
            <a:ext cx="3076483" cy="369332"/>
          </a:xfrm>
          <a:prstGeom prst="rect">
            <a:avLst/>
          </a:prstGeom>
        </p:spPr>
        <p:txBody>
          <a:bodyPr wrap="none">
            <a:spAutoFit/>
          </a:bodyPr>
          <a:lstStyle/>
          <a:p>
            <a:pPr lvl="0" algn="just" fontAlgn="base">
              <a:spcBef>
                <a:spcPct val="0"/>
              </a:spcBef>
              <a:spcAft>
                <a:spcPct val="0"/>
              </a:spcAft>
            </a:pPr>
            <a:r>
              <a:rPr lang="es-ES" b="1" dirty="0">
                <a:solidFill>
                  <a:srgbClr val="0070C0"/>
                </a:solidFill>
                <a:latin typeface="Tahoma" pitchFamily="34" charset="0"/>
                <a:ea typeface="Times New Roman" pitchFamily="18" charset="0"/>
                <a:cs typeface="Tahoma" pitchFamily="34" charset="0"/>
              </a:rPr>
              <a:t>PERFIL DE LA SOCIEDAD</a:t>
            </a:r>
          </a:p>
        </p:txBody>
      </p:sp>
      <p:sp>
        <p:nvSpPr>
          <p:cNvPr id="3" name="2 Rectángulo"/>
          <p:cNvSpPr/>
          <p:nvPr/>
        </p:nvSpPr>
        <p:spPr>
          <a:xfrm>
            <a:off x="3153913" y="1881406"/>
            <a:ext cx="3848104" cy="2123658"/>
          </a:xfrm>
          <a:prstGeom prst="rect">
            <a:avLst/>
          </a:prstGeom>
        </p:spPr>
        <p:txBody>
          <a:bodyPr wrap="square">
            <a:spAutoFit/>
          </a:bodyPr>
          <a:lstStyle/>
          <a:p>
            <a:pPr algn="just"/>
            <a:r>
              <a:rPr lang="es-ES" sz="1200" dirty="0" smtClean="0">
                <a:latin typeface="Tahoma" panose="020B0604030504040204" pitchFamily="34" charset="0"/>
                <a:ea typeface="Tahoma" panose="020B0604030504040204" pitchFamily="34" charset="0"/>
                <a:cs typeface="Tahoma" panose="020B0604030504040204" pitchFamily="34" charset="0"/>
              </a:rPr>
              <a:t>Madrid </a:t>
            </a:r>
            <a:r>
              <a:rPr lang="es-ES" sz="1200" dirty="0">
                <a:latin typeface="Tahoma" panose="020B0604030504040204" pitchFamily="34" charset="0"/>
                <a:ea typeface="Tahoma" panose="020B0604030504040204" pitchFamily="34" charset="0"/>
                <a:cs typeface="Tahoma" panose="020B0604030504040204" pitchFamily="34" charset="0"/>
              </a:rPr>
              <a:t>Calle 30 es una sociedad de economía mixta, adscrita al Área de Medio Ambiente y Movilidad del Ayuntamiento de Madrid.</a:t>
            </a:r>
          </a:p>
          <a:p>
            <a:pPr algn="just"/>
            <a:r>
              <a:rPr lang="es-ES" sz="1200" dirty="0">
                <a:latin typeface="Tahoma" panose="020B0604030504040204" pitchFamily="34" charset="0"/>
                <a:ea typeface="Tahoma" panose="020B0604030504040204" pitchFamily="34" charset="0"/>
                <a:cs typeface="Tahoma" panose="020B0604030504040204" pitchFamily="34" charset="0"/>
              </a:rPr>
              <a:t>Constituida inicialmente para llevar a cabo el proyecto de transformación del viario de la M-30, con el objetivo de mejorar la competitividad de Madrid como centro de actividades económicas, culturales, educativas y de ocio, la empresa ejecutó entre los años 2004 y 2007 la reforma de la M-30, con la renovación de siete enlaces y la construcción de más de medio centenar de kilómetros de </a:t>
            </a:r>
            <a:r>
              <a:rPr lang="es-ES" sz="1200" dirty="0" smtClean="0">
                <a:latin typeface="Tahoma" panose="020B0604030504040204" pitchFamily="34" charset="0"/>
                <a:ea typeface="Tahoma" panose="020B0604030504040204" pitchFamily="34" charset="0"/>
                <a:cs typeface="Tahoma" panose="020B0604030504040204" pitchFamily="34" charset="0"/>
              </a:rPr>
              <a:t>túnel.</a:t>
            </a:r>
            <a:endParaRPr lang="es-ES" sz="1200" dirty="0">
              <a:latin typeface="Tahoma" panose="020B0604030504040204" pitchFamily="34" charset="0"/>
              <a:ea typeface="Tahoma" panose="020B0604030504040204" pitchFamily="34" charset="0"/>
              <a:cs typeface="Tahoma" panose="020B0604030504040204" pitchFamily="34" charset="0"/>
            </a:endParaRPr>
          </a:p>
        </p:txBody>
      </p:sp>
      <p:sp>
        <p:nvSpPr>
          <p:cNvPr id="17" name="16 CuadroTexto"/>
          <p:cNvSpPr txBox="1"/>
          <p:nvPr/>
        </p:nvSpPr>
        <p:spPr>
          <a:xfrm>
            <a:off x="360039" y="4213537"/>
            <a:ext cx="6641977" cy="1015663"/>
          </a:xfrm>
          <a:prstGeom prst="rect">
            <a:avLst/>
          </a:prstGeom>
          <a:noFill/>
        </p:spPr>
        <p:txBody>
          <a:bodyPr wrap="square" rtlCol="0">
            <a:spAutoFit/>
          </a:bodyPr>
          <a:lstStyle/>
          <a:p>
            <a:pPr algn="just"/>
            <a:r>
              <a:rPr lang="es-ES" sz="1200" dirty="0">
                <a:latin typeface="Tahoma" panose="020B0604030504040204" pitchFamily="34" charset="0"/>
                <a:ea typeface="Tahoma" panose="020B0604030504040204" pitchFamily="34" charset="0"/>
                <a:cs typeface="Tahoma" panose="020B0604030504040204" pitchFamily="34" charset="0"/>
              </a:rPr>
              <a:t>Actualmente la empresa gestiona la explotación, conservación y mantenimiento del anillo distribuidor Calle 30 y las infraestructuras y espacios de su entorno, tales como enlaces, puentes, zonas verdes y áreas libres incluidas dentro del anillo a través de su socio privado y adjudicatario del contrato de gestión del servicio público mediante sociedad de economía mixta, la Empresa de Mantenimiento y Explotación de la M30 ,S.A.</a:t>
            </a:r>
          </a:p>
        </p:txBody>
      </p:sp>
      <p:sp>
        <p:nvSpPr>
          <p:cNvPr id="19" name="Rectangle 1"/>
          <p:cNvSpPr>
            <a:spLocks noChangeArrowheads="1"/>
          </p:cNvSpPr>
          <p:nvPr/>
        </p:nvSpPr>
        <p:spPr bwMode="auto">
          <a:xfrm>
            <a:off x="363856" y="5262299"/>
            <a:ext cx="66381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ES" sz="1200" dirty="0" smtClean="0">
                <a:latin typeface="Tahoma" pitchFamily="34" charset="0"/>
                <a:ea typeface="Times New Roman" pitchFamily="18" charset="0"/>
                <a:cs typeface="Tahoma" pitchFamily="34" charset="0"/>
              </a:rPr>
              <a:t>Dicha gestión se encuentra regulada por</a:t>
            </a: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los contratos suscritos entre el Ayuntamiento de Madrid y Madrid Calle 30, S.A. a) Contrato relativo a los servicios de gestión integral y el</a:t>
            </a:r>
            <a:r>
              <a:rPr lang="es-ES" sz="1200" dirty="0" smtClean="0">
                <a:latin typeface="Tahoma" pitchFamily="34" charset="0"/>
                <a:ea typeface="Times New Roman" pitchFamily="18" charset="0"/>
                <a:cs typeface="Tahoma" pitchFamily="34" charset="0"/>
              </a:rPr>
              <a:t>, </a:t>
            </a:r>
            <a:r>
              <a:rPr lang="es-ES" sz="1200" dirty="0">
                <a:latin typeface="Tahoma" pitchFamily="34" charset="0"/>
                <a:ea typeface="Times New Roman" pitchFamily="18" charset="0"/>
                <a:cs typeface="Tahoma" pitchFamily="34" charset="0"/>
              </a:rPr>
              <a:t>celebrado entre Madrid Calle 30, S.A. y Empresa Mantenimiento y Explotación M30, S.A. (EMESA</a:t>
            </a:r>
            <a:r>
              <a:rPr lang="es-ES" sz="1200" dirty="0" smtClean="0">
                <a:latin typeface="Tahoma" pitchFamily="34" charset="0"/>
                <a:ea typeface="Times New Roman" pitchFamily="18" charset="0"/>
                <a:cs typeface="Tahoma" pitchFamily="34" charset="0"/>
              </a:rPr>
              <a:t>) b) C</a:t>
            </a: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ontrato relativo a ciertos servicios de conservación y explotación de la M30.</a:t>
            </a:r>
            <a:endParaRPr kumimoji="0" lang="es-ES" sz="12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3608853327"/>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361"/>
                                        </p:tgtEl>
                                        <p:attrNameLst>
                                          <p:attrName>style.visibility</p:attrName>
                                        </p:attrNameLst>
                                      </p:cBhvr>
                                      <p:to>
                                        <p:strVal val="visible"/>
                                      </p:to>
                                    </p:set>
                                    <p:animEffect transition="in" filter="wipe(up)">
                                      <p:cBhvr>
                                        <p:cTn id="17" dur="2500"/>
                                        <p:tgtEl>
                                          <p:spTgt spid="15361"/>
                                        </p:tgtEl>
                                      </p:cBhvr>
                                    </p:animEffect>
                                  </p:childTnLst>
                                </p:cTn>
                              </p:par>
                            </p:childTnLst>
                          </p:cTn>
                        </p:par>
                        <p:par>
                          <p:cTn id="18" fill="hold">
                            <p:stCondLst>
                              <p:cond delay="2500"/>
                            </p:stCondLst>
                            <p:childTnLst>
                              <p:par>
                                <p:cTn id="19" presetID="8" presetClass="entr" presetSubtype="3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out)">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0"/>
                                        <p:tgtEl>
                                          <p:spTgt spid="3"/>
                                        </p:tgtEl>
                                      </p:cBhvr>
                                    </p:animEffect>
                                  </p:childTnLst>
                                </p:cTn>
                              </p:par>
                            </p:childTnLst>
                          </p:cTn>
                        </p:par>
                        <p:par>
                          <p:cTn id="27" fill="hold">
                            <p:stCondLst>
                              <p:cond delay="5000"/>
                            </p:stCondLst>
                            <p:childTnLst>
                              <p:par>
                                <p:cTn id="28" presetID="2" presetClass="entr" presetSubtype="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1+#ppt_w/2"/>
                                          </p:val>
                                        </p:tav>
                                        <p:tav tm="100000">
                                          <p:val>
                                            <p:strVal val="#ppt_x"/>
                                          </p:val>
                                        </p:tav>
                                      </p:tavLst>
                                    </p:anim>
                                    <p:anim calcmode="lin" valueType="num">
                                      <p:cBhvr additive="base">
                                        <p:cTn id="31"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3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2" grpId="0"/>
      <p:bldP spid="3"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76064" y="830281"/>
            <a:ext cx="8172400" cy="5839079"/>
          </a:xfrm>
          <a:prstGeom prst="rect">
            <a:avLst/>
          </a:prstGeom>
          <a:noFill/>
          <a:ln w="9525">
            <a:noFill/>
            <a:miter lim="800000"/>
            <a:headEnd/>
            <a:tailEnd/>
          </a:ln>
          <a:effectLst/>
        </p:spPr>
      </p:pic>
      <p:sp>
        <p:nvSpPr>
          <p:cNvPr id="2" name="1 Marcador de número de diapositiva"/>
          <p:cNvSpPr>
            <a:spLocks noGrp="1"/>
          </p:cNvSpPr>
          <p:nvPr>
            <p:ph type="sldNum" sz="quarter" idx="12"/>
          </p:nvPr>
        </p:nvSpPr>
        <p:spPr/>
        <p:txBody>
          <a:bodyPr/>
          <a:lstStyle/>
          <a:p>
            <a:fld id="{55F80694-1868-45E1-9DDA-B8D7AD70C0A9}" type="slidenum">
              <a:rPr lang="es-ES" smtClean="0"/>
              <a:pPr/>
              <a:t>3</a:t>
            </a:fld>
            <a:endParaRPr lang="es-ES" dirty="0"/>
          </a:p>
        </p:txBody>
      </p:sp>
      <p:sp>
        <p:nvSpPr>
          <p:cNvPr id="20481" name="Rectangle 1"/>
          <p:cNvSpPr>
            <a:spLocks noChangeArrowheads="1"/>
          </p:cNvSpPr>
          <p:nvPr/>
        </p:nvSpPr>
        <p:spPr bwMode="auto">
          <a:xfrm>
            <a:off x="571472" y="1571612"/>
            <a:ext cx="8143900" cy="36471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Estos contratos</a:t>
            </a:r>
            <a:r>
              <a:rPr kumimoji="0" lang="es-ES" sz="1200" b="0" i="0" u="none" strike="noStrike" cap="none" normalizeH="0" dirty="0" smtClean="0">
                <a:ln>
                  <a:noFill/>
                </a:ln>
                <a:solidFill>
                  <a:schemeClr val="tx1"/>
                </a:solidFill>
                <a:effectLst/>
                <a:latin typeface="Tahoma" pitchFamily="34" charset="0"/>
                <a:ea typeface="Times New Roman" pitchFamily="18" charset="0"/>
                <a:cs typeface="Tahoma" pitchFamily="34" charset="0"/>
              </a:rPr>
              <a:t> regulan l</a:t>
            </a: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 contraprestación a favor de la Sociedad que consiste en una única remuneración dineraria, a cargo del Ayuntamiento de Madrid, pagadera regularmente durante la vida del contrato.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ES" sz="1200" dirty="0">
              <a:latin typeface="Tahoma" pitchFamily="34" charset="0"/>
              <a:ea typeface="Times New Roman" pitchFamily="18" charset="0"/>
              <a:cs typeface="Tahoma"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En atención al principio de riesgo y ventura, dicha remuneración única tiene carácter variable y se compone de un elemento básico y otro adicional: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lvl="2" algn="just" eaLnBrk="0" fontAlgn="base" hangingPunct="0">
              <a:spcBef>
                <a:spcPct val="0"/>
              </a:spcBef>
              <a:spcAft>
                <a:spcPct val="0"/>
              </a:spcAft>
              <a:buFontTx/>
              <a:buChar char="•"/>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Componente básico: fijado en el Pliego de licitación.</a:t>
            </a:r>
          </a:p>
          <a:p>
            <a:pPr marL="0" marR="0" lvl="0" indent="0" algn="just" defTabSz="914400" rtl="0" eaLnBrk="0" fontAlgn="base" latinLnBrk="0" hangingPunct="0">
              <a:lnSpc>
                <a:spcPct val="100000"/>
              </a:lnSpc>
              <a:spcBef>
                <a:spcPct val="0"/>
              </a:spcBef>
              <a:spcAft>
                <a:spcPct val="0"/>
              </a:spcAft>
              <a:buClrTx/>
              <a:buSzTx/>
              <a:tabLst/>
            </a:pPr>
            <a:endParaRPr kumimoji="0" lang="es-ES" sz="900" b="0" i="0" u="none" strike="noStrike" cap="none" normalizeH="0" baseline="0" dirty="0" smtClean="0">
              <a:ln>
                <a:noFill/>
              </a:ln>
              <a:solidFill>
                <a:schemeClr val="tx1"/>
              </a:solidFill>
              <a:effectLst/>
              <a:latin typeface="Arial" pitchFamily="34" charset="0"/>
            </a:endParaRPr>
          </a:p>
          <a:p>
            <a:pPr lvl="2" algn="just" eaLnBrk="0" fontAlgn="base" hangingPunct="0">
              <a:spcBef>
                <a:spcPct val="0"/>
              </a:spcBef>
              <a:spcAft>
                <a:spcPct val="0"/>
              </a:spcAft>
              <a:buFontTx/>
              <a:buChar char="•"/>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Componente adicional: ofertado por el socio privado.</a:t>
            </a:r>
          </a:p>
          <a:p>
            <a:pPr lvl="2" algn="just" eaLnBrk="0" fontAlgn="base" hangingPunct="0">
              <a:spcBef>
                <a:spcPct val="0"/>
              </a:spcBef>
              <a:spcAft>
                <a:spcPct val="0"/>
              </a:spcAft>
              <a:buFontTx/>
              <a:buChar char="•"/>
            </a:pPr>
            <a:endParaRPr lang="es-ES" sz="1200" dirty="0">
              <a:latin typeface="Tahoma" pitchFamily="34" charset="0"/>
              <a:ea typeface="Times New Roman" pitchFamily="18" charset="0"/>
              <a:cs typeface="Tahoma" pitchFamily="34" charset="0"/>
            </a:endParaRPr>
          </a:p>
          <a:p>
            <a:pPr lvl="2" algn="just" eaLnBrk="0" fontAlgn="base" hangingPunct="0">
              <a:spcBef>
                <a:spcPct val="0"/>
              </a:spcBef>
              <a:spcAft>
                <a:spcPct val="0"/>
              </a:spcAft>
            </a:pPr>
            <a:endPar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s-E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Existe una variabilidad del componente adicional en función del cumplimiento de estándares: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900" b="0" i="0" u="none" strike="noStrike" cap="none" normalizeH="0" baseline="0" dirty="0" smtClean="0">
              <a:ln>
                <a:noFill/>
              </a:ln>
              <a:solidFill>
                <a:schemeClr val="tx1"/>
              </a:solidFill>
              <a:effectLst/>
              <a:latin typeface="Arial" pitchFamily="34" charset="0"/>
            </a:endParaRPr>
          </a:p>
          <a:p>
            <a:pPr lvl="2" algn="just" eaLnBrk="0" fontAlgn="base" hangingPunct="0">
              <a:spcBef>
                <a:spcPct val="0"/>
              </a:spcBef>
              <a:spcAft>
                <a:spcPct val="0"/>
              </a:spcAft>
              <a:buFontTx/>
              <a:buChar char="•"/>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Cumplimiento del estándar mínimo fijado, pago del precio completo por parte del Ayuntamiento de Madrid.</a:t>
            </a:r>
          </a:p>
          <a:p>
            <a:pPr marL="0" marR="0" lvl="0" indent="0" algn="just" defTabSz="914400" rtl="0" eaLnBrk="0" fontAlgn="base" latinLnBrk="0" hangingPunct="0">
              <a:lnSpc>
                <a:spcPct val="100000"/>
              </a:lnSpc>
              <a:spcBef>
                <a:spcPct val="0"/>
              </a:spcBef>
              <a:spcAft>
                <a:spcPct val="0"/>
              </a:spcAft>
              <a:buClrTx/>
              <a:buSzTx/>
              <a:tabLst/>
            </a:pPr>
            <a:endParaRPr kumimoji="0" lang="es-ES" sz="900" b="0" i="0" u="none" strike="noStrike" cap="none" normalizeH="0" baseline="0" dirty="0" smtClean="0">
              <a:ln>
                <a:noFill/>
              </a:ln>
              <a:solidFill>
                <a:schemeClr val="tx1"/>
              </a:solidFill>
              <a:effectLst/>
              <a:latin typeface="Arial" pitchFamily="34" charset="0"/>
            </a:endParaRPr>
          </a:p>
          <a:p>
            <a:pPr lvl="2" algn="just" eaLnBrk="0" fontAlgn="base" hangingPunct="0">
              <a:spcBef>
                <a:spcPct val="0"/>
              </a:spcBef>
              <a:spcAft>
                <a:spcPct val="0"/>
              </a:spcAft>
              <a:buFontTx/>
              <a:buChar char="•"/>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Incumplimiento del estándar mínimo fijado, aplicación de las deducciones correspondientes.</a:t>
            </a:r>
          </a:p>
          <a:p>
            <a:pPr marL="0" marR="0" lvl="0" indent="0" algn="just" defTabSz="914400" rtl="0" eaLnBrk="0" fontAlgn="base" latinLnBrk="0" hangingPunct="0">
              <a:lnSpc>
                <a:spcPct val="100000"/>
              </a:lnSpc>
              <a:spcBef>
                <a:spcPct val="0"/>
              </a:spcBef>
              <a:spcAft>
                <a:spcPct val="0"/>
              </a:spcAft>
              <a:buClrTx/>
              <a:buSzTx/>
              <a:tabLst/>
            </a:pP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3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wipe(up)">
                                      <p:cBhvr>
                                        <p:cTn id="12" dur="275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F80694-1868-45E1-9DDA-B8D7AD70C0A9}" type="slidenum">
              <a:rPr lang="es-ES" smtClean="0"/>
              <a:pPr/>
              <a:t>4</a:t>
            </a:fld>
            <a:endParaRPr lang="es-ES" dirty="0"/>
          </a:p>
        </p:txBody>
      </p:sp>
      <p:sp>
        <p:nvSpPr>
          <p:cNvPr id="30" name="29 Rectángulo"/>
          <p:cNvSpPr/>
          <p:nvPr/>
        </p:nvSpPr>
        <p:spPr>
          <a:xfrm>
            <a:off x="1691680" y="2276872"/>
            <a:ext cx="1972723" cy="553998"/>
          </a:xfrm>
          <a:prstGeom prst="rect">
            <a:avLst/>
          </a:prstGeom>
        </p:spPr>
        <p:txBody>
          <a:bodyPr wrap="square">
            <a:spAutoFit/>
          </a:bodyPr>
          <a:lstStyle/>
          <a:p>
            <a:pPr algn="ctr" eaLnBrk="0" hangingPunct="0">
              <a:spcBef>
                <a:spcPct val="50000"/>
              </a:spcBef>
              <a:defRPr/>
            </a:pPr>
            <a:r>
              <a:rPr lang="es-ES_tradnl" sz="1200" b="1" dirty="0" smtClean="0">
                <a:solidFill>
                  <a:srgbClr val="0070C0"/>
                </a:solidFill>
                <a:effectLst>
                  <a:outerShdw blurRad="38100" dist="38100" dir="2700000" algn="tl">
                    <a:srgbClr val="C0C0C0"/>
                  </a:outerShdw>
                </a:effectLst>
                <a:latin typeface="Tahoma" pitchFamily="34" charset="0"/>
                <a:cs typeface="Tahoma" pitchFamily="34" charset="0"/>
              </a:rPr>
              <a:t>FLUJO MONETARIO </a:t>
            </a:r>
            <a:endParaRPr lang="es-ES_tradnl" sz="1200" b="1" dirty="0">
              <a:solidFill>
                <a:srgbClr val="0070C0"/>
              </a:solidFill>
              <a:effectLst>
                <a:outerShdw blurRad="38100" dist="38100" dir="2700000" algn="tl">
                  <a:srgbClr val="C0C0C0"/>
                </a:outerShdw>
              </a:effectLst>
              <a:latin typeface="Tahoma" pitchFamily="34" charset="0"/>
              <a:cs typeface="Tahoma" pitchFamily="34" charset="0"/>
            </a:endParaRPr>
          </a:p>
          <a:p>
            <a:pPr algn="ctr" eaLnBrk="0" hangingPunct="0">
              <a:spcBef>
                <a:spcPct val="50000"/>
              </a:spcBef>
              <a:defRPr/>
            </a:pPr>
            <a:r>
              <a:rPr lang="es-ES_tradnl" sz="1200" b="1" dirty="0" smtClean="0">
                <a:solidFill>
                  <a:srgbClr val="0070C0"/>
                </a:solidFill>
                <a:effectLst>
                  <a:outerShdw blurRad="38100" dist="38100" dir="2700000" algn="tl">
                    <a:srgbClr val="C0C0C0"/>
                  </a:outerShdw>
                </a:effectLst>
                <a:latin typeface="Tahoma" pitchFamily="34" charset="0"/>
                <a:cs typeface="Tahoma" pitchFamily="34" charset="0"/>
              </a:rPr>
              <a:t>INICIAL</a:t>
            </a:r>
            <a:endParaRPr lang="es-ES_tradnl" sz="1200" b="1" dirty="0">
              <a:solidFill>
                <a:srgbClr val="0070C0"/>
              </a:solidFill>
              <a:effectLst>
                <a:outerShdw blurRad="38100" dist="38100" dir="2700000" algn="tl">
                  <a:srgbClr val="C0C0C0"/>
                </a:outerShdw>
              </a:effectLst>
              <a:latin typeface="Tahoma" pitchFamily="34" charset="0"/>
              <a:cs typeface="Tahoma" pitchFamily="34" charset="0"/>
            </a:endParaRPr>
          </a:p>
        </p:txBody>
      </p:sp>
      <p:sp>
        <p:nvSpPr>
          <p:cNvPr id="31" name="Text Box 1100"/>
          <p:cNvSpPr txBox="1">
            <a:spLocks noChangeArrowheads="1"/>
          </p:cNvSpPr>
          <p:nvPr/>
        </p:nvSpPr>
        <p:spPr bwMode="auto">
          <a:xfrm rot="5400000">
            <a:off x="5747058" y="3328835"/>
            <a:ext cx="1384396" cy="400110"/>
          </a:xfrm>
          <a:prstGeom prst="rect">
            <a:avLst/>
          </a:prstGeom>
          <a:noFill/>
          <a:ln w="9525">
            <a:noFill/>
            <a:miter lim="800000"/>
            <a:headEnd/>
            <a:tailEnd/>
          </a:ln>
        </p:spPr>
        <p:txBody>
          <a:bodyPr wrap="square">
            <a:spAutoFit/>
          </a:bodyPr>
          <a:lstStyle/>
          <a:p>
            <a:pPr algn="ctr" eaLnBrk="0" hangingPunct="0"/>
            <a:r>
              <a:rPr lang="es-ES" sz="1000" dirty="0">
                <a:solidFill>
                  <a:srgbClr val="000066"/>
                </a:solidFill>
                <a:latin typeface="Arial" pitchFamily="34" charset="0"/>
              </a:rPr>
              <a:t>Pagos periódicos </a:t>
            </a:r>
          </a:p>
          <a:p>
            <a:pPr algn="ctr" eaLnBrk="0" hangingPunct="0"/>
            <a:r>
              <a:rPr lang="es-ES" sz="1000" dirty="0">
                <a:solidFill>
                  <a:srgbClr val="000066"/>
                </a:solidFill>
                <a:latin typeface="Arial" pitchFamily="34" charset="0"/>
              </a:rPr>
              <a:t>por gestión integral</a:t>
            </a:r>
            <a:endParaRPr lang="en-US" sz="1000" dirty="0">
              <a:solidFill>
                <a:srgbClr val="000066"/>
              </a:solidFill>
              <a:latin typeface="Arial" pitchFamily="34" charset="0"/>
            </a:endParaRPr>
          </a:p>
        </p:txBody>
      </p:sp>
      <p:sp>
        <p:nvSpPr>
          <p:cNvPr id="4" name="Rectangle 1087"/>
          <p:cNvSpPr>
            <a:spLocks noChangeArrowheads="1"/>
          </p:cNvSpPr>
          <p:nvPr/>
        </p:nvSpPr>
        <p:spPr bwMode="auto">
          <a:xfrm>
            <a:off x="7013877" y="5635446"/>
            <a:ext cx="1376924" cy="637947"/>
          </a:xfrm>
          <a:prstGeom prst="rect">
            <a:avLst/>
          </a:prstGeom>
          <a:solidFill>
            <a:srgbClr val="99CCFF"/>
          </a:solidFill>
          <a:ln w="9525">
            <a:solidFill>
              <a:schemeClr val="tx1"/>
            </a:solidFill>
            <a:miter lim="800000"/>
            <a:headEnd/>
            <a:tailEnd/>
          </a:ln>
          <a:effectLst>
            <a:outerShdw dist="107763" dir="13500000" sx="75000" sy="75000" algn="tl" rotWithShape="0">
              <a:schemeClr val="bg2"/>
            </a:outerShdw>
          </a:effectLst>
        </p:spPr>
        <p:txBody>
          <a:bodyPr wrap="none" anchor="ctr"/>
          <a:lstStyle/>
          <a:p>
            <a:pPr algn="ctr" eaLnBrk="0" hangingPunct="0">
              <a:defRPr/>
            </a:pPr>
            <a:r>
              <a:rPr lang="es-ES" sz="1400" b="1" dirty="0">
                <a:solidFill>
                  <a:schemeClr val="tx2"/>
                </a:solidFill>
                <a:effectLst>
                  <a:outerShdw blurRad="38100" dist="38100" dir="2700000" algn="tl">
                    <a:srgbClr val="FFFFFF"/>
                  </a:outerShdw>
                </a:effectLst>
                <a:latin typeface="Arial" charset="0"/>
              </a:rPr>
              <a:t>Empresas</a:t>
            </a:r>
          </a:p>
          <a:p>
            <a:pPr algn="ctr" eaLnBrk="0" hangingPunct="0">
              <a:defRPr/>
            </a:pPr>
            <a:r>
              <a:rPr lang="es-ES" sz="1400" b="1" dirty="0">
                <a:solidFill>
                  <a:schemeClr val="tx2"/>
                </a:solidFill>
                <a:effectLst>
                  <a:outerShdw blurRad="38100" dist="38100" dir="2700000" algn="tl">
                    <a:srgbClr val="FFFFFF"/>
                  </a:outerShdw>
                </a:effectLst>
                <a:latin typeface="Arial" charset="0"/>
              </a:rPr>
              <a:t>Constructoras</a:t>
            </a:r>
            <a:endParaRPr lang="en-US" sz="1400" b="1" dirty="0">
              <a:solidFill>
                <a:schemeClr val="tx2"/>
              </a:solidFill>
              <a:effectLst>
                <a:outerShdw blurRad="38100" dist="38100" dir="2700000" algn="tl">
                  <a:srgbClr val="FFFFFF"/>
                </a:outerShdw>
              </a:effectLst>
              <a:latin typeface="Arial" charset="0"/>
            </a:endParaRPr>
          </a:p>
        </p:txBody>
      </p:sp>
      <p:cxnSp>
        <p:nvCxnSpPr>
          <p:cNvPr id="5" name="AutoShape 1088"/>
          <p:cNvCxnSpPr>
            <a:cxnSpLocks noChangeShapeType="1"/>
          </p:cNvCxnSpPr>
          <p:nvPr/>
        </p:nvCxnSpPr>
        <p:spPr bwMode="auto">
          <a:xfrm>
            <a:off x="3193397" y="3766178"/>
            <a:ext cx="1879534" cy="335688"/>
          </a:xfrm>
          <a:prstGeom prst="bentConnector2">
            <a:avLst/>
          </a:prstGeom>
          <a:noFill/>
          <a:ln w="22225">
            <a:solidFill>
              <a:srgbClr val="003366"/>
            </a:solidFill>
            <a:miter lim="800000"/>
            <a:headEnd/>
            <a:tailEnd type="stealth" w="med" len="med"/>
          </a:ln>
        </p:spPr>
      </p:cxnSp>
      <p:sp>
        <p:nvSpPr>
          <p:cNvPr id="6" name="Text Box 1089"/>
          <p:cNvSpPr txBox="1">
            <a:spLocks noChangeArrowheads="1"/>
          </p:cNvSpPr>
          <p:nvPr/>
        </p:nvSpPr>
        <p:spPr bwMode="auto">
          <a:xfrm>
            <a:off x="5210300" y="3246627"/>
            <a:ext cx="342615" cy="753558"/>
          </a:xfrm>
          <a:prstGeom prst="rect">
            <a:avLst/>
          </a:prstGeom>
          <a:noFill/>
          <a:ln w="9525">
            <a:noFill/>
            <a:miter lim="800000"/>
            <a:headEnd/>
            <a:tailEnd/>
          </a:ln>
        </p:spPr>
        <p:txBody>
          <a:bodyPr vert="eaVert" wrap="none">
            <a:spAutoFit/>
          </a:bodyPr>
          <a:lstStyle/>
          <a:p>
            <a:pPr eaLnBrk="0" hangingPunct="0"/>
            <a:r>
              <a:rPr lang="es-ES" sz="1000" dirty="0">
                <a:latin typeface="Arial" pitchFamily="34" charset="0"/>
              </a:rPr>
              <a:t>Capital (80%)</a:t>
            </a:r>
            <a:endParaRPr lang="en-US" sz="1000" dirty="0">
              <a:latin typeface="Arial" pitchFamily="34" charset="0"/>
            </a:endParaRPr>
          </a:p>
        </p:txBody>
      </p:sp>
      <p:sp>
        <p:nvSpPr>
          <p:cNvPr id="7" name="Text Box 1090"/>
          <p:cNvSpPr txBox="1">
            <a:spLocks noChangeArrowheads="1"/>
          </p:cNvSpPr>
          <p:nvPr/>
        </p:nvSpPr>
        <p:spPr bwMode="auto">
          <a:xfrm>
            <a:off x="4046702" y="3514063"/>
            <a:ext cx="1003604" cy="214506"/>
          </a:xfrm>
          <a:prstGeom prst="rect">
            <a:avLst/>
          </a:prstGeom>
          <a:noFill/>
          <a:ln w="9525">
            <a:noFill/>
            <a:miter lim="800000"/>
            <a:headEnd/>
            <a:tailEnd/>
          </a:ln>
        </p:spPr>
        <p:txBody>
          <a:bodyPr wrap="none">
            <a:spAutoFit/>
          </a:bodyPr>
          <a:lstStyle/>
          <a:p>
            <a:pPr eaLnBrk="0" hangingPunct="0"/>
            <a:r>
              <a:rPr lang="es-ES" sz="1000" dirty="0">
                <a:latin typeface="Arial" pitchFamily="34" charset="0"/>
              </a:rPr>
              <a:t>Capital (20%) </a:t>
            </a:r>
            <a:endParaRPr lang="en-US" sz="1000" dirty="0">
              <a:latin typeface="Arial" pitchFamily="34" charset="0"/>
            </a:endParaRPr>
          </a:p>
        </p:txBody>
      </p:sp>
      <p:cxnSp>
        <p:nvCxnSpPr>
          <p:cNvPr id="8" name="AutoShape 1091"/>
          <p:cNvCxnSpPr>
            <a:cxnSpLocks noChangeShapeType="1"/>
          </p:cNvCxnSpPr>
          <p:nvPr/>
        </p:nvCxnSpPr>
        <p:spPr bwMode="auto">
          <a:xfrm>
            <a:off x="5806644" y="4587987"/>
            <a:ext cx="1139356" cy="1533579"/>
          </a:xfrm>
          <a:prstGeom prst="bentConnector3">
            <a:avLst>
              <a:gd name="adj1" fmla="val 36310"/>
            </a:avLst>
          </a:prstGeom>
          <a:noFill/>
          <a:ln w="25400" cap="rnd">
            <a:solidFill>
              <a:schemeClr val="tx1"/>
            </a:solidFill>
            <a:prstDash val="sysDot"/>
            <a:miter lim="800000"/>
            <a:headEnd/>
            <a:tailEnd type="triangle" w="med" len="med"/>
          </a:ln>
        </p:spPr>
      </p:cxnSp>
      <p:cxnSp>
        <p:nvCxnSpPr>
          <p:cNvPr id="9" name="AutoShape 1092"/>
          <p:cNvCxnSpPr>
            <a:cxnSpLocks noChangeShapeType="1"/>
          </p:cNvCxnSpPr>
          <p:nvPr/>
        </p:nvCxnSpPr>
        <p:spPr bwMode="auto">
          <a:xfrm flipV="1">
            <a:off x="3498842" y="4770456"/>
            <a:ext cx="1795496" cy="1248036"/>
          </a:xfrm>
          <a:prstGeom prst="bentConnector2">
            <a:avLst/>
          </a:prstGeom>
          <a:noFill/>
          <a:ln w="25400">
            <a:solidFill>
              <a:schemeClr val="tx1"/>
            </a:solidFill>
            <a:prstDash val="dash"/>
            <a:miter lim="800000"/>
            <a:headEnd/>
            <a:tailEnd type="triangle" w="med" len="med"/>
          </a:ln>
        </p:spPr>
      </p:cxnSp>
      <p:cxnSp>
        <p:nvCxnSpPr>
          <p:cNvPr id="10" name="AutoShape 1093"/>
          <p:cNvCxnSpPr>
            <a:cxnSpLocks noChangeShapeType="1"/>
          </p:cNvCxnSpPr>
          <p:nvPr/>
        </p:nvCxnSpPr>
        <p:spPr bwMode="auto">
          <a:xfrm rot="16200000" flipH="1">
            <a:off x="3357275" y="3390127"/>
            <a:ext cx="351010" cy="1774487"/>
          </a:xfrm>
          <a:prstGeom prst="bentConnector2">
            <a:avLst/>
          </a:prstGeom>
          <a:noFill/>
          <a:ln w="25400">
            <a:solidFill>
              <a:schemeClr val="tx1"/>
            </a:solidFill>
            <a:prstDash val="dash"/>
            <a:miter lim="800000"/>
            <a:headEnd/>
            <a:tailEnd type="triangle" w="med" len="med"/>
          </a:ln>
        </p:spPr>
      </p:cxnSp>
      <p:cxnSp>
        <p:nvCxnSpPr>
          <p:cNvPr id="11" name="AutoShape 1094"/>
          <p:cNvCxnSpPr>
            <a:cxnSpLocks noChangeShapeType="1"/>
          </p:cNvCxnSpPr>
          <p:nvPr/>
        </p:nvCxnSpPr>
        <p:spPr bwMode="auto">
          <a:xfrm>
            <a:off x="5515745" y="2764685"/>
            <a:ext cx="316757" cy="1686799"/>
          </a:xfrm>
          <a:prstGeom prst="bentConnector3">
            <a:avLst>
              <a:gd name="adj1" fmla="val 220917"/>
            </a:avLst>
          </a:prstGeom>
          <a:noFill/>
          <a:ln w="25400">
            <a:solidFill>
              <a:schemeClr val="tx1"/>
            </a:solidFill>
            <a:prstDash val="dashDot"/>
            <a:miter lim="800000"/>
            <a:headEnd/>
            <a:tailEnd type="triangle" w="med" len="med"/>
          </a:ln>
        </p:spPr>
      </p:cxnSp>
      <p:sp>
        <p:nvSpPr>
          <p:cNvPr id="12" name="Text Box 1095"/>
          <p:cNvSpPr txBox="1">
            <a:spLocks noChangeArrowheads="1"/>
          </p:cNvSpPr>
          <p:nvPr/>
        </p:nvSpPr>
        <p:spPr bwMode="auto">
          <a:xfrm>
            <a:off x="3681461" y="5794236"/>
            <a:ext cx="1359148" cy="214506"/>
          </a:xfrm>
          <a:prstGeom prst="rect">
            <a:avLst/>
          </a:prstGeom>
          <a:noFill/>
          <a:ln w="9525">
            <a:noFill/>
            <a:miter lim="800000"/>
            <a:headEnd/>
            <a:tailEnd/>
          </a:ln>
        </p:spPr>
        <p:txBody>
          <a:bodyPr wrap="none">
            <a:spAutoFit/>
          </a:bodyPr>
          <a:lstStyle/>
          <a:p>
            <a:pPr eaLnBrk="0" hangingPunct="0"/>
            <a:r>
              <a:rPr lang="es-ES" sz="1000" dirty="0">
                <a:solidFill>
                  <a:srgbClr val="000066"/>
                </a:solidFill>
                <a:latin typeface="Arial" pitchFamily="34" charset="0"/>
              </a:rPr>
              <a:t>Flujo de financiación</a:t>
            </a:r>
            <a:endParaRPr lang="en-US" sz="1000" dirty="0">
              <a:solidFill>
                <a:srgbClr val="000066"/>
              </a:solidFill>
              <a:latin typeface="Arial" pitchFamily="34" charset="0"/>
            </a:endParaRPr>
          </a:p>
        </p:txBody>
      </p:sp>
      <p:sp>
        <p:nvSpPr>
          <p:cNvPr id="13" name="Text Box 1096"/>
          <p:cNvSpPr txBox="1">
            <a:spLocks noChangeArrowheads="1"/>
          </p:cNvSpPr>
          <p:nvPr/>
        </p:nvSpPr>
        <p:spPr bwMode="auto">
          <a:xfrm>
            <a:off x="6228184" y="4723531"/>
            <a:ext cx="497761" cy="1225749"/>
          </a:xfrm>
          <a:prstGeom prst="rect">
            <a:avLst/>
          </a:prstGeom>
          <a:noFill/>
          <a:ln w="9525">
            <a:noFill/>
            <a:miter lim="800000"/>
            <a:headEnd/>
            <a:tailEnd/>
          </a:ln>
        </p:spPr>
        <p:txBody>
          <a:bodyPr vert="eaVert" wrap="none">
            <a:spAutoFit/>
          </a:bodyPr>
          <a:lstStyle/>
          <a:p>
            <a:pPr algn="ctr" eaLnBrk="0" hangingPunct="0"/>
            <a:r>
              <a:rPr lang="es-ES" sz="1000" dirty="0">
                <a:solidFill>
                  <a:srgbClr val="000066"/>
                </a:solidFill>
                <a:latin typeface="Arial" pitchFamily="34" charset="0"/>
              </a:rPr>
              <a:t>Pago de certificaciones</a:t>
            </a:r>
          </a:p>
          <a:p>
            <a:pPr algn="ctr" eaLnBrk="0" hangingPunct="0"/>
            <a:r>
              <a:rPr lang="es-ES" sz="1000" dirty="0">
                <a:solidFill>
                  <a:srgbClr val="000066"/>
                </a:solidFill>
                <a:latin typeface="Arial" pitchFamily="34" charset="0"/>
              </a:rPr>
              <a:t> de obra trimestrales</a:t>
            </a:r>
            <a:endParaRPr lang="en-US" sz="1000" dirty="0">
              <a:solidFill>
                <a:srgbClr val="000066"/>
              </a:solidFill>
              <a:latin typeface="Arial" pitchFamily="34" charset="0"/>
            </a:endParaRPr>
          </a:p>
        </p:txBody>
      </p:sp>
      <p:cxnSp>
        <p:nvCxnSpPr>
          <p:cNvPr id="14" name="AutoShape 1097"/>
          <p:cNvCxnSpPr>
            <a:cxnSpLocks noChangeShapeType="1"/>
          </p:cNvCxnSpPr>
          <p:nvPr/>
        </p:nvCxnSpPr>
        <p:spPr bwMode="auto">
          <a:xfrm rot="5400000">
            <a:off x="3484816" y="4050831"/>
            <a:ext cx="944384" cy="2322348"/>
          </a:xfrm>
          <a:prstGeom prst="bentConnector3">
            <a:avLst>
              <a:gd name="adj1" fmla="val 50000"/>
            </a:avLst>
          </a:prstGeom>
          <a:noFill/>
          <a:ln w="25400" cap="rnd">
            <a:solidFill>
              <a:schemeClr val="tx1"/>
            </a:solidFill>
            <a:prstDash val="sysDot"/>
            <a:miter lim="800000"/>
            <a:headEnd/>
            <a:tailEnd type="triangle" w="med" len="med"/>
          </a:ln>
        </p:spPr>
      </p:cxnSp>
      <p:sp>
        <p:nvSpPr>
          <p:cNvPr id="15" name="Text Box 1098"/>
          <p:cNvSpPr txBox="1">
            <a:spLocks noChangeArrowheads="1"/>
          </p:cNvSpPr>
          <p:nvPr/>
        </p:nvSpPr>
        <p:spPr bwMode="auto">
          <a:xfrm>
            <a:off x="2960677" y="5193897"/>
            <a:ext cx="2041145" cy="214506"/>
          </a:xfrm>
          <a:prstGeom prst="rect">
            <a:avLst/>
          </a:prstGeom>
          <a:noFill/>
          <a:ln w="9525">
            <a:noFill/>
            <a:miter lim="800000"/>
            <a:headEnd/>
            <a:tailEnd/>
          </a:ln>
        </p:spPr>
        <p:txBody>
          <a:bodyPr wrap="none">
            <a:spAutoFit/>
          </a:bodyPr>
          <a:lstStyle/>
          <a:p>
            <a:pPr eaLnBrk="0" hangingPunct="0"/>
            <a:r>
              <a:rPr lang="es-ES" sz="1000" dirty="0">
                <a:solidFill>
                  <a:srgbClr val="000066"/>
                </a:solidFill>
                <a:latin typeface="Arial" pitchFamily="34" charset="0"/>
              </a:rPr>
              <a:t>Intereses y  Repago de la deuda</a:t>
            </a:r>
            <a:endParaRPr lang="en-US" sz="1000" dirty="0">
              <a:solidFill>
                <a:srgbClr val="000066"/>
              </a:solidFill>
              <a:latin typeface="Arial" pitchFamily="34" charset="0"/>
            </a:endParaRPr>
          </a:p>
        </p:txBody>
      </p:sp>
      <p:sp>
        <p:nvSpPr>
          <p:cNvPr id="16" name="Text Box 1099"/>
          <p:cNvSpPr txBox="1">
            <a:spLocks noChangeArrowheads="1"/>
          </p:cNvSpPr>
          <p:nvPr/>
        </p:nvSpPr>
        <p:spPr bwMode="auto">
          <a:xfrm>
            <a:off x="2650384" y="4249513"/>
            <a:ext cx="1307432" cy="214506"/>
          </a:xfrm>
          <a:prstGeom prst="rect">
            <a:avLst/>
          </a:prstGeom>
          <a:noFill/>
          <a:ln w="9525">
            <a:noFill/>
            <a:miter lim="800000"/>
            <a:headEnd/>
            <a:tailEnd/>
          </a:ln>
        </p:spPr>
        <p:txBody>
          <a:bodyPr wrap="none">
            <a:spAutoFit/>
          </a:bodyPr>
          <a:lstStyle/>
          <a:p>
            <a:pPr eaLnBrk="0" hangingPunct="0"/>
            <a:r>
              <a:rPr lang="es-ES" sz="1000" dirty="0">
                <a:solidFill>
                  <a:srgbClr val="000066"/>
                </a:solidFill>
                <a:latin typeface="Arial" pitchFamily="34" charset="0"/>
              </a:rPr>
              <a:t>Deuda subordinada</a:t>
            </a:r>
            <a:endParaRPr lang="en-US" sz="1000" dirty="0">
              <a:solidFill>
                <a:srgbClr val="000066"/>
              </a:solidFill>
              <a:latin typeface="Arial" pitchFamily="34" charset="0"/>
            </a:endParaRPr>
          </a:p>
        </p:txBody>
      </p:sp>
      <p:cxnSp>
        <p:nvCxnSpPr>
          <p:cNvPr id="17" name="AutoShape 1101"/>
          <p:cNvCxnSpPr>
            <a:cxnSpLocks noChangeShapeType="1"/>
          </p:cNvCxnSpPr>
          <p:nvPr/>
        </p:nvCxnSpPr>
        <p:spPr bwMode="auto">
          <a:xfrm rot="10800000">
            <a:off x="1792231" y="3767571"/>
            <a:ext cx="2781322" cy="816238"/>
          </a:xfrm>
          <a:prstGeom prst="bentConnector3">
            <a:avLst>
              <a:gd name="adj1" fmla="val 111736"/>
            </a:avLst>
          </a:prstGeom>
          <a:noFill/>
          <a:ln w="25400" cap="rnd">
            <a:solidFill>
              <a:schemeClr val="tx1"/>
            </a:solidFill>
            <a:prstDash val="sysDot"/>
            <a:miter lim="800000"/>
            <a:headEnd/>
            <a:tailEnd type="triangle" w="med" len="med"/>
          </a:ln>
        </p:spPr>
      </p:cxnSp>
      <p:sp>
        <p:nvSpPr>
          <p:cNvPr id="18" name="Text Box 1102"/>
          <p:cNvSpPr txBox="1">
            <a:spLocks noChangeArrowheads="1"/>
          </p:cNvSpPr>
          <p:nvPr/>
        </p:nvSpPr>
        <p:spPr bwMode="auto">
          <a:xfrm>
            <a:off x="1415816" y="4569879"/>
            <a:ext cx="2947782" cy="553998"/>
          </a:xfrm>
          <a:prstGeom prst="rect">
            <a:avLst/>
          </a:prstGeom>
          <a:noFill/>
          <a:ln w="9525">
            <a:noFill/>
            <a:miter lim="800000"/>
            <a:headEnd/>
            <a:tailEnd/>
          </a:ln>
        </p:spPr>
        <p:txBody>
          <a:bodyPr>
            <a:spAutoFit/>
          </a:bodyPr>
          <a:lstStyle/>
          <a:p>
            <a:pPr eaLnBrk="0" hangingPunct="0"/>
            <a:r>
              <a:rPr lang="es-ES" sz="1000" dirty="0">
                <a:solidFill>
                  <a:srgbClr val="000066"/>
                </a:solidFill>
                <a:latin typeface="Arial" pitchFamily="34" charset="0"/>
              </a:rPr>
              <a:t>Honorarios</a:t>
            </a:r>
          </a:p>
          <a:p>
            <a:pPr eaLnBrk="0" hangingPunct="0"/>
            <a:r>
              <a:rPr lang="es-ES" sz="1000" dirty="0">
                <a:solidFill>
                  <a:srgbClr val="000066"/>
                </a:solidFill>
                <a:latin typeface="Arial" pitchFamily="34" charset="0"/>
              </a:rPr>
              <a:t>Intereses y Repago deuda subordinada (Bullet)</a:t>
            </a:r>
          </a:p>
          <a:p>
            <a:pPr eaLnBrk="0" hangingPunct="0"/>
            <a:r>
              <a:rPr lang="es-ES" sz="1000" dirty="0">
                <a:solidFill>
                  <a:srgbClr val="000066"/>
                </a:solidFill>
                <a:latin typeface="Arial" pitchFamily="34" charset="0"/>
              </a:rPr>
              <a:t>Dividendos</a:t>
            </a:r>
            <a:endParaRPr lang="en-US" sz="1000" dirty="0">
              <a:solidFill>
                <a:srgbClr val="000066"/>
              </a:solidFill>
              <a:latin typeface="Arial" pitchFamily="34" charset="0"/>
            </a:endParaRPr>
          </a:p>
        </p:txBody>
      </p:sp>
      <p:sp>
        <p:nvSpPr>
          <p:cNvPr id="19" name="Text Box 1104"/>
          <p:cNvSpPr txBox="1">
            <a:spLocks noChangeArrowheads="1"/>
          </p:cNvSpPr>
          <p:nvPr/>
        </p:nvSpPr>
        <p:spPr bwMode="auto">
          <a:xfrm>
            <a:off x="5541155" y="3007049"/>
            <a:ext cx="342615" cy="629589"/>
          </a:xfrm>
          <a:prstGeom prst="rect">
            <a:avLst/>
          </a:prstGeom>
          <a:noFill/>
          <a:ln w="9525">
            <a:noFill/>
            <a:miter lim="800000"/>
            <a:headEnd/>
            <a:tailEnd/>
          </a:ln>
        </p:spPr>
        <p:txBody>
          <a:bodyPr vert="eaVert" wrap="none">
            <a:spAutoFit/>
          </a:bodyPr>
          <a:lstStyle/>
          <a:p>
            <a:pPr eaLnBrk="0" hangingPunct="0"/>
            <a:r>
              <a:rPr lang="es-ES" sz="1000" dirty="0">
                <a:solidFill>
                  <a:srgbClr val="000066"/>
                </a:solidFill>
                <a:latin typeface="Arial" pitchFamily="34" charset="0"/>
              </a:rPr>
              <a:t>Dividendos</a:t>
            </a:r>
            <a:endParaRPr lang="en-US" sz="1000" dirty="0">
              <a:solidFill>
                <a:srgbClr val="000066"/>
              </a:solidFill>
              <a:latin typeface="Arial" pitchFamily="34" charset="0"/>
            </a:endParaRPr>
          </a:p>
        </p:txBody>
      </p:sp>
      <p:graphicFrame>
        <p:nvGraphicFramePr>
          <p:cNvPr id="20" name="Object 1024"/>
          <p:cNvGraphicFramePr>
            <a:graphicFrameLocks noChangeAspect="1"/>
          </p:cNvGraphicFramePr>
          <p:nvPr/>
        </p:nvGraphicFramePr>
        <p:xfrm>
          <a:off x="4434568" y="4267621"/>
          <a:ext cx="1386621" cy="383046"/>
        </p:xfrm>
        <a:graphic>
          <a:graphicData uri="http://schemas.openxmlformats.org/presentationml/2006/ole">
            <p:oleObj spid="_x0000_s47202" r:id="rId3" imgW="3914286" imgH="1257476" progId="PBrush">
              <p:embed/>
            </p:oleObj>
          </a:graphicData>
        </a:graphic>
      </p:graphicFrame>
      <p:sp>
        <p:nvSpPr>
          <p:cNvPr id="21" name="Line 1107"/>
          <p:cNvSpPr>
            <a:spLocks noChangeShapeType="1"/>
          </p:cNvSpPr>
          <p:nvPr/>
        </p:nvSpPr>
        <p:spPr bwMode="auto">
          <a:xfrm>
            <a:off x="5210300" y="3179768"/>
            <a:ext cx="0" cy="936027"/>
          </a:xfrm>
          <a:prstGeom prst="line">
            <a:avLst/>
          </a:prstGeom>
          <a:noFill/>
          <a:ln w="22225">
            <a:solidFill>
              <a:srgbClr val="003366"/>
            </a:solidFill>
            <a:round/>
            <a:headEnd/>
            <a:tailEnd type="triangle" w="med" len="med"/>
          </a:ln>
        </p:spPr>
        <p:txBody>
          <a:bodyPr/>
          <a:lstStyle/>
          <a:p>
            <a:endParaRPr lang="es-ES" dirty="0"/>
          </a:p>
        </p:txBody>
      </p:sp>
      <p:graphicFrame>
        <p:nvGraphicFramePr>
          <p:cNvPr id="22" name="Object 1025"/>
          <p:cNvGraphicFramePr>
            <a:graphicFrameLocks noChangeAspect="1"/>
          </p:cNvGraphicFramePr>
          <p:nvPr>
            <p:extLst>
              <p:ext uri="{D42A27DB-BD31-4B8C-83A1-F6EECF244321}">
                <p14:modId xmlns:p14="http://schemas.microsoft.com/office/powerpoint/2010/main" xmlns="" val="3400186563"/>
              </p:ext>
            </p:extLst>
          </p:nvPr>
        </p:nvGraphicFramePr>
        <p:xfrm>
          <a:off x="4646279" y="2110023"/>
          <a:ext cx="719168" cy="1015422"/>
        </p:xfrm>
        <a:graphic>
          <a:graphicData uri="http://schemas.openxmlformats.org/presentationml/2006/ole">
            <p:oleObj spid="_x0000_s47203" name="Picture" r:id="rId4" imgW="612720" imgH="1005840" progId="Word.Picture.8">
              <p:embed/>
            </p:oleObj>
          </a:graphicData>
        </a:graphic>
      </p:graphicFrame>
      <p:grpSp>
        <p:nvGrpSpPr>
          <p:cNvPr id="24" name="23 Grupo"/>
          <p:cNvGrpSpPr/>
          <p:nvPr/>
        </p:nvGrpSpPr>
        <p:grpSpPr>
          <a:xfrm>
            <a:off x="1331640" y="5720412"/>
            <a:ext cx="2327196" cy="830167"/>
            <a:chOff x="1331640" y="5720412"/>
            <a:chExt cx="2327196" cy="830167"/>
          </a:xfrm>
        </p:grpSpPr>
        <p:pic>
          <p:nvPicPr>
            <p:cNvPr id="26" name="Picture 1114"/>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223732" y="5720412"/>
              <a:ext cx="1357531" cy="215899"/>
            </a:xfrm>
            <a:prstGeom prst="rect">
              <a:avLst/>
            </a:prstGeom>
            <a:noFill/>
            <a:ln w="9525">
              <a:noFill/>
              <a:miter lim="800000"/>
              <a:headEnd/>
              <a:tailEnd/>
            </a:ln>
          </p:spPr>
        </p:pic>
        <p:pic>
          <p:nvPicPr>
            <p:cNvPr id="27" name="Picture 1115"/>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038250" y="6054708"/>
              <a:ext cx="620586" cy="431798"/>
            </a:xfrm>
            <a:prstGeom prst="rect">
              <a:avLst/>
            </a:prstGeom>
            <a:noFill/>
            <a:ln w="9525">
              <a:noFill/>
              <a:miter lim="800000"/>
              <a:headEnd/>
              <a:tailEnd/>
            </a:ln>
          </p:spPr>
        </p:pic>
        <p:pic>
          <p:nvPicPr>
            <p:cNvPr id="28" name="Picture 1116"/>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1952226" y="6054708"/>
              <a:ext cx="778964" cy="495871"/>
            </a:xfrm>
            <a:prstGeom prst="rect">
              <a:avLst/>
            </a:prstGeom>
            <a:noFill/>
            <a:ln w="9525">
              <a:noFill/>
              <a:miter lim="800000"/>
              <a:headEnd/>
              <a:tailEnd/>
            </a:ln>
          </p:spPr>
        </p:pic>
        <p:pic>
          <p:nvPicPr>
            <p:cNvPr id="29" name="Picture 1118" descr="http://www.ico.es/web/resources/f00006898Image.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331640" y="5854130"/>
              <a:ext cx="853305" cy="451299"/>
            </a:xfrm>
            <a:prstGeom prst="rect">
              <a:avLst/>
            </a:prstGeom>
            <a:noFill/>
            <a:ln w="9525">
              <a:noFill/>
              <a:miter lim="800000"/>
              <a:headEnd/>
              <a:tailEnd/>
            </a:ln>
          </p:spPr>
        </p:pic>
      </p:grpSp>
      <p:pic>
        <p:nvPicPr>
          <p:cNvPr id="32" name="31 Imagen" descr="EMESA II.jpg"/>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1918242" y="3479219"/>
            <a:ext cx="1090881" cy="564127"/>
          </a:xfrm>
          <a:prstGeom prst="rect">
            <a:avLst/>
          </a:prstGeom>
        </p:spPr>
      </p:pic>
      <p:sp>
        <p:nvSpPr>
          <p:cNvPr id="25" name="24 Rectángulo"/>
          <p:cNvSpPr/>
          <p:nvPr/>
        </p:nvSpPr>
        <p:spPr>
          <a:xfrm>
            <a:off x="433986" y="1104358"/>
            <a:ext cx="8028384" cy="1015663"/>
          </a:xfrm>
          <a:prstGeom prst="rect">
            <a:avLst/>
          </a:prstGeom>
        </p:spPr>
        <p:txBody>
          <a:bodyPr wrap="square">
            <a:spAutoFit/>
          </a:bodyPr>
          <a:lstStyle/>
          <a:p>
            <a:pPr lvl="0" algn="just" eaLnBrk="0" fontAlgn="base" hangingPunct="0">
              <a:spcBef>
                <a:spcPct val="0"/>
              </a:spcBef>
              <a:spcAft>
                <a:spcPct val="0"/>
              </a:spcAft>
            </a:pPr>
            <a:r>
              <a:rPr lang="es-ES" sz="1200" dirty="0">
                <a:latin typeface="Tahoma" pitchFamily="34" charset="0"/>
                <a:ea typeface="Times New Roman" pitchFamily="18" charset="0"/>
                <a:cs typeface="Tahoma" pitchFamily="34" charset="0"/>
              </a:rPr>
              <a:t>Uno de los hitos más relevantes de la sociedad fue la formalización durante el año 2005 de la financiación externa necesaria para acometer las obras objeto de reforma de la Calle 30 por un importe de 2.500 millones de euros.</a:t>
            </a:r>
            <a:endParaRPr lang="es-ES" sz="1200" dirty="0">
              <a:latin typeface="Arial" pitchFamily="34" charset="0"/>
            </a:endParaRPr>
          </a:p>
          <a:p>
            <a:pPr lvl="0" algn="just" eaLnBrk="0" fontAlgn="base" hangingPunct="0">
              <a:spcBef>
                <a:spcPct val="0"/>
              </a:spcBef>
              <a:spcAft>
                <a:spcPct val="0"/>
              </a:spcAft>
            </a:pPr>
            <a:r>
              <a:rPr lang="es-ES" sz="1200" dirty="0">
                <a:latin typeface="Tahoma" pitchFamily="34" charset="0"/>
                <a:ea typeface="Times New Roman" pitchFamily="18" charset="0"/>
                <a:cs typeface="Tahoma" pitchFamily="34" charset="0"/>
              </a:rPr>
              <a:t>Aparte de la financiación externa, se financiaron con recursos propios 625 m€  de los cuales 125 m€ fueron aportados por el socio privado como deuda subordinada y los 500 m€ restantes proceden del capital social desembolsado.</a:t>
            </a:r>
            <a:endParaRPr lang="es-ES" sz="1200" dirty="0">
              <a:latin typeface="Arial" pitchFamily="34" charset="0"/>
            </a:endParaRPr>
          </a:p>
        </p:txBody>
      </p:sp>
      <p:sp>
        <p:nvSpPr>
          <p:cNvPr id="34" name="33 Rectángulo"/>
          <p:cNvSpPr/>
          <p:nvPr/>
        </p:nvSpPr>
        <p:spPr>
          <a:xfrm>
            <a:off x="1182056" y="664550"/>
            <a:ext cx="3308919" cy="369332"/>
          </a:xfrm>
          <a:prstGeom prst="rect">
            <a:avLst/>
          </a:prstGeom>
        </p:spPr>
        <p:txBody>
          <a:bodyPr wrap="none">
            <a:spAutoFit/>
          </a:bodyPr>
          <a:lstStyle/>
          <a:p>
            <a:pPr lvl="0" algn="just" fontAlgn="base">
              <a:spcBef>
                <a:spcPct val="0"/>
              </a:spcBef>
              <a:spcAft>
                <a:spcPct val="0"/>
              </a:spcAft>
            </a:pPr>
            <a:r>
              <a:rPr lang="es-ES" b="1" dirty="0" smtClean="0">
                <a:solidFill>
                  <a:srgbClr val="0070C0"/>
                </a:solidFill>
                <a:latin typeface="Tahoma" pitchFamily="34" charset="0"/>
                <a:ea typeface="Times New Roman" pitchFamily="18" charset="0"/>
                <a:cs typeface="Tahoma" pitchFamily="34" charset="0"/>
              </a:rPr>
              <a:t>ESTRUCTURA FINANCIERA</a:t>
            </a:r>
            <a:endParaRPr lang="es-ES" b="1" dirty="0">
              <a:solidFill>
                <a:srgbClr val="0070C0"/>
              </a:solidFill>
              <a:latin typeface="Tahoma" pitchFamily="34" charset="0"/>
              <a:ea typeface="Times New Roman" pitchFamily="18" charset="0"/>
              <a:cs typeface="Tahoma" pitchFamily="34" charset="0"/>
            </a:endParaRPr>
          </a:p>
        </p:txBody>
      </p:sp>
      <p:cxnSp>
        <p:nvCxnSpPr>
          <p:cNvPr id="33" name="AutoShape 1091"/>
          <p:cNvCxnSpPr>
            <a:cxnSpLocks noChangeShapeType="1"/>
          </p:cNvCxnSpPr>
          <p:nvPr/>
        </p:nvCxnSpPr>
        <p:spPr bwMode="auto">
          <a:xfrm rot="16200000" flipV="1">
            <a:off x="4774713" y="3381321"/>
            <a:ext cx="1374493" cy="339758"/>
          </a:xfrm>
          <a:prstGeom prst="bentConnector3">
            <a:avLst>
              <a:gd name="adj1" fmla="val 101297"/>
            </a:avLst>
          </a:prstGeom>
          <a:noFill/>
          <a:ln w="25400" cap="rnd">
            <a:solidFill>
              <a:schemeClr val="tx1"/>
            </a:solidFill>
            <a:prstDash val="sysDot"/>
            <a:miter lim="800000"/>
            <a:headEnd/>
            <a:tailEnd type="triangle" w="med" len="med"/>
          </a:ln>
        </p:spPr>
      </p:cxnSp>
    </p:spTree>
  </p:cSld>
  <p:clrMapOvr>
    <a:masterClrMapping/>
  </p:clrMapOvr>
  <mc:AlternateContent xmlns:mc="http://schemas.openxmlformats.org/markup-compatibility/2006">
    <mc:Choice xmlns:p14="http://schemas.microsoft.com/office/powerpoint/2010/main" xmlns="" Requires="p14">
      <p:transition spd="slow" p14:dur="3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2000"/>
                                        <p:tgtEl>
                                          <p:spTgt spid="25"/>
                                        </p:tgtEl>
                                      </p:cBhvr>
                                    </p:animEffect>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750" fill="hold"/>
                                        <p:tgtEl>
                                          <p:spTgt spid="30"/>
                                        </p:tgtEl>
                                        <p:attrNameLst>
                                          <p:attrName>ppt_x</p:attrName>
                                        </p:attrNameLst>
                                      </p:cBhvr>
                                      <p:tavLst>
                                        <p:tav tm="0">
                                          <p:val>
                                            <p:strVal val="0-#ppt_w/2"/>
                                          </p:val>
                                        </p:tav>
                                        <p:tav tm="100000">
                                          <p:val>
                                            <p:strVal val="#ppt_x"/>
                                          </p:val>
                                        </p:tav>
                                      </p:tavLst>
                                    </p:anim>
                                    <p:anim calcmode="lin" valueType="num">
                                      <p:cBhvr additive="base">
                                        <p:cTn id="19" dur="75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1" presetClass="entr" presetSubtype="0" fill="hold" nodeType="afterEffect">
                                  <p:stCondLst>
                                    <p:cond delay="0"/>
                                  </p:stCondLst>
                                  <p:childTnLst>
                                    <p:set>
                                      <p:cBhvr>
                                        <p:cTn id="22" dur="1" fill="hold">
                                          <p:stCondLst>
                                            <p:cond delay="999"/>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999"/>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999"/>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999"/>
                                          </p:stCondLst>
                                        </p:cTn>
                                        <p:tgtEl>
                                          <p:spTgt spid="32"/>
                                        </p:tgtEl>
                                        <p:attrNameLst>
                                          <p:attrName>style.visibility</p:attrName>
                                        </p:attrNameLst>
                                      </p:cBhvr>
                                      <p:to>
                                        <p:strVal val="visible"/>
                                      </p:to>
                                    </p:set>
                                  </p:childTnLst>
                                </p:cTn>
                              </p:par>
                            </p:childTnLst>
                          </p:cTn>
                        </p:par>
                        <p:par>
                          <p:cTn id="31" fill="hold">
                            <p:stCondLst>
                              <p:cond delay="3750"/>
                            </p:stCondLst>
                            <p:childTnLst>
                              <p:par>
                                <p:cTn id="32" presetID="47"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1" presetClass="entr" presetSubtype="0" fill="hold" grpId="0" nodeType="withEffect">
                                  <p:stCondLst>
                                    <p:cond delay="0"/>
                                  </p:stCondLst>
                                  <p:childTnLst>
                                    <p:set>
                                      <p:cBhvr>
                                        <p:cTn id="38" dur="1" fill="hold">
                                          <p:stCondLst>
                                            <p:cond delay="999"/>
                                          </p:stCondLst>
                                        </p:cTn>
                                        <p:tgtEl>
                                          <p:spTgt spid="6"/>
                                        </p:tgtEl>
                                        <p:attrNameLst>
                                          <p:attrName>style.visibility</p:attrName>
                                        </p:attrNameLst>
                                      </p:cBhvr>
                                      <p:to>
                                        <p:strVal val="visible"/>
                                      </p:to>
                                    </p:set>
                                  </p:childTnLst>
                                </p:cTn>
                              </p:par>
                              <p:par>
                                <p:cTn id="39" presetID="22" presetClass="entr" presetSubtype="8"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1000"/>
                                        <p:tgtEl>
                                          <p:spTgt spid="5"/>
                                        </p:tgtEl>
                                      </p:cBhvr>
                                    </p:animEffect>
                                  </p:childTnLst>
                                </p:cTn>
                              </p:par>
                              <p:par>
                                <p:cTn id="42" presetID="1" presetClass="entr" presetSubtype="0" fill="hold" grpId="0" nodeType="withEffect">
                                  <p:stCondLst>
                                    <p:cond delay="0"/>
                                  </p:stCondLst>
                                  <p:childTnLst>
                                    <p:set>
                                      <p:cBhvr>
                                        <p:cTn id="43" dur="1" fill="hold">
                                          <p:stCondLst>
                                            <p:cond delay="999"/>
                                          </p:stCondLst>
                                        </p:cTn>
                                        <p:tgtEl>
                                          <p:spTgt spid="7"/>
                                        </p:tgtEl>
                                        <p:attrNameLst>
                                          <p:attrName>style.visibility</p:attrName>
                                        </p:attrNameLst>
                                      </p:cBhvr>
                                      <p:to>
                                        <p:strVal val="visible"/>
                                      </p:to>
                                    </p:set>
                                  </p:childTnLst>
                                </p:cTn>
                              </p:par>
                            </p:childTnLst>
                          </p:cTn>
                        </p:par>
                        <p:par>
                          <p:cTn id="44" fill="hold">
                            <p:stCondLst>
                              <p:cond delay="4750"/>
                            </p:stCondLst>
                            <p:childTnLst>
                              <p:par>
                                <p:cTn id="45" presetID="2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1000"/>
                                        <p:tgtEl>
                                          <p:spTgt spid="11"/>
                                        </p:tgtEl>
                                      </p:cBhvr>
                                    </p:animEffect>
                                  </p:childTnLst>
                                </p:cTn>
                              </p:par>
                              <p:par>
                                <p:cTn id="48" presetID="1" presetClass="entr" presetSubtype="0" fill="hold" grpId="0" nodeType="withEffect">
                                  <p:stCondLst>
                                    <p:cond delay="0"/>
                                  </p:stCondLst>
                                  <p:childTnLst>
                                    <p:set>
                                      <p:cBhvr>
                                        <p:cTn id="49" dur="1" fill="hold">
                                          <p:stCondLst>
                                            <p:cond delay="999"/>
                                          </p:stCondLst>
                                        </p:cTn>
                                        <p:tgtEl>
                                          <p:spTgt spid="31"/>
                                        </p:tgtEl>
                                        <p:attrNameLst>
                                          <p:attrName>style.visibility</p:attrName>
                                        </p:attrNameLst>
                                      </p:cBhvr>
                                      <p:to>
                                        <p:strVal val="visible"/>
                                      </p:to>
                                    </p:se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1000"/>
                                        <p:tgtEl>
                                          <p:spTgt spid="10"/>
                                        </p:tgtEl>
                                      </p:cBhvr>
                                    </p:animEffect>
                                  </p:childTnLst>
                                </p:cTn>
                              </p:par>
                              <p:par>
                                <p:cTn id="53" presetID="1" presetClass="entr" presetSubtype="0" fill="hold" grpId="0" nodeType="withEffect">
                                  <p:stCondLst>
                                    <p:cond delay="0"/>
                                  </p:stCondLst>
                                  <p:childTnLst>
                                    <p:set>
                                      <p:cBhvr>
                                        <p:cTn id="54" dur="1" fill="hold">
                                          <p:stCondLst>
                                            <p:cond delay="999"/>
                                          </p:stCondLst>
                                        </p:cTn>
                                        <p:tgtEl>
                                          <p:spTgt spid="16"/>
                                        </p:tgtEl>
                                        <p:attrNameLst>
                                          <p:attrName>style.visibility</p:attrName>
                                        </p:attrNameLst>
                                      </p:cBhvr>
                                      <p:to>
                                        <p:strVal val="visible"/>
                                      </p:to>
                                    </p:set>
                                  </p:childTnLst>
                                </p:cTn>
                              </p:par>
                            </p:childTnLst>
                          </p:cTn>
                        </p:par>
                        <p:par>
                          <p:cTn id="55" fill="hold">
                            <p:stCondLst>
                              <p:cond delay="575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1000"/>
                                        <p:tgtEl>
                                          <p:spTgt spid="9"/>
                                        </p:tgtEl>
                                      </p:cBhvr>
                                    </p:animEffect>
                                  </p:childTnLst>
                                </p:cTn>
                              </p:par>
                              <p:par>
                                <p:cTn id="59" presetID="1" presetClass="entr" presetSubtype="0" fill="hold" grpId="0" nodeType="withEffect">
                                  <p:stCondLst>
                                    <p:cond delay="0"/>
                                  </p:stCondLst>
                                  <p:childTnLst>
                                    <p:set>
                                      <p:cBhvr>
                                        <p:cTn id="60" dur="1" fill="hold">
                                          <p:stCondLst>
                                            <p:cond delay="999"/>
                                          </p:stCondLst>
                                        </p:cTn>
                                        <p:tgtEl>
                                          <p:spTgt spid="12"/>
                                        </p:tgtEl>
                                        <p:attrNameLst>
                                          <p:attrName>style.visibility</p:attrName>
                                        </p:attrNameLst>
                                      </p:cBhvr>
                                      <p:to>
                                        <p:strVal val="visible"/>
                                      </p:to>
                                    </p:set>
                                  </p:childTnLst>
                                </p:cTn>
                              </p:par>
                            </p:childTnLst>
                          </p:cTn>
                        </p:par>
                        <p:par>
                          <p:cTn id="61" fill="hold">
                            <p:stCondLst>
                              <p:cond delay="6750"/>
                            </p:stCondLst>
                            <p:childTnLst>
                              <p:par>
                                <p:cTn id="62" presetID="22" presetClass="entr" presetSubtype="1"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1000"/>
                                        <p:tgtEl>
                                          <p:spTgt spid="8"/>
                                        </p:tgtEl>
                                      </p:cBhvr>
                                    </p:animEffect>
                                  </p:childTnLst>
                                </p:cTn>
                              </p:par>
                              <p:par>
                                <p:cTn id="65" presetID="1" presetClass="entr" presetSubtype="0" fill="hold" grpId="0" nodeType="withEffect">
                                  <p:stCondLst>
                                    <p:cond delay="0"/>
                                  </p:stCondLst>
                                  <p:childTnLst>
                                    <p:set>
                                      <p:cBhvr>
                                        <p:cTn id="66" dur="1" fill="hold">
                                          <p:stCondLst>
                                            <p:cond delay="999"/>
                                          </p:stCondLst>
                                        </p:cTn>
                                        <p:tgtEl>
                                          <p:spTgt spid="13"/>
                                        </p:tgtEl>
                                        <p:attrNameLst>
                                          <p:attrName>style.visibility</p:attrName>
                                        </p:attrNameLst>
                                      </p:cBhvr>
                                      <p:to>
                                        <p:strVal val="visible"/>
                                      </p:to>
                                    </p:set>
                                  </p:childTnLst>
                                </p:cTn>
                              </p:par>
                            </p:childTnLst>
                          </p:cTn>
                        </p:par>
                        <p:par>
                          <p:cTn id="67" fill="hold">
                            <p:stCondLst>
                              <p:cond delay="775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1000"/>
                                        <p:tgtEl>
                                          <p:spTgt spid="14"/>
                                        </p:tgtEl>
                                      </p:cBhvr>
                                    </p:animEffect>
                                  </p:childTnLst>
                                </p:cTn>
                              </p:par>
                              <p:par>
                                <p:cTn id="71" presetID="1" presetClass="entr" presetSubtype="0" fill="hold" grpId="0" nodeType="withEffect">
                                  <p:stCondLst>
                                    <p:cond delay="0"/>
                                  </p:stCondLst>
                                  <p:childTnLst>
                                    <p:set>
                                      <p:cBhvr>
                                        <p:cTn id="72" dur="1" fill="hold">
                                          <p:stCondLst>
                                            <p:cond delay="999"/>
                                          </p:stCondLst>
                                        </p:cTn>
                                        <p:tgtEl>
                                          <p:spTgt spid="15"/>
                                        </p:tgtEl>
                                        <p:attrNameLst>
                                          <p:attrName>style.visibility</p:attrName>
                                        </p:attrNameLst>
                                      </p:cBhvr>
                                      <p:to>
                                        <p:strVal val="visible"/>
                                      </p:to>
                                    </p:set>
                                  </p:childTnLst>
                                </p:cTn>
                              </p:par>
                            </p:childTnLst>
                          </p:cTn>
                        </p:par>
                        <p:par>
                          <p:cTn id="73" fill="hold">
                            <p:stCondLst>
                              <p:cond delay="8750"/>
                            </p:stCondLst>
                            <p:childTnLst>
                              <p:par>
                                <p:cTn id="74" presetID="22" presetClass="entr" presetSubtype="4"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down)">
                                      <p:cBhvr>
                                        <p:cTn id="76" dur="1000"/>
                                        <p:tgtEl>
                                          <p:spTgt spid="17"/>
                                        </p:tgtEl>
                                      </p:cBhvr>
                                    </p:animEffect>
                                  </p:childTnLst>
                                </p:cTn>
                              </p:par>
                              <p:par>
                                <p:cTn id="77" presetID="1" presetClass="entr" presetSubtype="0" fill="hold" grpId="0" nodeType="withEffect">
                                  <p:stCondLst>
                                    <p:cond delay="0"/>
                                  </p:stCondLst>
                                  <p:childTnLst>
                                    <p:set>
                                      <p:cBhvr>
                                        <p:cTn id="78" dur="1" fill="hold">
                                          <p:stCondLst>
                                            <p:cond delay="999"/>
                                          </p:stCondLst>
                                        </p:cTn>
                                        <p:tgtEl>
                                          <p:spTgt spid="18"/>
                                        </p:tgtEl>
                                        <p:attrNameLst>
                                          <p:attrName>style.visibility</p:attrName>
                                        </p:attrNameLst>
                                      </p:cBhvr>
                                      <p:to>
                                        <p:strVal val="visible"/>
                                      </p:to>
                                    </p:set>
                                  </p:childTnLst>
                                </p:cTn>
                              </p:par>
                              <p:par>
                                <p:cTn id="79" presetID="22" presetClass="entr" presetSubtype="4" fill="hold"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down)">
                                      <p:cBhvr>
                                        <p:cTn id="81" dur="1000"/>
                                        <p:tgtEl>
                                          <p:spTgt spid="33"/>
                                        </p:tgtEl>
                                      </p:cBhvr>
                                    </p:animEffect>
                                  </p:childTnLst>
                                </p:cTn>
                              </p:par>
                              <p:par>
                                <p:cTn id="82" presetID="1" presetClass="entr" presetSubtype="0" fill="hold" grpId="0" nodeType="withEffect">
                                  <p:stCondLst>
                                    <p:cond delay="2000"/>
                                  </p:stCondLst>
                                  <p:childTnLst>
                                    <p:set>
                                      <p:cBhvr>
                                        <p:cTn id="83" dur="1" fill="hold">
                                          <p:stCondLst>
                                            <p:cond delay="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4" grpId="0" animBg="1"/>
      <p:bldP spid="6" grpId="0"/>
      <p:bldP spid="7" grpId="0"/>
      <p:bldP spid="12" grpId="0"/>
      <p:bldP spid="13" grpId="0"/>
      <p:bldP spid="15" grpId="0"/>
      <p:bldP spid="16" grpId="0"/>
      <p:bldP spid="18" grpId="0"/>
      <p:bldP spid="19" grpId="0"/>
      <p:bldP spid="21" grpId="0" animBg="1"/>
      <p:bldP spid="25"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F80694-1868-45E1-9DDA-B8D7AD70C0A9}" type="slidenum">
              <a:rPr lang="es-ES" smtClean="0"/>
              <a:pPr/>
              <a:t>5</a:t>
            </a:fld>
            <a:endParaRPr lang="es-ES" dirty="0"/>
          </a:p>
        </p:txBody>
      </p:sp>
      <p:sp>
        <p:nvSpPr>
          <p:cNvPr id="70657" name="Rectangle 1"/>
          <p:cNvSpPr>
            <a:spLocks noChangeArrowheads="1"/>
          </p:cNvSpPr>
          <p:nvPr/>
        </p:nvSpPr>
        <p:spPr bwMode="auto">
          <a:xfrm>
            <a:off x="299153" y="1050702"/>
            <a:ext cx="759807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La actividad económica de la sociedad, está regida por el modelo económico-financiero ofertado por el adjudicatario en su propuesta económica y aceptado por el Ayuntamiento de Madrid, y fue modificado en el año 2007 tras producirse el reequilibrio económico del contrato. En el ejercicio 2011 el contrato sufrió otro</a:t>
            </a:r>
            <a:r>
              <a:rPr kumimoji="0" lang="es-ES" sz="1200" b="0" i="0" u="none" strike="noStrike" cap="none" normalizeH="0" dirty="0" smtClean="0">
                <a:ln>
                  <a:noFill/>
                </a:ln>
                <a:solidFill>
                  <a:schemeClr val="tx1"/>
                </a:solidFill>
                <a:effectLst/>
                <a:latin typeface="Tahoma" pitchFamily="34" charset="0"/>
                <a:ea typeface="Calibri" pitchFamily="34" charset="0"/>
                <a:cs typeface="Tahoma" pitchFamily="34" charset="0"/>
              </a:rPr>
              <a:t> cambio transcendental </a:t>
            </a: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al desaparecer del mismo la financiación externa debido a la subrogación de la deuda mantenida con las entidades financieras por el Ayuntamiento de Madrid.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El importe de deuda subrogada ha sido de 2.226.317.500 €</a:t>
            </a:r>
            <a:r>
              <a:rPr lang="es-ES" sz="1200" dirty="0">
                <a:latin typeface="Tahoma" pitchFamily="34" charset="0"/>
                <a:ea typeface="Calibri" pitchFamily="34" charset="0"/>
                <a:cs typeface="Tahoma" pitchFamily="34" charset="0"/>
              </a:rPr>
              <a:t>.</a:t>
            </a:r>
            <a:endPar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El capital social en 2015 asciende a 345.500.000 euros,</a:t>
            </a:r>
            <a:r>
              <a:rPr kumimoji="0" lang="es-ES" sz="1200" b="0" i="0" u="none" strike="noStrike" cap="none" normalizeH="0" dirty="0" smtClean="0">
                <a:ln>
                  <a:noFill/>
                </a:ln>
                <a:solidFill>
                  <a:schemeClr val="tx1"/>
                </a:solidFill>
                <a:effectLst/>
                <a:latin typeface="Tahoma" pitchFamily="34" charset="0"/>
                <a:ea typeface="Calibri" pitchFamily="34" charset="0"/>
                <a:cs typeface="Tahoma" pitchFamily="34" charset="0"/>
              </a:rPr>
              <a:t> tras tres reducciones de capital producidas después de la citada Subrogación de la deuda.</a:t>
            </a: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p:txBody>
      </p:sp>
      <p:sp>
        <p:nvSpPr>
          <p:cNvPr id="8" name="7 CuadroTexto"/>
          <p:cNvSpPr txBox="1"/>
          <p:nvPr/>
        </p:nvSpPr>
        <p:spPr>
          <a:xfrm>
            <a:off x="5940152" y="3068960"/>
            <a:ext cx="1669047" cy="369332"/>
          </a:xfrm>
          <a:prstGeom prst="rect">
            <a:avLst/>
          </a:prstGeom>
          <a:noFill/>
        </p:spPr>
        <p:txBody>
          <a:bodyPr wrap="none" rtlCol="0">
            <a:spAutoFit/>
          </a:bodyPr>
          <a:lstStyle/>
          <a:p>
            <a:r>
              <a:rPr lang="es-ES" b="1" dirty="0" smtClean="0">
                <a:solidFill>
                  <a:schemeClr val="accent1"/>
                </a:solidFill>
                <a:effectLst>
                  <a:outerShdw blurRad="50800" dist="50800" dir="5400000" algn="ctr" rotWithShape="0">
                    <a:srgbClr val="CC0000"/>
                  </a:outerShdw>
                </a:effectLst>
              </a:rPr>
              <a:t>Capital Social</a:t>
            </a:r>
            <a:endParaRPr lang="es-ES" b="1" dirty="0">
              <a:solidFill>
                <a:schemeClr val="accent1"/>
              </a:solidFill>
              <a:effectLst>
                <a:outerShdw blurRad="50800" dist="50800" dir="5400000" algn="ctr" rotWithShape="0">
                  <a:srgbClr val="CC0000"/>
                </a:outerShdw>
              </a:effectLst>
            </a:endParaRPr>
          </a:p>
        </p:txBody>
      </p:sp>
      <p:graphicFrame>
        <p:nvGraphicFramePr>
          <p:cNvPr id="6" name="6 Gráfico"/>
          <p:cNvGraphicFramePr>
            <a:graphicFrameLocks/>
          </p:cNvGraphicFramePr>
          <p:nvPr>
            <p:extLst>
              <p:ext uri="{D42A27DB-BD31-4B8C-83A1-F6EECF244321}">
                <p14:modId xmlns:p14="http://schemas.microsoft.com/office/powerpoint/2010/main" xmlns="" val="838526814"/>
              </p:ext>
            </p:extLst>
          </p:nvPr>
        </p:nvGraphicFramePr>
        <p:xfrm>
          <a:off x="1043608" y="3501008"/>
          <a:ext cx="6624736" cy="29902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7">
                                            <p:txEl>
                                              <p:pRg st="0" end="0"/>
                                            </p:txEl>
                                          </p:spTgt>
                                        </p:tgtEl>
                                        <p:attrNameLst>
                                          <p:attrName>style.visibility</p:attrName>
                                        </p:attrNameLst>
                                      </p:cBhvr>
                                      <p:to>
                                        <p:strVal val="visible"/>
                                      </p:to>
                                    </p:set>
                                    <p:animEffect transition="in" filter="wipe(left)">
                                      <p:cBhvr>
                                        <p:cTn id="7" dur="2000"/>
                                        <p:tgtEl>
                                          <p:spTgt spid="706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7">
                                            <p:txEl>
                                              <p:pRg st="2" end="2"/>
                                            </p:txEl>
                                          </p:spTgt>
                                        </p:tgtEl>
                                        <p:attrNameLst>
                                          <p:attrName>style.visibility</p:attrName>
                                        </p:attrNameLst>
                                      </p:cBhvr>
                                      <p:to>
                                        <p:strVal val="visible"/>
                                      </p:to>
                                    </p:set>
                                    <p:animEffect transition="in" filter="wipe(left)">
                                      <p:cBhvr>
                                        <p:cTn id="12" dur="2000"/>
                                        <p:tgtEl>
                                          <p:spTgt spid="706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7">
                                            <p:txEl>
                                              <p:pRg st="4" end="4"/>
                                            </p:txEl>
                                          </p:spTgt>
                                        </p:tgtEl>
                                        <p:attrNameLst>
                                          <p:attrName>style.visibility</p:attrName>
                                        </p:attrNameLst>
                                      </p:cBhvr>
                                      <p:to>
                                        <p:strVal val="visible"/>
                                      </p:to>
                                    </p:set>
                                    <p:animEffect transition="in" filter="wipe(left)">
                                      <p:cBhvr>
                                        <p:cTn id="17" dur="2000"/>
                                        <p:tgtEl>
                                          <p:spTgt spid="70657">
                                            <p:txEl>
                                              <p:pRg st="4" end="4"/>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25" dur="1000"/>
                                        <p:tgtEl>
                                          <p:spTgt spid="6">
                                            <p:graphicEl>
                                              <a:chart seriesIdx="-3" categoryIdx="-3" bldStep="gridLegend"/>
                                            </p:graphicEl>
                                          </p:spTgt>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 fill="hold">
                                          <p:stCondLst>
                                            <p:cond delay="0"/>
                                          </p:stCondLst>
                                        </p:cTn>
                                        <p:tgtEl>
                                          <p:spTgt spid="6">
                                            <p:graphicEl>
                                              <a:chart seriesIdx="0" categoryIdx="0" bldStep="ptInSeries"/>
                                            </p:graphicEl>
                                          </p:spTgt>
                                        </p:tgtEl>
                                        <p:attrNameLst>
                                          <p:attrName>style.visibility</p:attrName>
                                        </p:attrNameLst>
                                      </p:cBhvr>
                                      <p:to>
                                        <p:strVal val="visible"/>
                                      </p:to>
                                    </p:set>
                                    <p:animEffect transition="in" filter="wipe(down)">
                                      <p:cBhvr>
                                        <p:cTn id="29" dur="1000"/>
                                        <p:tgtEl>
                                          <p:spTgt spid="6">
                                            <p:graphicEl>
                                              <a:chart seriesIdx="0" categoryIdx="0" bldStep="ptInSeries"/>
                                            </p:graphicEl>
                                          </p:spTgt>
                                        </p:tgtEl>
                                      </p:cBhvr>
                                    </p:animEffect>
                                  </p:childTnLst>
                                </p:cTn>
                              </p:par>
                            </p:childTnLst>
                          </p:cTn>
                        </p:par>
                        <p:par>
                          <p:cTn id="30" fill="hold">
                            <p:stCondLst>
                              <p:cond delay="4500"/>
                            </p:stCondLst>
                            <p:childTnLst>
                              <p:par>
                                <p:cTn id="31" presetID="22" presetClass="entr" presetSubtype="4" fill="hold" grpId="0" nodeType="afterEffect">
                                  <p:stCondLst>
                                    <p:cond delay="0"/>
                                  </p:stCondLst>
                                  <p:childTnLst>
                                    <p:set>
                                      <p:cBhvr>
                                        <p:cTn id="32" dur="1" fill="hold">
                                          <p:stCondLst>
                                            <p:cond delay="0"/>
                                          </p:stCondLst>
                                        </p:cTn>
                                        <p:tgtEl>
                                          <p:spTgt spid="6">
                                            <p:graphicEl>
                                              <a:chart seriesIdx="1" categoryIdx="0" bldStep="ptInSeries"/>
                                            </p:graphicEl>
                                          </p:spTgt>
                                        </p:tgtEl>
                                        <p:attrNameLst>
                                          <p:attrName>style.visibility</p:attrName>
                                        </p:attrNameLst>
                                      </p:cBhvr>
                                      <p:to>
                                        <p:strVal val="visible"/>
                                      </p:to>
                                    </p:set>
                                    <p:animEffect transition="in" filter="wipe(down)">
                                      <p:cBhvr>
                                        <p:cTn id="33" dur="1000"/>
                                        <p:tgtEl>
                                          <p:spTgt spid="6">
                                            <p:graphicEl>
                                              <a:chart seriesIdx="1" categoryIdx="0"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build="p" bldLvl="5"/>
      <p:bldP spid="8" grpId="0"/>
      <p:bldGraphic spid="6" grpId="0">
        <p:bldSub>
          <a:bldChart bld="series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F80694-1868-45E1-9DDA-B8D7AD70C0A9}" type="slidenum">
              <a:rPr lang="es-ES" smtClean="0"/>
              <a:pPr/>
              <a:t>6</a:t>
            </a:fld>
            <a:endParaRPr lang="es-ES" dirty="0"/>
          </a:p>
        </p:txBody>
      </p:sp>
      <p:sp>
        <p:nvSpPr>
          <p:cNvPr id="16" name="15 Rectángulo"/>
          <p:cNvSpPr/>
          <p:nvPr/>
        </p:nvSpPr>
        <p:spPr>
          <a:xfrm>
            <a:off x="285720" y="1137736"/>
            <a:ext cx="8572560" cy="276999"/>
          </a:xfrm>
          <a:prstGeom prst="rect">
            <a:avLst/>
          </a:prstGeom>
        </p:spPr>
        <p:txBody>
          <a:bodyPr wrap="square">
            <a:spAutoFit/>
          </a:bodyPr>
          <a:lstStyle/>
          <a:p>
            <a:pPr lvl="0" algn="just" fontAlgn="base">
              <a:spcBef>
                <a:spcPct val="0"/>
              </a:spcBef>
              <a:spcAft>
                <a:spcPct val="0"/>
              </a:spcAft>
            </a:pP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L</a:t>
            </a:r>
            <a:r>
              <a:rPr lang="es-ES" sz="1200" dirty="0" smtClean="0">
                <a:latin typeface="Tahoma" pitchFamily="34" charset="0"/>
                <a:ea typeface="Times New Roman" pitchFamily="18" charset="0"/>
                <a:cs typeface="Tahoma" pitchFamily="34" charset="0"/>
              </a:rPr>
              <a:t>a </a:t>
            </a:r>
            <a:r>
              <a:rPr kumimoji="0" lang="es-ES" sz="1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subrogación de la deuda de </a:t>
            </a:r>
            <a:r>
              <a:rPr kumimoji="0" lang="es-ES" sz="1200" b="0" i="0" u="none" strike="noStrike" cap="none" normalizeH="0" dirty="0" smtClean="0">
                <a:ln>
                  <a:noFill/>
                </a:ln>
                <a:solidFill>
                  <a:schemeClr val="tx1"/>
                </a:solidFill>
                <a:effectLst/>
                <a:latin typeface="Tahoma" pitchFamily="34" charset="0"/>
                <a:ea typeface="Times New Roman" pitchFamily="18" charset="0"/>
                <a:cs typeface="Tahoma" pitchFamily="34" charset="0"/>
              </a:rPr>
              <a:t>Madrid Calle 30,  S.A.  </a:t>
            </a:r>
            <a:r>
              <a:rPr lang="es-ES" sz="1200" dirty="0">
                <a:latin typeface="Tahoma" pitchFamily="34" charset="0"/>
                <a:ea typeface="Times New Roman" pitchFamily="18" charset="0"/>
                <a:cs typeface="Tahoma" pitchFamily="34" charset="0"/>
              </a:rPr>
              <a:t>p</a:t>
            </a:r>
            <a:r>
              <a:rPr kumimoji="0" lang="es-ES" sz="1200" b="0" i="0" u="none" strike="noStrike" cap="none" normalizeH="0" dirty="0" smtClean="0">
                <a:ln>
                  <a:noFill/>
                </a:ln>
                <a:solidFill>
                  <a:schemeClr val="tx1"/>
                </a:solidFill>
                <a:effectLst/>
                <a:latin typeface="Tahoma" pitchFamily="34" charset="0"/>
                <a:ea typeface="Times New Roman" pitchFamily="18" charset="0"/>
                <a:cs typeface="Tahoma" pitchFamily="34" charset="0"/>
              </a:rPr>
              <a:t>or el  Ayuntamiento de Madrid, </a:t>
            </a:r>
            <a:r>
              <a:rPr lang="es-ES" sz="1200" dirty="0" smtClean="0">
                <a:latin typeface="Tahoma" pitchFamily="34" charset="0"/>
                <a:ea typeface="Times New Roman" pitchFamily="18" charset="0"/>
                <a:cs typeface="Tahoma" pitchFamily="34" charset="0"/>
              </a:rPr>
              <a:t>supuso,</a:t>
            </a:r>
            <a:endParaRPr kumimoji="0" lang="es-ES" sz="1200" b="0" i="0" u="none" strike="noStrike" cap="none" normalizeH="0" baseline="0" dirty="0" smtClean="0">
              <a:ln>
                <a:noFill/>
              </a:ln>
              <a:solidFill>
                <a:schemeClr val="tx1"/>
              </a:solidFill>
              <a:effectLst/>
              <a:latin typeface="Arial" pitchFamily="34" charset="0"/>
            </a:endParaRPr>
          </a:p>
        </p:txBody>
      </p:sp>
      <p:pic>
        <p:nvPicPr>
          <p:cNvPr id="19" name="18 Imagen" descr="EMESA II.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58550" y="3459047"/>
            <a:ext cx="1160347" cy="915649"/>
          </a:xfrm>
          <a:prstGeom prst="rect">
            <a:avLst/>
          </a:prstGeom>
        </p:spPr>
      </p:pic>
      <p:sp>
        <p:nvSpPr>
          <p:cNvPr id="4" name="Text Box 23"/>
          <p:cNvSpPr txBox="1">
            <a:spLocks noChangeArrowheads="1"/>
          </p:cNvSpPr>
          <p:nvPr/>
        </p:nvSpPr>
        <p:spPr bwMode="auto">
          <a:xfrm>
            <a:off x="2954860" y="3005167"/>
            <a:ext cx="322903" cy="863450"/>
          </a:xfrm>
          <a:prstGeom prst="rect">
            <a:avLst/>
          </a:prstGeom>
          <a:noFill/>
          <a:ln w="9525">
            <a:noFill/>
            <a:miter lim="800000"/>
            <a:headEnd/>
            <a:tailEnd/>
          </a:ln>
          <a:effectLst/>
        </p:spPr>
        <p:txBody>
          <a:bodyPr vert="eaVert" wrap="none">
            <a:spAutoFit/>
          </a:bodyPr>
          <a:lstStyle/>
          <a:p>
            <a:pPr eaLnBrk="0" hangingPunct="0"/>
            <a:r>
              <a:rPr lang="es-ES" sz="1000" dirty="0">
                <a:solidFill>
                  <a:srgbClr val="000066"/>
                </a:solidFill>
                <a:latin typeface="Arial" charset="0"/>
              </a:rPr>
              <a:t>Dividendos</a:t>
            </a:r>
            <a:endParaRPr lang="en-US" sz="1000" dirty="0">
              <a:solidFill>
                <a:srgbClr val="000066"/>
              </a:solidFill>
              <a:latin typeface="Arial" charset="0"/>
            </a:endParaRPr>
          </a:p>
        </p:txBody>
      </p:sp>
      <p:cxnSp>
        <p:nvCxnSpPr>
          <p:cNvPr id="6" name="AutoShape 14"/>
          <p:cNvCxnSpPr>
            <a:cxnSpLocks noChangeShapeType="1"/>
          </p:cNvCxnSpPr>
          <p:nvPr/>
        </p:nvCxnSpPr>
        <p:spPr bwMode="auto">
          <a:xfrm>
            <a:off x="4633195" y="2407236"/>
            <a:ext cx="248270" cy="2181549"/>
          </a:xfrm>
          <a:prstGeom prst="bentConnector3">
            <a:avLst>
              <a:gd name="adj1" fmla="val 350306"/>
            </a:avLst>
          </a:prstGeom>
          <a:noFill/>
          <a:ln w="25400">
            <a:solidFill>
              <a:srgbClr val="800000"/>
            </a:solidFill>
            <a:prstDash val="dashDot"/>
            <a:miter lim="800000"/>
            <a:headEnd/>
            <a:tailEnd type="triangle" w="lg" len="med"/>
          </a:ln>
          <a:effectLst/>
        </p:spPr>
      </p:cxnSp>
      <p:sp>
        <p:nvSpPr>
          <p:cNvPr id="7" name="Text Box 19"/>
          <p:cNvSpPr txBox="1">
            <a:spLocks noChangeArrowheads="1"/>
          </p:cNvSpPr>
          <p:nvPr/>
        </p:nvSpPr>
        <p:spPr bwMode="auto">
          <a:xfrm rot="5400000">
            <a:off x="4542517" y="3298083"/>
            <a:ext cx="2307628" cy="380782"/>
          </a:xfrm>
          <a:prstGeom prst="rect">
            <a:avLst/>
          </a:prstGeom>
          <a:noFill/>
          <a:ln w="9525">
            <a:noFill/>
            <a:miter lim="800000"/>
            <a:headEnd/>
            <a:tailEnd/>
          </a:ln>
          <a:effectLst/>
        </p:spPr>
        <p:txBody>
          <a:bodyPr wrap="none">
            <a:spAutoFit/>
          </a:bodyPr>
          <a:lstStyle/>
          <a:p>
            <a:pPr algn="ctr" eaLnBrk="0" hangingPunct="0"/>
            <a:r>
              <a:rPr lang="es-ES" sz="1000" dirty="0">
                <a:solidFill>
                  <a:srgbClr val="660033"/>
                </a:solidFill>
                <a:latin typeface="Arial" charset="0"/>
              </a:rPr>
              <a:t>Pagos periódicos </a:t>
            </a:r>
          </a:p>
          <a:p>
            <a:pPr algn="ctr" eaLnBrk="0" hangingPunct="0"/>
            <a:r>
              <a:rPr lang="es-ES" sz="1000" dirty="0">
                <a:solidFill>
                  <a:srgbClr val="660033"/>
                </a:solidFill>
                <a:latin typeface="Arial" charset="0"/>
              </a:rPr>
              <a:t>por explotación y conservación</a:t>
            </a:r>
            <a:endParaRPr lang="en-US" sz="1000" dirty="0">
              <a:solidFill>
                <a:srgbClr val="660033"/>
              </a:solidFill>
              <a:latin typeface="Arial" charset="0"/>
            </a:endParaRPr>
          </a:p>
        </p:txBody>
      </p:sp>
      <p:cxnSp>
        <p:nvCxnSpPr>
          <p:cNvPr id="8" name="AutoShape 20"/>
          <p:cNvCxnSpPr>
            <a:cxnSpLocks noChangeShapeType="1"/>
          </p:cNvCxnSpPr>
          <p:nvPr/>
        </p:nvCxnSpPr>
        <p:spPr bwMode="auto">
          <a:xfrm rot="10800000">
            <a:off x="1069050" y="3868617"/>
            <a:ext cx="2604567" cy="859636"/>
          </a:xfrm>
          <a:prstGeom prst="bentConnector3">
            <a:avLst>
              <a:gd name="adj1" fmla="val 108273"/>
            </a:avLst>
          </a:prstGeom>
          <a:noFill/>
          <a:ln w="25400" cap="rnd">
            <a:solidFill>
              <a:srgbClr val="000066"/>
            </a:solidFill>
            <a:prstDash val="sysDot"/>
            <a:miter lim="800000"/>
            <a:headEnd/>
            <a:tailEnd type="triangle" w="med" len="med"/>
          </a:ln>
          <a:effectLst/>
        </p:spPr>
      </p:cxnSp>
      <p:sp>
        <p:nvSpPr>
          <p:cNvPr id="9" name="Text Box 21"/>
          <p:cNvSpPr txBox="1">
            <a:spLocks noChangeArrowheads="1"/>
          </p:cNvSpPr>
          <p:nvPr/>
        </p:nvSpPr>
        <p:spPr bwMode="auto">
          <a:xfrm>
            <a:off x="781193" y="4728252"/>
            <a:ext cx="2784834" cy="788980"/>
          </a:xfrm>
          <a:prstGeom prst="rect">
            <a:avLst/>
          </a:prstGeom>
          <a:noFill/>
          <a:ln w="9525">
            <a:noFill/>
            <a:miter lim="800000"/>
            <a:headEnd/>
            <a:tailEnd/>
          </a:ln>
          <a:effectLst/>
        </p:spPr>
        <p:txBody>
          <a:bodyPr wrap="square">
            <a:spAutoFit/>
          </a:bodyPr>
          <a:lstStyle/>
          <a:p>
            <a:pPr eaLnBrk="0" hangingPunct="0"/>
            <a:r>
              <a:rPr lang="es-ES" sz="1000" dirty="0">
                <a:solidFill>
                  <a:srgbClr val="000066"/>
                </a:solidFill>
                <a:latin typeface="Arial" charset="0"/>
              </a:rPr>
              <a:t>Honorarios</a:t>
            </a:r>
          </a:p>
          <a:p>
            <a:pPr eaLnBrk="0" hangingPunct="0"/>
            <a:r>
              <a:rPr lang="es-ES" sz="1000" dirty="0">
                <a:solidFill>
                  <a:srgbClr val="000066"/>
                </a:solidFill>
                <a:latin typeface="Arial" charset="0"/>
              </a:rPr>
              <a:t>Intereses y repago deuda subordinada</a:t>
            </a:r>
          </a:p>
          <a:p>
            <a:pPr eaLnBrk="0" hangingPunct="0"/>
            <a:r>
              <a:rPr lang="es-ES" sz="1000" dirty="0">
                <a:solidFill>
                  <a:srgbClr val="000066"/>
                </a:solidFill>
                <a:latin typeface="Arial" charset="0"/>
              </a:rPr>
              <a:t>Dividendos</a:t>
            </a:r>
          </a:p>
        </p:txBody>
      </p:sp>
      <p:cxnSp>
        <p:nvCxnSpPr>
          <p:cNvPr id="10" name="AutoShape 22"/>
          <p:cNvCxnSpPr>
            <a:cxnSpLocks noChangeShapeType="1"/>
          </p:cNvCxnSpPr>
          <p:nvPr/>
        </p:nvCxnSpPr>
        <p:spPr bwMode="auto">
          <a:xfrm rot="10800000" flipH="1">
            <a:off x="3487471" y="2368511"/>
            <a:ext cx="292441" cy="2181549"/>
          </a:xfrm>
          <a:prstGeom prst="bentConnector3">
            <a:avLst>
              <a:gd name="adj1" fmla="val -75000"/>
            </a:avLst>
          </a:prstGeom>
          <a:noFill/>
          <a:ln w="25400" cap="rnd">
            <a:solidFill>
              <a:srgbClr val="000066"/>
            </a:solidFill>
            <a:prstDash val="sysDot"/>
            <a:miter lim="800000"/>
            <a:headEnd/>
            <a:tailEnd type="triangle" w="sm" len="sm"/>
          </a:ln>
          <a:effectLst/>
        </p:spPr>
      </p:cxnSp>
      <p:pic>
        <p:nvPicPr>
          <p:cNvPr id="14" name="13 Imagen" descr="Ayuntamiento.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17059" y="2235309"/>
            <a:ext cx="1227383" cy="773672"/>
          </a:xfrm>
          <a:prstGeom prst="rect">
            <a:avLst/>
          </a:prstGeom>
        </p:spPr>
      </p:pic>
      <p:pic>
        <p:nvPicPr>
          <p:cNvPr id="15" name="14 Imagen" descr="nuevo logo4.gif"/>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536535" y="4384398"/>
            <a:ext cx="1302284" cy="452934"/>
          </a:xfrm>
          <a:prstGeom prst="rect">
            <a:avLst/>
          </a:prstGeom>
        </p:spPr>
      </p:pic>
      <p:sp>
        <p:nvSpPr>
          <p:cNvPr id="20" name="19 Rectángulo"/>
          <p:cNvSpPr/>
          <p:nvPr/>
        </p:nvSpPr>
        <p:spPr>
          <a:xfrm>
            <a:off x="675428" y="2370946"/>
            <a:ext cx="2160240" cy="553998"/>
          </a:xfrm>
          <a:prstGeom prst="rect">
            <a:avLst/>
          </a:prstGeom>
        </p:spPr>
        <p:txBody>
          <a:bodyPr wrap="square">
            <a:spAutoFit/>
          </a:bodyPr>
          <a:lstStyle/>
          <a:p>
            <a:pPr algn="ctr" eaLnBrk="0" hangingPunct="0">
              <a:spcBef>
                <a:spcPct val="50000"/>
              </a:spcBef>
              <a:defRPr/>
            </a:pPr>
            <a:r>
              <a:rPr lang="es-ES_tradnl" sz="1200" b="1" dirty="0" smtClean="0">
                <a:solidFill>
                  <a:srgbClr val="0070C0"/>
                </a:solidFill>
                <a:effectLst>
                  <a:outerShdw blurRad="38100" dist="38100" dir="2700000" algn="tl">
                    <a:srgbClr val="C0C0C0"/>
                  </a:outerShdw>
                </a:effectLst>
                <a:latin typeface="Tahoma" pitchFamily="34" charset="0"/>
                <a:cs typeface="Tahoma" pitchFamily="34" charset="0"/>
              </a:rPr>
              <a:t>FLUJO MONETARIO </a:t>
            </a:r>
            <a:endParaRPr lang="es-ES_tradnl" sz="1200" b="1" dirty="0">
              <a:solidFill>
                <a:srgbClr val="0070C0"/>
              </a:solidFill>
              <a:effectLst>
                <a:outerShdw blurRad="38100" dist="38100" dir="2700000" algn="tl">
                  <a:srgbClr val="C0C0C0"/>
                </a:outerShdw>
              </a:effectLst>
              <a:latin typeface="Tahoma" pitchFamily="34" charset="0"/>
              <a:cs typeface="Tahoma" pitchFamily="34" charset="0"/>
            </a:endParaRPr>
          </a:p>
          <a:p>
            <a:pPr algn="ctr" eaLnBrk="0" hangingPunct="0">
              <a:spcBef>
                <a:spcPct val="50000"/>
              </a:spcBef>
              <a:defRPr/>
            </a:pPr>
            <a:r>
              <a:rPr lang="es-ES_tradnl" sz="1200" b="1" dirty="0" smtClean="0">
                <a:solidFill>
                  <a:srgbClr val="0070C0"/>
                </a:solidFill>
                <a:effectLst>
                  <a:outerShdw blurRad="38100" dist="38100" dir="2700000" algn="tl">
                    <a:srgbClr val="C0C0C0"/>
                  </a:outerShdw>
                </a:effectLst>
                <a:latin typeface="Tahoma" pitchFamily="34" charset="0"/>
                <a:cs typeface="Tahoma" pitchFamily="34" charset="0"/>
              </a:rPr>
              <a:t>ACTUAL</a:t>
            </a:r>
            <a:endParaRPr lang="es-ES_tradnl" sz="1200" b="1" dirty="0">
              <a:solidFill>
                <a:srgbClr val="0070C0"/>
              </a:solidFill>
              <a:effectLst>
                <a:outerShdw blurRad="38100" dist="38100" dir="2700000" algn="tl">
                  <a:srgbClr val="C0C0C0"/>
                </a:outerShdw>
              </a:effectLst>
              <a:latin typeface="Tahoma" pitchFamily="34" charset="0"/>
              <a:cs typeface="Tahoma" pitchFamily="34" charset="0"/>
            </a:endParaRPr>
          </a:p>
        </p:txBody>
      </p:sp>
      <p:sp>
        <p:nvSpPr>
          <p:cNvPr id="25" name="24 CuadroTexto"/>
          <p:cNvSpPr txBox="1"/>
          <p:nvPr/>
        </p:nvSpPr>
        <p:spPr>
          <a:xfrm>
            <a:off x="6228184" y="1940639"/>
            <a:ext cx="2376264" cy="1200329"/>
          </a:xfrm>
          <a:prstGeom prst="rect">
            <a:avLst/>
          </a:prstGeom>
          <a:noFill/>
        </p:spPr>
        <p:txBody>
          <a:bodyPr wrap="square" rtlCol="0">
            <a:spAutoFit/>
          </a:bodyPr>
          <a:lstStyle/>
          <a:p>
            <a:pPr marL="171450" lvl="0" indent="-171450" algn="just" eaLnBrk="0" fontAlgn="base" hangingPunct="0">
              <a:spcBef>
                <a:spcPct val="0"/>
              </a:spcBef>
              <a:spcAft>
                <a:spcPct val="0"/>
              </a:spcAft>
              <a:buFont typeface="Arial" panose="020B0604020202020204" pitchFamily="34" charset="0"/>
              <a:buChar char="•"/>
            </a:pPr>
            <a:r>
              <a:rPr lang="es-ES" sz="1200" dirty="0">
                <a:latin typeface="Tahoma" pitchFamily="34" charset="0"/>
                <a:ea typeface="Times New Roman" pitchFamily="18" charset="0"/>
                <a:cs typeface="Tahoma" pitchFamily="34" charset="0"/>
              </a:rPr>
              <a:t>Una disminución de la remuneración dineraria del Ayuntamiento a la sociedad, recogida en un nuevo modelo económico financiero a cumplir.</a:t>
            </a:r>
          </a:p>
        </p:txBody>
      </p:sp>
      <p:sp>
        <p:nvSpPr>
          <p:cNvPr id="26" name="25 CuadroTexto"/>
          <p:cNvSpPr txBox="1"/>
          <p:nvPr/>
        </p:nvSpPr>
        <p:spPr>
          <a:xfrm>
            <a:off x="6233176" y="3111351"/>
            <a:ext cx="2371272" cy="461665"/>
          </a:xfrm>
          <a:prstGeom prst="rect">
            <a:avLst/>
          </a:prstGeom>
          <a:noFill/>
        </p:spPr>
        <p:txBody>
          <a:bodyPr wrap="square" rtlCol="0">
            <a:spAutoFit/>
          </a:bodyPr>
          <a:lstStyle/>
          <a:p>
            <a:pPr marL="171450" indent="-171450" algn="just" eaLnBrk="0" fontAlgn="base" hangingPunct="0">
              <a:spcBef>
                <a:spcPct val="0"/>
              </a:spcBef>
              <a:spcAft>
                <a:spcPct val="0"/>
              </a:spcAft>
              <a:buFont typeface="Arial" panose="020B0604020202020204" pitchFamily="34" charset="0"/>
              <a:buChar char="•"/>
            </a:pPr>
            <a:r>
              <a:rPr lang="es-ES" sz="1200" dirty="0">
                <a:latin typeface="Tahoma" pitchFamily="34" charset="0"/>
                <a:ea typeface="Times New Roman" pitchFamily="18" charset="0"/>
                <a:cs typeface="Tahoma" pitchFamily="34" charset="0"/>
              </a:rPr>
              <a:t>No dotación de cuentas de reserva por la sociedad.</a:t>
            </a:r>
          </a:p>
        </p:txBody>
      </p:sp>
      <p:sp>
        <p:nvSpPr>
          <p:cNvPr id="27" name="26 CuadroTexto"/>
          <p:cNvSpPr txBox="1"/>
          <p:nvPr/>
        </p:nvSpPr>
        <p:spPr>
          <a:xfrm>
            <a:off x="6233176" y="3534107"/>
            <a:ext cx="2371272" cy="830997"/>
          </a:xfrm>
          <a:prstGeom prst="rect">
            <a:avLst/>
          </a:prstGeom>
          <a:noFill/>
        </p:spPr>
        <p:txBody>
          <a:bodyPr wrap="square" rtlCol="0">
            <a:spAutoFit/>
          </a:bodyPr>
          <a:lstStyle/>
          <a:p>
            <a:pPr marL="171450" lvl="1" indent="-171450" algn="just" eaLnBrk="0" fontAlgn="base" hangingPunct="0">
              <a:spcBef>
                <a:spcPct val="0"/>
              </a:spcBef>
              <a:spcAft>
                <a:spcPct val="0"/>
              </a:spcAft>
              <a:buFont typeface="Arial" panose="020B0604020202020204" pitchFamily="34" charset="0"/>
              <a:buChar char="•"/>
            </a:pPr>
            <a:r>
              <a:rPr lang="es-ES" sz="1200" dirty="0">
                <a:latin typeface="Tahoma" pitchFamily="34" charset="0"/>
                <a:ea typeface="Times New Roman" pitchFamily="18" charset="0"/>
                <a:cs typeface="Tahoma" pitchFamily="34" charset="0"/>
              </a:rPr>
              <a:t>Ahorro fiscal derivado de la subrogación de las obligaciones financieras por el Ayuntamiento.</a:t>
            </a:r>
          </a:p>
        </p:txBody>
      </p:sp>
      <p:sp>
        <p:nvSpPr>
          <p:cNvPr id="28" name="27 Rectángulo"/>
          <p:cNvSpPr/>
          <p:nvPr/>
        </p:nvSpPr>
        <p:spPr>
          <a:xfrm>
            <a:off x="6228184" y="4293096"/>
            <a:ext cx="2323147" cy="1015663"/>
          </a:xfrm>
          <a:prstGeom prst="rect">
            <a:avLst/>
          </a:prstGeom>
        </p:spPr>
        <p:txBody>
          <a:bodyPr wrap="square">
            <a:spAutoFit/>
          </a:bodyPr>
          <a:lstStyle/>
          <a:p>
            <a:pPr marL="171450" lvl="1" indent="-171450" algn="just" eaLnBrk="0" fontAlgn="base" hangingPunct="0">
              <a:spcBef>
                <a:spcPct val="0"/>
              </a:spcBef>
              <a:spcAft>
                <a:spcPct val="0"/>
              </a:spcAft>
              <a:buFont typeface="Arial" panose="020B0604020202020204" pitchFamily="34" charset="0"/>
              <a:buChar char="•"/>
            </a:pPr>
            <a:r>
              <a:rPr lang="es-ES" sz="1200" dirty="0">
                <a:latin typeface="Tahoma" pitchFamily="34" charset="0"/>
                <a:ea typeface="Times New Roman" pitchFamily="18" charset="0"/>
                <a:cs typeface="Tahoma" pitchFamily="34" charset="0"/>
              </a:rPr>
              <a:t>Las obligaciones financieras de la Sociedad quedaron limitadas a la deuda subordinada aportada por el socio privado.</a:t>
            </a:r>
            <a:endParaRPr lang="es-ES" sz="900" dirty="0">
              <a:latin typeface="Arial" pitchFamily="34" charset="0"/>
            </a:endParaRPr>
          </a:p>
        </p:txBody>
      </p:sp>
    </p:spTree>
    <p:extLst>
      <p:ext uri="{BB962C8B-B14F-4D97-AF65-F5344CB8AC3E}">
        <p14:creationId xmlns:p14="http://schemas.microsoft.com/office/powerpoint/2010/main" xmlns="" val="4065071832"/>
      </p:ext>
    </p:extLst>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 presetClass="entr" presetSubtype="0" fill="hold" nodeType="afterEffect">
                                  <p:stCondLst>
                                    <p:cond delay="0"/>
                                  </p:stCondLst>
                                  <p:childTnLst>
                                    <p:set>
                                      <p:cBhvr>
                                        <p:cTn id="11" dur="1" fill="hold">
                                          <p:stCondLst>
                                            <p:cond delay="999"/>
                                          </p:stCondLst>
                                        </p:cTn>
                                        <p:tgtEl>
                                          <p:spTgt spid="1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999"/>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999"/>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1000"/>
                                        <p:tgtEl>
                                          <p:spTgt spid="25"/>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par>
                                <p:cTn id="30" presetID="1" presetClass="entr" presetSubtype="0" fill="hold" grpId="0" nodeType="withEffect">
                                  <p:stCondLst>
                                    <p:cond delay="0"/>
                                  </p:stCondLst>
                                  <p:childTnLst>
                                    <p:set>
                                      <p:cBhvr>
                                        <p:cTn id="31" dur="1" fill="hold">
                                          <p:stCondLst>
                                            <p:cond delay="999"/>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1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1000"/>
                                        <p:tgtEl>
                                          <p:spTgt spid="27"/>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1000"/>
                                        <p:tgtEl>
                                          <p:spTgt spid="10"/>
                                        </p:tgtEl>
                                      </p:cBhvr>
                                    </p:animEffect>
                                  </p:childTnLst>
                                </p:cTn>
                              </p:par>
                              <p:par>
                                <p:cTn id="46" presetID="1" presetClass="entr" presetSubtype="0" fill="hold" grpId="0" nodeType="withEffect">
                                  <p:stCondLst>
                                    <p:cond delay="0"/>
                                  </p:stCondLst>
                                  <p:childTnLst>
                                    <p:set>
                                      <p:cBhvr>
                                        <p:cTn id="47" dur="1" fill="hold">
                                          <p:stCondLst>
                                            <p:cond delay="999"/>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000"/>
                                        <p:tgtEl>
                                          <p:spTgt spid="28"/>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down)">
                                      <p:cBhvr>
                                        <p:cTn id="56" dur="1000"/>
                                        <p:tgtEl>
                                          <p:spTgt spid="8"/>
                                        </p:tgtEl>
                                      </p:cBhvr>
                                    </p:animEffect>
                                  </p:childTnLst>
                                </p:cTn>
                              </p:par>
                              <p:par>
                                <p:cTn id="57" presetID="1" presetClass="entr" presetSubtype="0" fill="hold" grpId="0" nodeType="withEffect">
                                  <p:stCondLst>
                                    <p:cond delay="1000"/>
                                  </p:stCondLst>
                                  <p:childTnLst>
                                    <p:set>
                                      <p:cBhvr>
                                        <p:cTn id="58" dur="1" fill="hold">
                                          <p:stCondLst>
                                            <p:cond delay="1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7" grpId="0"/>
      <p:bldP spid="9" grpId="0"/>
      <p:bldP spid="20"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F80694-1868-45E1-9DDA-B8D7AD70C0A9}" type="slidenum">
              <a:rPr lang="es-ES" smtClean="0"/>
              <a:pPr/>
              <a:t>7</a:t>
            </a:fld>
            <a:endParaRPr lang="es-ES" dirty="0"/>
          </a:p>
        </p:txBody>
      </p:sp>
      <p:sp>
        <p:nvSpPr>
          <p:cNvPr id="56321" name="Rectangle 1"/>
          <p:cNvSpPr>
            <a:spLocks noChangeArrowheads="1"/>
          </p:cNvSpPr>
          <p:nvPr/>
        </p:nvSpPr>
        <p:spPr bwMode="auto">
          <a:xfrm>
            <a:off x="714348" y="1002084"/>
            <a:ext cx="757242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strike="noStrike" cap="none" normalizeH="0" baseline="0" dirty="0" smtClean="0">
                <a:ln>
                  <a:noFill/>
                </a:ln>
                <a:solidFill>
                  <a:schemeClr val="tx1"/>
                </a:solidFill>
                <a:effectLst/>
                <a:latin typeface="Tahoma" pitchFamily="34" charset="0"/>
                <a:ea typeface="Calibri" pitchFamily="34" charset="0"/>
                <a:cs typeface="Tahoma" pitchFamily="34" charset="0"/>
              </a:rPr>
              <a:t>Otras deudas a largo plazo</a:t>
            </a:r>
            <a:endParaRPr kumimoji="0" lang="es-ES" sz="1200" b="1" i="0" strike="noStrike" cap="none" normalizeH="0" baseline="0" dirty="0" smtClean="0">
              <a:ln>
                <a:noFill/>
              </a:ln>
              <a:solidFill>
                <a:schemeClr val="tx1"/>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La sociedad mantiene el préstamo subordinado firmado el 12 de septiembre de 2005 entre Madrid calle 30, S.A. y EMESA, S.A. por importe de 111.560.000 € con vencimiento de su totalidad el 31 de diciembre de 2025.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1" i="0" strike="noStrike" cap="none" normalizeH="0" baseline="0" dirty="0" smtClean="0">
                <a:ln>
                  <a:noFill/>
                </a:ln>
                <a:solidFill>
                  <a:schemeClr val="tx1"/>
                </a:solidFill>
                <a:effectLst/>
                <a:latin typeface="Tahoma" pitchFamily="34" charset="0"/>
                <a:ea typeface="Calibri" pitchFamily="34" charset="0"/>
                <a:cs typeface="Tahoma" pitchFamily="34" charset="0"/>
              </a:rPr>
              <a:t>Ingresos (INCN)</a:t>
            </a:r>
            <a:endParaRPr kumimoji="0" lang="es-ES" sz="1200" b="1" i="0" strike="noStrike" cap="none" normalizeH="0" baseline="0" dirty="0" smtClean="0">
              <a:ln>
                <a:noFill/>
              </a:ln>
              <a:solidFill>
                <a:schemeClr val="tx1"/>
              </a:solidFill>
              <a:effectLst/>
              <a:latin typeface="Tahoma" pitchFamily="34"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ahoma" pitchFamily="34" charset="0"/>
                <a:ea typeface="Calibri" pitchFamily="34" charset="0"/>
                <a:cs typeface="Tahoma" pitchFamily="34" charset="0"/>
              </a:rPr>
              <a:t>Con motivo de la subrogación de la deuda, los ingresos se han ajustado al resto de los compromisos de la sociedad, habiéndose reducido a las cantidades expresadas en el siguiente gráfico:</a:t>
            </a:r>
            <a:endParaRPr kumimoji="0" lang="es-ES" sz="1200" b="0" i="0" u="none" strike="noStrike" cap="none" normalizeH="0" baseline="0" dirty="0" smtClean="0">
              <a:ln>
                <a:noFill/>
              </a:ln>
              <a:solidFill>
                <a:schemeClr val="tx1"/>
              </a:solidFill>
              <a:effectLst/>
              <a:latin typeface="Tahoma" pitchFamily="34" charset="0"/>
              <a:cs typeface="Tahoma" pitchFamily="34" charset="0"/>
            </a:endParaRPr>
          </a:p>
        </p:txBody>
      </p:sp>
      <p:graphicFrame>
        <p:nvGraphicFramePr>
          <p:cNvPr id="6" name="1 Gráfico"/>
          <p:cNvGraphicFramePr>
            <a:graphicFrameLocks/>
          </p:cNvGraphicFramePr>
          <p:nvPr>
            <p:extLst>
              <p:ext uri="{D42A27DB-BD31-4B8C-83A1-F6EECF244321}">
                <p14:modId xmlns:p14="http://schemas.microsoft.com/office/powerpoint/2010/main" xmlns="" val="2796280747"/>
              </p:ext>
            </p:extLst>
          </p:nvPr>
        </p:nvGraphicFramePr>
        <p:xfrm>
          <a:off x="756146" y="2780928"/>
          <a:ext cx="7488832" cy="36419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animEffect transition="in" filter="wipe(left)">
                                      <p:cBhvr>
                                        <p:cTn id="7" dur="2000"/>
                                        <p:tgtEl>
                                          <p:spTgt spid="563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1">
                                            <p:txEl>
                                              <p:pRg st="1" end="1"/>
                                            </p:txEl>
                                          </p:spTgt>
                                        </p:tgtEl>
                                        <p:attrNameLst>
                                          <p:attrName>style.visibility</p:attrName>
                                        </p:attrNameLst>
                                      </p:cBhvr>
                                      <p:to>
                                        <p:strVal val="visible"/>
                                      </p:to>
                                    </p:set>
                                    <p:animEffect transition="in" filter="wipe(left)">
                                      <p:cBhvr>
                                        <p:cTn id="12" dur="2000"/>
                                        <p:tgtEl>
                                          <p:spTgt spid="563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1">
                                            <p:txEl>
                                              <p:pRg st="3" end="3"/>
                                            </p:txEl>
                                          </p:spTgt>
                                        </p:tgtEl>
                                        <p:attrNameLst>
                                          <p:attrName>style.visibility</p:attrName>
                                        </p:attrNameLst>
                                      </p:cBhvr>
                                      <p:to>
                                        <p:strVal val="visible"/>
                                      </p:to>
                                    </p:set>
                                    <p:animEffect transition="in" filter="wipe(left)">
                                      <p:cBhvr>
                                        <p:cTn id="17" dur="2000"/>
                                        <p:tgtEl>
                                          <p:spTgt spid="5632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1">
                                            <p:txEl>
                                              <p:pRg st="4" end="4"/>
                                            </p:txEl>
                                          </p:spTgt>
                                        </p:tgtEl>
                                        <p:attrNameLst>
                                          <p:attrName>style.visibility</p:attrName>
                                        </p:attrNameLst>
                                      </p:cBhvr>
                                      <p:to>
                                        <p:strVal val="visible"/>
                                      </p:to>
                                    </p:set>
                                    <p:animEffect transition="in" filter="wipe(left)">
                                      <p:cBhvr>
                                        <p:cTn id="22" dur="2000"/>
                                        <p:tgtEl>
                                          <p:spTgt spid="56321">
                                            <p:txEl>
                                              <p:pRg st="4" end="4"/>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26" dur="750"/>
                                        <p:tgtEl>
                                          <p:spTgt spid="6">
                                            <p:graphicEl>
                                              <a:chart seriesIdx="-3" categoryIdx="-3" bldStep="gridLegend"/>
                                            </p:graphicEl>
                                          </p:spTgt>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wipe(left)">
                                      <p:cBhvr>
                                        <p:cTn id="30" dur="750"/>
                                        <p:tgtEl>
                                          <p:spTgt spid="6">
                                            <p:graphicEl>
                                              <a:chart seriesIdx="-4" categoryIdx="0" bldStep="category"/>
                                            </p:graphicEl>
                                          </p:spTgt>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wipe(left)">
                                      <p:cBhvr>
                                        <p:cTn id="34" dur="750"/>
                                        <p:tgtEl>
                                          <p:spTgt spid="6">
                                            <p:graphicEl>
                                              <a:chart seriesIdx="-4" categoryIdx="1" bldStep="category"/>
                                            </p:graphicEl>
                                          </p:spTgt>
                                        </p:tgtEl>
                                      </p:cBhvr>
                                    </p:animEffect>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wipe(left)">
                                      <p:cBhvr>
                                        <p:cTn id="38" dur="750"/>
                                        <p:tgtEl>
                                          <p:spTgt spid="6">
                                            <p:graphicEl>
                                              <a:chart seriesIdx="-4" categoryIdx="2" bldStep="category"/>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wipe(left)">
                                      <p:cBhvr>
                                        <p:cTn id="42" dur="750"/>
                                        <p:tgtEl>
                                          <p:spTgt spid="6">
                                            <p:graphicEl>
                                              <a:chart seriesIdx="-4" categoryIdx="3" bldStep="category"/>
                                            </p:graphicEl>
                                          </p:spTgt>
                                        </p:tgtEl>
                                      </p:cBhvr>
                                    </p:animEffect>
                                  </p:childTnLst>
                                </p:cTn>
                              </p:par>
                            </p:childTnLst>
                          </p:cTn>
                        </p:par>
                        <p:par>
                          <p:cTn id="43" fill="hold">
                            <p:stCondLst>
                              <p:cond delay="5750"/>
                            </p:stCondLst>
                            <p:childTnLst>
                              <p:par>
                                <p:cTn id="44" presetID="22" presetClass="entr" presetSubtype="8" fill="hold" grpId="0" nodeType="afterEffect">
                                  <p:stCondLst>
                                    <p:cond delay="0"/>
                                  </p:stCondLst>
                                  <p:childTnLst>
                                    <p:set>
                                      <p:cBhvr>
                                        <p:cTn id="45"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wipe(left)">
                                      <p:cBhvr>
                                        <p:cTn id="46" dur="750"/>
                                        <p:tgtEl>
                                          <p:spTgt spid="6">
                                            <p:graphicEl>
                                              <a:chart seriesIdx="-4" categoryIdx="4" bldStep="category"/>
                                            </p:graphicEl>
                                          </p:spTgt>
                                        </p:tgtEl>
                                      </p:cBhvr>
                                    </p:animEffect>
                                  </p:childTnLst>
                                </p:cTn>
                              </p:par>
                            </p:childTnLst>
                          </p:cTn>
                        </p:par>
                        <p:par>
                          <p:cTn id="47" fill="hold">
                            <p:stCondLst>
                              <p:cond delay="6500"/>
                            </p:stCondLst>
                            <p:childTnLst>
                              <p:par>
                                <p:cTn id="48" presetID="22" presetClass="entr" presetSubtype="8" fill="hold" grpId="0" nodeType="afterEffect">
                                  <p:stCondLst>
                                    <p:cond delay="0"/>
                                  </p:stCondLst>
                                  <p:childTnLst>
                                    <p:set>
                                      <p:cBhvr>
                                        <p:cTn id="49" dur="1" fill="hold">
                                          <p:stCondLst>
                                            <p:cond delay="0"/>
                                          </p:stCondLst>
                                        </p:cTn>
                                        <p:tgtEl>
                                          <p:spTgt spid="6">
                                            <p:graphicEl>
                                              <a:chart seriesIdx="-4" categoryIdx="5" bldStep="category"/>
                                            </p:graphicEl>
                                          </p:spTgt>
                                        </p:tgtEl>
                                        <p:attrNameLst>
                                          <p:attrName>style.visibility</p:attrName>
                                        </p:attrNameLst>
                                      </p:cBhvr>
                                      <p:to>
                                        <p:strVal val="visible"/>
                                      </p:to>
                                    </p:set>
                                    <p:animEffect transition="in" filter="wipe(left)">
                                      <p:cBhvr>
                                        <p:cTn id="50" dur="750"/>
                                        <p:tgtEl>
                                          <p:spTgt spid="6">
                                            <p:graphicEl>
                                              <a:chart seriesIdx="-4" categoryIdx="5" bldStep="category"/>
                                            </p:graphicEl>
                                          </p:spTgt>
                                        </p:tgtEl>
                                      </p:cBhvr>
                                    </p:animEffect>
                                  </p:childTnLst>
                                </p:cTn>
                              </p:par>
                            </p:childTnLst>
                          </p:cTn>
                        </p:par>
                        <p:par>
                          <p:cTn id="51" fill="hold">
                            <p:stCondLst>
                              <p:cond delay="7250"/>
                            </p:stCondLst>
                            <p:childTnLst>
                              <p:par>
                                <p:cTn id="52" presetID="22" presetClass="entr" presetSubtype="8" fill="hold" grpId="0" nodeType="afterEffect">
                                  <p:stCondLst>
                                    <p:cond delay="0"/>
                                  </p:stCondLst>
                                  <p:childTnLst>
                                    <p:set>
                                      <p:cBhvr>
                                        <p:cTn id="53" dur="1" fill="hold">
                                          <p:stCondLst>
                                            <p:cond delay="0"/>
                                          </p:stCondLst>
                                        </p:cTn>
                                        <p:tgtEl>
                                          <p:spTgt spid="6">
                                            <p:graphicEl>
                                              <a:chart seriesIdx="-4" categoryIdx="6" bldStep="category"/>
                                            </p:graphicEl>
                                          </p:spTgt>
                                        </p:tgtEl>
                                        <p:attrNameLst>
                                          <p:attrName>style.visibility</p:attrName>
                                        </p:attrNameLst>
                                      </p:cBhvr>
                                      <p:to>
                                        <p:strVal val="visible"/>
                                      </p:to>
                                    </p:set>
                                    <p:animEffect transition="in" filter="wipe(left)">
                                      <p:cBhvr>
                                        <p:cTn id="54" dur="750"/>
                                        <p:tgtEl>
                                          <p:spTgt spid="6">
                                            <p:graphicEl>
                                              <a:chart seriesIdx="-4" categoryIdx="6"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build="p" bldLvl="5"/>
      <p:bldGraphic spid="6" grpId="0">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55F80694-1868-45E1-9DDA-B8D7AD70C0A9}" type="slidenum">
              <a:rPr lang="es-ES" smtClean="0"/>
              <a:pPr/>
              <a:t>8</a:t>
            </a:fld>
            <a:endParaRPr lang="es-ES" dirty="0"/>
          </a:p>
        </p:txBody>
      </p:sp>
      <p:sp>
        <p:nvSpPr>
          <p:cNvPr id="75777" name="Rectangle 1"/>
          <p:cNvSpPr>
            <a:spLocks noChangeArrowheads="1"/>
          </p:cNvSpPr>
          <p:nvPr/>
        </p:nvSpPr>
        <p:spPr bwMode="auto">
          <a:xfrm>
            <a:off x="4429124" y="2656651"/>
            <a:ext cx="435771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Wingdings" pitchFamily="2" charset="2"/>
              <a:buChar char="Ø"/>
            </a:pPr>
            <a:r>
              <a:rPr lang="es-ES" sz="1200" dirty="0" smtClean="0">
                <a:latin typeface="Tahoma" pitchFamily="34" charset="0"/>
                <a:cs typeface="Tahoma" pitchFamily="34" charset="0"/>
              </a:rPr>
              <a:t> La red de túneles asciende a 42 km.</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La longitud de la carretera es de 383 km/carril.</a:t>
            </a:r>
          </a:p>
          <a:p>
            <a:pPr lvl="0"/>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2.586 señales de código de circulación, 440 pórticos de señalización y 33 banderolas.</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Existen 130 km de Barrera Flexible y 101 km de Barrera Rígida de protección.</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92 paneles de Mensaje Variable y 440 Paneles Gráficos de Carril en los túneles.</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203 salidas de emergencia.</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938 ventiladores de extracción de humos en túnel.</a:t>
            </a:r>
          </a:p>
          <a:p>
            <a:pPr lvl="0">
              <a:buFont typeface="Wingdings" pitchFamily="2" charset="2"/>
              <a:buChar char="Ø"/>
            </a:pPr>
            <a:endParaRPr lang="es-ES" sz="1200" dirty="0" smtClean="0">
              <a:latin typeface="Tahoma" pitchFamily="34" charset="0"/>
              <a:cs typeface="Tahoma" pitchFamily="34" charset="0"/>
            </a:endParaRPr>
          </a:p>
          <a:p>
            <a:pPr lvl="0">
              <a:buFont typeface="Wingdings" pitchFamily="2" charset="2"/>
              <a:buChar char="Ø"/>
            </a:pPr>
            <a:r>
              <a:rPr lang="es-ES" sz="1200" dirty="0" smtClean="0">
                <a:latin typeface="Tahoma" pitchFamily="34" charset="0"/>
                <a:cs typeface="Tahoma" pitchFamily="34" charset="0"/>
              </a:rPr>
              <a:t> 976 cámaras de vigilancia.</a:t>
            </a:r>
          </a:p>
        </p:txBody>
      </p:sp>
      <p:pic>
        <p:nvPicPr>
          <p:cNvPr id="4" name="3 Imagen" descr="C:\Documents and Settings\jcdiaz\Configuración local\Archivos temporales de Internet\Content.Word\P1130011.jpg"/>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85720" y="2143116"/>
            <a:ext cx="3998248" cy="3878172"/>
          </a:xfrm>
          <a:prstGeom prst="rect">
            <a:avLst/>
          </a:prstGeom>
          <a:noFill/>
          <a:ln w="9525">
            <a:noFill/>
            <a:miter lim="800000"/>
            <a:headEnd/>
            <a:tailEnd/>
          </a:ln>
        </p:spPr>
      </p:pic>
      <p:sp>
        <p:nvSpPr>
          <p:cNvPr id="5" name="4 Rectángulo"/>
          <p:cNvSpPr/>
          <p:nvPr/>
        </p:nvSpPr>
        <p:spPr>
          <a:xfrm>
            <a:off x="285720" y="1357298"/>
            <a:ext cx="8429684" cy="461665"/>
          </a:xfrm>
          <a:prstGeom prst="rect">
            <a:avLst/>
          </a:prstGeom>
        </p:spPr>
        <p:txBody>
          <a:bodyPr wrap="square">
            <a:spAutoFit/>
          </a:bodyPr>
          <a:lstStyle/>
          <a:p>
            <a:pPr lvl="0" algn="just" fontAlgn="base">
              <a:spcBef>
                <a:spcPct val="0"/>
              </a:spcBef>
              <a:spcAft>
                <a:spcPct val="0"/>
              </a:spcAft>
            </a:pPr>
            <a:r>
              <a:rPr lang="es-ES" sz="1200" dirty="0" smtClean="0">
                <a:latin typeface="Tahoma" pitchFamily="34" charset="0"/>
                <a:ea typeface="Calibri" pitchFamily="34" charset="0"/>
                <a:cs typeface="Tahoma" pitchFamily="34" charset="0"/>
              </a:rPr>
              <a:t>Las cifras más significativas de la infraestructura incluida en el ámbito del contrato de conservación de Madrid Calle 30 S.A. son:</a:t>
            </a:r>
          </a:p>
        </p:txBody>
      </p:sp>
      <p:sp>
        <p:nvSpPr>
          <p:cNvPr id="7" name="6 Rectángulo"/>
          <p:cNvSpPr/>
          <p:nvPr/>
        </p:nvSpPr>
        <p:spPr>
          <a:xfrm>
            <a:off x="1167880" y="744959"/>
            <a:ext cx="2951449" cy="369332"/>
          </a:xfrm>
          <a:prstGeom prst="rect">
            <a:avLst/>
          </a:prstGeom>
        </p:spPr>
        <p:txBody>
          <a:bodyPr wrap="none">
            <a:spAutoFit/>
          </a:bodyPr>
          <a:lstStyle/>
          <a:p>
            <a:pPr lvl="0" algn="just" fontAlgn="base">
              <a:spcBef>
                <a:spcPct val="0"/>
              </a:spcBef>
              <a:spcAft>
                <a:spcPct val="0"/>
              </a:spcAft>
            </a:pPr>
            <a:r>
              <a:rPr lang="es-ES" b="1" dirty="0" smtClean="0">
                <a:solidFill>
                  <a:srgbClr val="0070C0"/>
                </a:solidFill>
                <a:latin typeface="Tahoma" pitchFamily="34" charset="0"/>
                <a:ea typeface="Times New Roman" pitchFamily="18" charset="0"/>
                <a:cs typeface="Tahoma" pitchFamily="34" charset="0"/>
              </a:rPr>
              <a:t>LA CALLE 30 EN CIFRAS</a:t>
            </a:r>
            <a:endParaRPr lang="es-ES" b="1" dirty="0">
              <a:solidFill>
                <a:srgbClr val="0070C0"/>
              </a:solidFill>
              <a:latin typeface="Tahoma" pitchFamily="34" charset="0"/>
              <a:ea typeface="Times New Roman" pitchFamily="18"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par>
                          <p:cTn id="15" fill="hold">
                            <p:stCondLst>
                              <p:cond delay="1000"/>
                            </p:stCondLst>
                            <p:childTnLst>
                              <p:par>
                                <p:cTn id="16" presetID="4" presetClass="entr" presetSubtype="3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ou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5777">
                                            <p:txEl>
                                              <p:pRg st="0" end="0"/>
                                            </p:txEl>
                                          </p:spTgt>
                                        </p:tgtEl>
                                        <p:attrNameLst>
                                          <p:attrName>style.visibility</p:attrName>
                                        </p:attrNameLst>
                                      </p:cBhvr>
                                      <p:to>
                                        <p:strVal val="visible"/>
                                      </p:to>
                                    </p:set>
                                    <p:animEffect transition="in" filter="wipe(left)">
                                      <p:cBhvr>
                                        <p:cTn id="23" dur="1000"/>
                                        <p:tgtEl>
                                          <p:spTgt spid="7577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5777">
                                            <p:txEl>
                                              <p:pRg st="2" end="2"/>
                                            </p:txEl>
                                          </p:spTgt>
                                        </p:tgtEl>
                                        <p:attrNameLst>
                                          <p:attrName>style.visibility</p:attrName>
                                        </p:attrNameLst>
                                      </p:cBhvr>
                                      <p:to>
                                        <p:strVal val="visible"/>
                                      </p:to>
                                    </p:set>
                                    <p:animEffect transition="in" filter="wipe(left)">
                                      <p:cBhvr>
                                        <p:cTn id="28" dur="1000"/>
                                        <p:tgtEl>
                                          <p:spTgt spid="7577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5777">
                                            <p:txEl>
                                              <p:pRg st="4" end="4"/>
                                            </p:txEl>
                                          </p:spTgt>
                                        </p:tgtEl>
                                        <p:attrNameLst>
                                          <p:attrName>style.visibility</p:attrName>
                                        </p:attrNameLst>
                                      </p:cBhvr>
                                      <p:to>
                                        <p:strVal val="visible"/>
                                      </p:to>
                                    </p:set>
                                    <p:animEffect transition="in" filter="wipe(left)">
                                      <p:cBhvr>
                                        <p:cTn id="33" dur="1000"/>
                                        <p:tgtEl>
                                          <p:spTgt spid="7577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5777">
                                            <p:txEl>
                                              <p:pRg st="6" end="6"/>
                                            </p:txEl>
                                          </p:spTgt>
                                        </p:tgtEl>
                                        <p:attrNameLst>
                                          <p:attrName>style.visibility</p:attrName>
                                        </p:attrNameLst>
                                      </p:cBhvr>
                                      <p:to>
                                        <p:strVal val="visible"/>
                                      </p:to>
                                    </p:set>
                                    <p:animEffect transition="in" filter="wipe(left)">
                                      <p:cBhvr>
                                        <p:cTn id="38" dur="1000"/>
                                        <p:tgtEl>
                                          <p:spTgt spid="7577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5777">
                                            <p:txEl>
                                              <p:pRg st="8" end="8"/>
                                            </p:txEl>
                                          </p:spTgt>
                                        </p:tgtEl>
                                        <p:attrNameLst>
                                          <p:attrName>style.visibility</p:attrName>
                                        </p:attrNameLst>
                                      </p:cBhvr>
                                      <p:to>
                                        <p:strVal val="visible"/>
                                      </p:to>
                                    </p:set>
                                    <p:animEffect transition="in" filter="wipe(left)">
                                      <p:cBhvr>
                                        <p:cTn id="43" dur="1000"/>
                                        <p:tgtEl>
                                          <p:spTgt spid="75777">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5777">
                                            <p:txEl>
                                              <p:pRg st="10" end="10"/>
                                            </p:txEl>
                                          </p:spTgt>
                                        </p:tgtEl>
                                        <p:attrNameLst>
                                          <p:attrName>style.visibility</p:attrName>
                                        </p:attrNameLst>
                                      </p:cBhvr>
                                      <p:to>
                                        <p:strVal val="visible"/>
                                      </p:to>
                                    </p:set>
                                    <p:animEffect transition="in" filter="wipe(left)">
                                      <p:cBhvr>
                                        <p:cTn id="48" dur="1000"/>
                                        <p:tgtEl>
                                          <p:spTgt spid="75777">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5777">
                                            <p:txEl>
                                              <p:pRg st="12" end="12"/>
                                            </p:txEl>
                                          </p:spTgt>
                                        </p:tgtEl>
                                        <p:attrNameLst>
                                          <p:attrName>style.visibility</p:attrName>
                                        </p:attrNameLst>
                                      </p:cBhvr>
                                      <p:to>
                                        <p:strVal val="visible"/>
                                      </p:to>
                                    </p:set>
                                    <p:animEffect transition="in" filter="wipe(left)">
                                      <p:cBhvr>
                                        <p:cTn id="53" dur="1000"/>
                                        <p:tgtEl>
                                          <p:spTgt spid="75777">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5777">
                                            <p:txEl>
                                              <p:pRg st="14" end="14"/>
                                            </p:txEl>
                                          </p:spTgt>
                                        </p:tgtEl>
                                        <p:attrNameLst>
                                          <p:attrName>style.visibility</p:attrName>
                                        </p:attrNameLst>
                                      </p:cBhvr>
                                      <p:to>
                                        <p:strVal val="visible"/>
                                      </p:to>
                                    </p:set>
                                    <p:animEffect transition="in" filter="wipe(left)">
                                      <p:cBhvr>
                                        <p:cTn id="58" dur="1000"/>
                                        <p:tgtEl>
                                          <p:spTgt spid="7577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build="p" bldLvl="5"/>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PLANO IMD diciembre 2011(x).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048957" y="749258"/>
            <a:ext cx="4214842" cy="6032836"/>
          </a:xfrm>
          <a:prstGeom prst="rect">
            <a:avLst/>
          </a:prstGeom>
        </p:spPr>
      </p:pic>
      <p:sp>
        <p:nvSpPr>
          <p:cNvPr id="2" name="1 Marcador de número de diapositiva"/>
          <p:cNvSpPr>
            <a:spLocks noGrp="1"/>
          </p:cNvSpPr>
          <p:nvPr>
            <p:ph type="sldNum" sz="quarter" idx="12"/>
          </p:nvPr>
        </p:nvSpPr>
        <p:spPr/>
        <p:txBody>
          <a:bodyPr/>
          <a:lstStyle/>
          <a:p>
            <a:fld id="{55F80694-1868-45E1-9DDA-B8D7AD70C0A9}" type="slidenum">
              <a:rPr lang="es-ES" smtClean="0"/>
              <a:pPr/>
              <a:t>9</a:t>
            </a:fld>
            <a:endParaRPr lang="es-ES" dirty="0"/>
          </a:p>
        </p:txBody>
      </p:sp>
      <p:sp>
        <p:nvSpPr>
          <p:cNvPr id="7" name="6 CuadroTexto"/>
          <p:cNvSpPr txBox="1"/>
          <p:nvPr/>
        </p:nvSpPr>
        <p:spPr>
          <a:xfrm>
            <a:off x="5885886" y="1628800"/>
            <a:ext cx="2376264" cy="1815882"/>
          </a:xfrm>
          <a:prstGeom prst="rect">
            <a:avLst/>
          </a:prstGeom>
          <a:noFill/>
        </p:spPr>
        <p:txBody>
          <a:bodyPr wrap="square" rtlCol="0">
            <a:spAutoFit/>
          </a:bodyPr>
          <a:lstStyle/>
          <a:p>
            <a:pPr algn="just"/>
            <a:r>
              <a:rPr lang="es-ES" sz="1400" dirty="0" smtClean="0">
                <a:latin typeface="Tahoma" pitchFamily="34" charset="0"/>
              </a:rPr>
              <a:t>Los datos de la Intensidad Media Diaria (en veh/día) registrada en los puntos de medida dispuesto en diferentes tramos del anillo M-30 y que cubren la totalidad del mismo. Nos muestran que</a:t>
            </a:r>
            <a:endParaRPr lang="es-ES" dirty="0"/>
          </a:p>
        </p:txBody>
      </p:sp>
      <p:sp>
        <p:nvSpPr>
          <p:cNvPr id="3" name="2 Rectángulo"/>
          <p:cNvSpPr/>
          <p:nvPr/>
        </p:nvSpPr>
        <p:spPr>
          <a:xfrm>
            <a:off x="5652120" y="3861048"/>
            <a:ext cx="2916324" cy="584775"/>
          </a:xfrm>
          <a:prstGeom prst="rect">
            <a:avLst/>
          </a:prstGeom>
        </p:spPr>
        <p:txBody>
          <a:bodyPr wrap="square">
            <a:spAutoFit/>
          </a:bodyPr>
          <a:lstStyle/>
          <a:p>
            <a:pPr algn="just"/>
            <a:r>
              <a:rPr lang="es-ES" sz="1600" dirty="0" smtClean="0">
                <a:latin typeface="Tahoma" pitchFamily="34" charset="0"/>
              </a:rPr>
              <a:t>el </a:t>
            </a:r>
            <a:r>
              <a:rPr lang="es-ES" sz="1600" dirty="0">
                <a:latin typeface="Tahoma" pitchFamily="34" charset="0"/>
              </a:rPr>
              <a:t>uso de la vía </a:t>
            </a:r>
            <a:r>
              <a:rPr lang="es-ES" sz="1600" b="1" dirty="0">
                <a:latin typeface="Tahoma" pitchFamily="34" charset="0"/>
              </a:rPr>
              <a:t>supera</a:t>
            </a:r>
            <a:r>
              <a:rPr lang="es-ES" sz="1600" dirty="0">
                <a:latin typeface="Tahoma" pitchFamily="34" charset="0"/>
              </a:rPr>
              <a:t> </a:t>
            </a:r>
            <a:r>
              <a:rPr lang="es-ES" sz="1600" b="1" dirty="0">
                <a:latin typeface="Tahoma" pitchFamily="34" charset="0"/>
              </a:rPr>
              <a:t>el millón</a:t>
            </a:r>
            <a:r>
              <a:rPr lang="es-ES" sz="1600" dirty="0">
                <a:latin typeface="Tahoma" pitchFamily="34" charset="0"/>
              </a:rPr>
              <a:t> de vehículos cada día.</a:t>
            </a:r>
          </a:p>
        </p:txBody>
      </p:sp>
    </p:spTree>
  </p:cSld>
  <p:clrMapOvr>
    <a:masterClrMapping/>
  </p:clrMapOvr>
  <mc:AlternateContent xmlns:mc="http://schemas.openxmlformats.org/markup-compatibility/2006">
    <mc:Choice xmlns:p14="http://schemas.microsoft.com/office/powerpoint/2010/main" xmlns=""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2479</TotalTime>
  <Words>1423</Words>
  <Application>Microsoft Office PowerPoint</Application>
  <PresentationFormat>Presentación en pantalla (4:3)</PresentationFormat>
  <Paragraphs>153</Paragraphs>
  <Slides>15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15</vt:i4>
      </vt:variant>
    </vt:vector>
  </HeadingPairs>
  <TitlesOfParts>
    <vt:vector size="17" baseType="lpstr">
      <vt:lpstr>Flujo</vt:lpstr>
      <vt:lpstr>Picture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Company>sistemas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Raquel Grande González</dc:creator>
  <cp:lastModifiedBy>Jesús Jiménez Alen</cp:lastModifiedBy>
  <cp:revision>192</cp:revision>
  <cp:lastPrinted>2015-10-08T12:37:11Z</cp:lastPrinted>
  <dcterms:created xsi:type="dcterms:W3CDTF">2012-12-17T11:17:06Z</dcterms:created>
  <dcterms:modified xsi:type="dcterms:W3CDTF">2016-01-15T11:16:04Z</dcterms:modified>
</cp:coreProperties>
</file>