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Roboto Slab" panose="020B0604020202020204" charset="0"/>
      <p:regular r:id="rId5"/>
      <p:bold r:id="rId6"/>
    </p:embeddedFont>
    <p:embeddedFont>
      <p:font typeface="Roboto Slab ExtraBold" panose="020B0604020202020204" charset="0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54" y="-43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01643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5d7d94804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5d7d94804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1521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951a611f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951a611f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68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En blanco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583800" y="1881900"/>
            <a:ext cx="2520900" cy="2078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dirty="0">
                <a:solidFill>
                  <a:srgbClr val="538135"/>
                </a:solidFill>
                <a:highlight>
                  <a:srgbClr val="FFFFFF"/>
                </a:highlight>
                <a:latin typeface="Roboto Slab ExtraBold"/>
                <a:ea typeface="Roboto Slab ExtraBold"/>
                <a:cs typeface="Roboto Slab ExtraBold"/>
                <a:sym typeface="Roboto Slab ExtraBold"/>
              </a:rPr>
              <a:t>NOMBRE DEL PLATO</a:t>
            </a:r>
            <a:r>
              <a:rPr lang="es" sz="900" dirty="0">
                <a:solidFill>
                  <a:srgbClr val="3FA435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900" dirty="0">
              <a:solidFill>
                <a:srgbClr val="3FA43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 dirty="0" smtClean="0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rPr>
              <a:t>Mermelada de cebolla roja.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>
              <a:solidFill>
                <a:srgbClr val="538135"/>
              </a:solidFill>
              <a:highlight>
                <a:srgbClr val="FFFFFF"/>
              </a:highlight>
              <a:latin typeface="Roboto Slab ExtraBold"/>
              <a:ea typeface="Roboto Slab ExtraBold"/>
              <a:cs typeface="Roboto Slab ExtraBold"/>
              <a:sym typeface="Roboto Slab ExtraBo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dirty="0">
                <a:solidFill>
                  <a:srgbClr val="538135"/>
                </a:solidFill>
                <a:highlight>
                  <a:srgbClr val="FFFFFF"/>
                </a:highlight>
                <a:latin typeface="Roboto Slab ExtraBold"/>
                <a:ea typeface="Roboto Slab ExtraBold"/>
                <a:cs typeface="Roboto Slab ExtraBold"/>
                <a:sym typeface="Roboto Slab ExtraBold"/>
              </a:rPr>
              <a:t>NOMBRE DEL CENTRO EDUCATIVO</a:t>
            </a:r>
            <a:r>
              <a:rPr lang="es" sz="900" dirty="0">
                <a:solidFill>
                  <a:srgbClr val="3FA435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900" dirty="0">
              <a:solidFill>
                <a:srgbClr val="3FA43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Equipo educativo </a:t>
            </a:r>
            <a:r>
              <a:rPr lang="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Red </a:t>
            </a:r>
            <a:r>
              <a:rPr lang="es" sz="9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de </a:t>
            </a:r>
            <a:r>
              <a:rPr lang="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Huertos </a:t>
            </a:r>
            <a:r>
              <a:rPr lang="es" sz="9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/>
            </a:r>
            <a:br>
              <a:rPr lang="es" sz="9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</a:br>
            <a:r>
              <a:rPr lang="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Escolares </a:t>
            </a:r>
            <a:r>
              <a:rPr lang="es" sz="900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</a:t>
            </a:r>
            <a:r>
              <a:rPr lang="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ostenibles                 </a:t>
            </a:r>
            <a:endParaRPr sz="900" dirty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538135"/>
              </a:solidFill>
              <a:highlight>
                <a:srgbClr val="FFFFFF"/>
              </a:highlight>
              <a:latin typeface="Roboto Slab ExtraBold"/>
              <a:ea typeface="Roboto Slab ExtraBold"/>
              <a:cs typeface="Roboto Slab ExtraBold"/>
              <a:sym typeface="Roboto Slab ExtraBo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dirty="0">
                <a:solidFill>
                  <a:srgbClr val="538135"/>
                </a:solidFill>
                <a:highlight>
                  <a:srgbClr val="FFFFFF"/>
                </a:highlight>
                <a:latin typeface="Roboto Slab ExtraBold"/>
                <a:ea typeface="Roboto Slab ExtraBold"/>
                <a:cs typeface="Roboto Slab ExtraBold"/>
                <a:sym typeface="Roboto Slab ExtraBold"/>
              </a:rPr>
              <a:t>TIPO DE PLATO</a:t>
            </a:r>
            <a:endParaRPr sz="1000" dirty="0">
              <a:solidFill>
                <a:srgbClr val="538135"/>
              </a:solidFill>
              <a:highlight>
                <a:srgbClr val="FFFFFF"/>
              </a:highlight>
              <a:latin typeface="Roboto Slab ExtraBold"/>
              <a:ea typeface="Roboto Slab ExtraBold"/>
              <a:cs typeface="Roboto Slab ExtraBold"/>
              <a:sym typeface="Roboto Slab ExtraBo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Guarnición/acompañamiento. </a:t>
            </a:r>
            <a:endParaRPr sz="900" dirty="0">
              <a:solidFill>
                <a:srgbClr val="3FA43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423241" y="1881900"/>
            <a:ext cx="3579777" cy="1334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dirty="0">
                <a:solidFill>
                  <a:srgbClr val="538135"/>
                </a:solidFill>
                <a:highlight>
                  <a:srgbClr val="FFFFFF"/>
                </a:highlight>
                <a:latin typeface="Roboto Slab ExtraBold"/>
                <a:ea typeface="Roboto Slab ExtraBold"/>
                <a:cs typeface="Roboto Slab ExtraBold"/>
                <a:sym typeface="Roboto Slab ExtraBold"/>
              </a:rPr>
              <a:t>INGREDIENTES</a:t>
            </a:r>
            <a:endParaRPr sz="900" dirty="0">
              <a:solidFill>
                <a:srgbClr val="3FA43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316800" lvl="0" indent="-156250">
              <a:lnSpc>
                <a:spcPct val="115000"/>
              </a:lnSpc>
              <a:buClr>
                <a:schemeClr val="accent4"/>
              </a:buClr>
              <a:buSzPts val="1100"/>
              <a:buFont typeface="Roboto Slab"/>
              <a:buChar char="●"/>
            </a:pPr>
            <a:endParaRPr lang="es-ES" sz="1100" dirty="0" smtClean="0">
              <a:solidFill>
                <a:schemeClr val="dk1"/>
              </a:solidFill>
              <a:highlight>
                <a:srgbClr val="FFFFFF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316800" lvl="0" indent="-156250">
              <a:lnSpc>
                <a:spcPct val="115000"/>
              </a:lnSpc>
              <a:buClr>
                <a:schemeClr val="accent4"/>
              </a:buClr>
              <a:buSzPts val="1100"/>
              <a:buFont typeface="Roboto Slab"/>
              <a:buChar char="●"/>
            </a:pPr>
            <a:r>
              <a:rPr lang="es-ES" sz="1100" dirty="0" smtClean="0">
                <a:solidFill>
                  <a:schemeClr val="dk1"/>
                </a:solidFill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600g de cebolla roja.</a:t>
            </a:r>
            <a:endParaRPr lang="es-ES" sz="1100" dirty="0">
              <a:solidFill>
                <a:schemeClr val="dk1"/>
              </a:solidFill>
              <a:highlight>
                <a:srgbClr val="FFFFFF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316800" lvl="0" indent="-156250">
              <a:lnSpc>
                <a:spcPct val="115000"/>
              </a:lnSpc>
              <a:buClr>
                <a:schemeClr val="accent4"/>
              </a:buClr>
              <a:buSzPts val="1100"/>
              <a:buFont typeface="Roboto Slab"/>
              <a:buChar char="●"/>
            </a:pPr>
            <a:r>
              <a:rPr lang="es-ES" sz="1100" dirty="0" smtClean="0">
                <a:solidFill>
                  <a:schemeClr val="dk1"/>
                </a:solidFill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200g de azúcar moreno/panela.</a:t>
            </a:r>
          </a:p>
          <a:p>
            <a:pPr marL="316800" lvl="0" indent="-156250">
              <a:lnSpc>
                <a:spcPct val="115000"/>
              </a:lnSpc>
              <a:buClr>
                <a:schemeClr val="accent4"/>
              </a:buClr>
              <a:buSzPts val="1100"/>
              <a:buFont typeface="Roboto Slab"/>
              <a:buChar char="●"/>
            </a:pPr>
            <a:r>
              <a:rPr lang="es-ES" sz="1100" dirty="0" smtClean="0">
                <a:solidFill>
                  <a:schemeClr val="dk1"/>
                </a:solidFill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100ml vinagre de manzana.</a:t>
            </a:r>
            <a:endParaRPr lang="es-ES" sz="1100" dirty="0">
              <a:solidFill>
                <a:schemeClr val="dk1"/>
              </a:solidFill>
              <a:highlight>
                <a:srgbClr val="FFFFFF"/>
              </a:highlight>
              <a:latin typeface="Roboto Slab"/>
              <a:ea typeface="Roboto Slab"/>
              <a:cs typeface="Roboto Slab"/>
              <a:sym typeface="Roboto Slab"/>
            </a:endParaRPr>
          </a:p>
          <a:p>
            <a:pPr marL="316800" lvl="0" indent="-156250">
              <a:lnSpc>
                <a:spcPct val="115000"/>
              </a:lnSpc>
              <a:buClr>
                <a:schemeClr val="accent4"/>
              </a:buClr>
              <a:buSzPts val="1100"/>
              <a:buFont typeface="Roboto Slab"/>
              <a:buChar char="●"/>
            </a:pPr>
            <a:r>
              <a:rPr lang="es-ES" sz="1100" dirty="0" smtClean="0">
                <a:solidFill>
                  <a:schemeClr val="dk1"/>
                </a:solidFill>
                <a:highlight>
                  <a:srgbClr val="FFFFFF"/>
                </a:highlight>
                <a:latin typeface="Roboto Slab"/>
                <a:ea typeface="Roboto Slab"/>
                <a:cs typeface="Roboto Slab"/>
                <a:sym typeface="Roboto Slab"/>
              </a:rPr>
              <a:t>Tarros de cristal con tapas.</a:t>
            </a: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5750" y="1881900"/>
            <a:ext cx="1940200" cy="194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69501" y="1220174"/>
            <a:ext cx="4493835" cy="3043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dirty="0">
                <a:solidFill>
                  <a:srgbClr val="538135"/>
                </a:solidFill>
                <a:highlight>
                  <a:srgbClr val="FFFFFF"/>
                </a:highlight>
                <a:latin typeface="Roboto Slab ExtraBold"/>
                <a:ea typeface="Roboto Slab ExtraBold"/>
                <a:cs typeface="Roboto Slab ExtraBold"/>
                <a:sym typeface="Roboto Slab ExtraBold"/>
              </a:rPr>
              <a:t>PREPARACIÓN</a:t>
            </a:r>
            <a:endParaRPr sz="900" dirty="0">
              <a:solidFill>
                <a:srgbClr val="3FA43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lvl="0" algn="just">
              <a:lnSpc>
                <a:spcPct val="115000"/>
              </a:lnSpc>
            </a:pPr>
            <a:r>
              <a:rPr lang="es" sz="900" dirty="0" smtClean="0">
                <a:solidFill>
                  <a:srgbClr val="3FA435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lang="es-ES" sz="900" dirty="0" smtClean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228600" indent="-228600" algn="just">
              <a:lnSpc>
                <a:spcPct val="115000"/>
              </a:lnSpc>
              <a:buFont typeface="Arial"/>
              <a:buAutoNum type="arabicPeriod"/>
            </a:pP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</a:rPr>
              <a:t>Pela las cebollas eliminando las capas más externas.</a:t>
            </a:r>
            <a:endParaRPr lang="es-ES" sz="900" dirty="0">
              <a:solidFill>
                <a:schemeClr val="dk1"/>
              </a:solidFill>
              <a:latin typeface="Roboto Slab"/>
              <a:ea typeface="Roboto Slab"/>
              <a:cs typeface="Roboto Slab"/>
            </a:endParaRPr>
          </a:p>
          <a:p>
            <a:pPr marL="228600" indent="-228600" algn="just">
              <a:lnSpc>
                <a:spcPct val="115000"/>
              </a:lnSpc>
              <a:buFont typeface="Arial"/>
              <a:buAutoNum type="arabicPeriod"/>
            </a:pP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</a:rPr>
              <a:t>Córtalas a la mitad y elimina la parte central si </a:t>
            </a: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</a:rPr>
              <a:t>es de </a:t>
            </a: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</a:rPr>
              <a:t>color verde. Trocéalas y pícalas.</a:t>
            </a:r>
            <a:endParaRPr lang="es-ES" sz="900" dirty="0">
              <a:solidFill>
                <a:schemeClr val="dk1"/>
              </a:solidFill>
              <a:latin typeface="Roboto Slab"/>
              <a:ea typeface="Roboto Slab"/>
              <a:cs typeface="Roboto Slab"/>
            </a:endParaRPr>
          </a:p>
          <a:p>
            <a:pPr marL="228600" indent="-228600" algn="just">
              <a:lnSpc>
                <a:spcPct val="115000"/>
              </a:lnSpc>
              <a:buFont typeface="Arial"/>
              <a:buAutoNum type="arabicPeriod"/>
            </a:pP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</a:rPr>
              <a:t>Pon las cebollas picadas en un </a:t>
            </a: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</a:rPr>
              <a:t>cuenco </a:t>
            </a: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</a:rPr>
              <a:t>y añade el vinagre de manzana. Mezcla y deja reposar durante unas 4 horas.</a:t>
            </a:r>
          </a:p>
          <a:p>
            <a:pPr marL="228600" indent="-228600" algn="just">
              <a:lnSpc>
                <a:spcPct val="115000"/>
              </a:lnSpc>
              <a:buFont typeface="Arial"/>
              <a:buAutoNum type="arabicPeriod"/>
            </a:pP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</a:rPr>
              <a:t>Pon las cebollas con el vinagre en una olla antiadherente y añade el azúcar/panela.</a:t>
            </a:r>
            <a:endParaRPr lang="es-ES" sz="900" dirty="0">
              <a:solidFill>
                <a:schemeClr val="dk1"/>
              </a:solidFill>
              <a:latin typeface="Roboto Slab"/>
              <a:ea typeface="Roboto Slab"/>
              <a:cs typeface="Roboto Slab"/>
            </a:endParaRPr>
          </a:p>
          <a:p>
            <a:pPr marL="228600" indent="-228600" algn="just">
              <a:lnSpc>
                <a:spcPct val="115000"/>
              </a:lnSpc>
              <a:buFont typeface="Arial"/>
              <a:buAutoNum type="arabicPeriod"/>
            </a:pP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</a:rPr>
              <a:t>Enciende el fuego a intensidad medio-baja y cuece durante 30-40 minutos removiendo de vez en cuando. La mermelada no tiene que estar líquida, sino </a:t>
            </a: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</a:rPr>
              <a:t>que debería </a:t>
            </a: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</a:rPr>
              <a:t>caer de la cuchara en un bloque compacto.</a:t>
            </a:r>
          </a:p>
          <a:p>
            <a:pPr marL="228600" indent="-228600" algn="just">
              <a:lnSpc>
                <a:spcPct val="115000"/>
              </a:lnSpc>
              <a:buFont typeface="Arial"/>
              <a:buAutoNum type="arabicPeriod"/>
            </a:pP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</a:rPr>
              <a:t>Esteriliza los tarros y las tapas en agua hirviendo durante uno 10 minutos.</a:t>
            </a:r>
          </a:p>
          <a:p>
            <a:pPr marL="228600" indent="-228600" algn="just">
              <a:lnSpc>
                <a:spcPct val="115000"/>
              </a:lnSpc>
              <a:buFont typeface="Arial"/>
              <a:buAutoNum type="arabicPeriod"/>
            </a:pP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</a:rPr>
              <a:t>Cuando la mermelada esté lista, ponla en los tarros esterilizados, tápalos y déjalos enfriar cabeza abajo para que se haga el vacío.</a:t>
            </a:r>
            <a:endParaRPr lang="es-ES" sz="900" dirty="0">
              <a:solidFill>
                <a:schemeClr val="dk1"/>
              </a:solidFill>
              <a:latin typeface="Roboto Slab"/>
              <a:ea typeface="Roboto Slab"/>
              <a:cs typeface="Roboto Slab"/>
            </a:endParaRPr>
          </a:p>
          <a:p>
            <a:pPr marL="228600" indent="-228600" algn="just">
              <a:lnSpc>
                <a:spcPct val="115000"/>
              </a:lnSpc>
              <a:buFont typeface="Arial"/>
              <a:buAutoNum type="arabicPeriod"/>
            </a:pP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Comprueba que el centro de la tapa de los tarro no se levante. Si se levanta, el proceso de vacío no ha ido bien. Vuelve a poner los tarros en agua hirviendo, apaga el fuego y deja en remojo hasta que </a:t>
            </a: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se </a:t>
            </a:r>
            <a:r>
              <a:rPr lang="es-ES" sz="900" dirty="0" smtClean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enfríe el agua.</a:t>
            </a:r>
          </a:p>
          <a:p>
            <a:pPr marL="111599" lvl="0" indent="-111599" algn="just">
              <a:lnSpc>
                <a:spcPct val="115000"/>
              </a:lnSpc>
            </a:pPr>
            <a:endParaRPr sz="900" dirty="0" smtClean="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1028" name="Picture 4" descr="http://tecnichef.it/wp-content/uploads/2014/03/marmellata-cipol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077" y="1220174"/>
            <a:ext cx="2766155" cy="25164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ceta-fresa-junio-2023- Red-Huertos-Madrid." id="{347B178B-D9D4-4AF9-AE4A-F473E0E7345F}" vid="{1F093FD7-3C27-4329-8E30-E5B9C89AD6A1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REDceta-mes</Template>
  <TotalTime>44</TotalTime>
  <Words>233</Words>
  <Application>Microsoft Office PowerPoint</Application>
  <PresentationFormat>Presentación en pantalla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Roboto Slab</vt:lpstr>
      <vt:lpstr>Roboto Slab ExtraBold</vt:lpstr>
      <vt:lpstr>Arial</vt:lpstr>
      <vt:lpstr>Simple Light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Marello, Mattia</dc:creator>
  <cp:lastModifiedBy>Lopez Garcia, Maria Jose</cp:lastModifiedBy>
  <cp:revision>14</cp:revision>
  <dcterms:created xsi:type="dcterms:W3CDTF">2023-07-04T07:43:18Z</dcterms:created>
  <dcterms:modified xsi:type="dcterms:W3CDTF">2023-08-29T07:18:28Z</dcterms:modified>
</cp:coreProperties>
</file>