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 Slab ExtraBold" panose="020B0604020202020204" charset="0"/>
      <p:bold r:id="rId12"/>
    </p:embeddedFont>
    <p:embeddedFont>
      <p:font typeface="Roboto Slab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pez Garcia, Maria Jose" initials="LGMJ" lastIdx="1" clrIdx="0">
    <p:extLst>
      <p:ext uri="{19B8F6BF-5375-455C-9EA6-DF929625EA0E}">
        <p15:presenceInfo xmlns:p15="http://schemas.microsoft.com/office/powerpoint/2012/main" userId="S-1-5-21-1278102526-3510453454-4079815882-820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7" autoAdjust="0"/>
  </p:normalViewPr>
  <p:slideViewPr>
    <p:cSldViewPr snapToGrid="0">
      <p:cViewPr>
        <p:scale>
          <a:sx n="125" d="100"/>
          <a:sy n="125" d="100"/>
        </p:scale>
        <p:origin x="-180" y="-10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610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076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5d7d94460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5d7d94460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1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En bl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98450" y="933869"/>
            <a:ext cx="315103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dirty="0" smtClean="0">
                <a:solidFill>
                  <a:schemeClr val="accent4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Cebolla</a:t>
            </a:r>
            <a:endParaRPr sz="3100" dirty="0">
              <a:solidFill>
                <a:schemeClr val="accent4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98450" y="1488900"/>
            <a:ext cx="24147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538135"/>
                </a:solidFill>
                <a:highlight>
                  <a:srgbClr val="FFFFFF"/>
                </a:highlight>
                <a:latin typeface="Roboto Slab ExtraBold"/>
                <a:ea typeface="Roboto Slab ExtraBold"/>
                <a:cs typeface="Roboto Slab ExtraBold"/>
                <a:sym typeface="Roboto Slab ExtraBold"/>
              </a:rPr>
              <a:t>PARTES COMESTIBLES: </a:t>
            </a:r>
            <a:endParaRPr sz="1200" dirty="0">
              <a:solidFill>
                <a:srgbClr val="538135"/>
              </a:solidFill>
              <a:highlight>
                <a:srgbClr val="FFFFFF"/>
              </a:highlight>
              <a:latin typeface="Roboto Slab ExtraBold"/>
              <a:ea typeface="Roboto Slab ExtraBold"/>
              <a:cs typeface="Roboto Slab ExtraBold"/>
              <a:sym typeface="Roboto Slab ExtraBold"/>
            </a:endParaRPr>
          </a:p>
          <a:p>
            <a:pPr lvl="0"/>
            <a:r>
              <a:rPr lang="es" sz="9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Bulbo, hojas.</a:t>
            </a:r>
            <a:endParaRPr sz="2900" dirty="0">
              <a:solidFill>
                <a:schemeClr val="accent4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98450" y="2007700"/>
            <a:ext cx="3907636" cy="305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538135"/>
                </a:solidFill>
                <a:highlight>
                  <a:srgbClr val="FFFFFF"/>
                </a:highlight>
                <a:latin typeface="Roboto Slab ExtraBold"/>
                <a:ea typeface="Roboto Slab ExtraBold"/>
                <a:cs typeface="Roboto Slab ExtraBold"/>
                <a:sym typeface="Roboto Slab ExtraBold"/>
              </a:rPr>
              <a:t>¿COMÓ NOS AYUDA A ESTAR SANOS</a:t>
            </a:r>
            <a:r>
              <a:rPr lang="es" sz="1200" dirty="0" smtClean="0">
                <a:solidFill>
                  <a:srgbClr val="538135"/>
                </a:solidFill>
                <a:highlight>
                  <a:srgbClr val="FFFFFF"/>
                </a:highlight>
                <a:latin typeface="Roboto Slab ExtraBold"/>
                <a:ea typeface="Roboto Slab ExtraBold"/>
                <a:cs typeface="Roboto Slab ExtraBold"/>
                <a:sym typeface="Roboto Slab ExtraBold"/>
              </a:rPr>
              <a:t>?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538135"/>
              </a:solidFill>
              <a:highlight>
                <a:srgbClr val="FFFFFF"/>
              </a:highlight>
            </a:endParaRPr>
          </a:p>
          <a:p>
            <a:pPr lvl="0" algn="just">
              <a:lnSpc>
                <a:spcPct val="120000"/>
              </a:lnSpc>
            </a:pP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 panose="020B0604020202020204" charset="0"/>
                <a:ea typeface="Roboto Slab" panose="020B0604020202020204" charset="0"/>
                <a:cs typeface="Roboto Slab"/>
                <a:sym typeface="Roboto Slab"/>
              </a:rPr>
              <a:t>El principal componente de la cebolla es el agua y tiene un aporte calórico escaso.  Es un excelente alimento regulador del organismo en cuanto </a:t>
            </a: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 panose="020B0604020202020204" charset="0"/>
                <a:ea typeface="Roboto Slab" panose="020B0604020202020204" charset="0"/>
                <a:cs typeface="Roboto Slab"/>
                <a:sym typeface="Roboto Slab"/>
              </a:rPr>
              <a:t>que aporta </a:t>
            </a: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 panose="020B0604020202020204" charset="0"/>
                <a:ea typeface="Roboto Slab" panose="020B0604020202020204" charset="0"/>
                <a:cs typeface="Roboto Slab"/>
                <a:sym typeface="Roboto Slab"/>
              </a:rPr>
              <a:t>fibras, minerales y vitaminas a nuestra dieta. Asimismo, son fuente de potasio, calcio, hierro, magnesio y fósforo; aunque el calcio y el hierro son de origen vegetal y no se asimilan fácilmente.</a:t>
            </a:r>
          </a:p>
          <a:p>
            <a:pPr lvl="0" algn="just">
              <a:lnSpc>
                <a:spcPct val="120000"/>
              </a:lnSpc>
            </a:pPr>
            <a:endParaRPr lang="es-ES" sz="800" dirty="0" smtClean="0">
              <a:solidFill>
                <a:schemeClr val="dk1"/>
              </a:solidFill>
              <a:highlight>
                <a:srgbClr val="FFFFFF"/>
              </a:highlight>
              <a:latin typeface="Roboto Slab" panose="020B0604020202020204" charset="0"/>
              <a:ea typeface="Roboto Slab" panose="020B0604020202020204" charset="0"/>
              <a:cs typeface="Roboto Slab"/>
              <a:sym typeface="Roboto Slab"/>
            </a:endParaRPr>
          </a:p>
          <a:p>
            <a:pPr lvl="0" algn="just">
              <a:lnSpc>
                <a:spcPct val="120000"/>
              </a:lnSpc>
            </a:pP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 panose="020B0604020202020204" charset="0"/>
                <a:ea typeface="Roboto Slab" panose="020B0604020202020204" charset="0"/>
                <a:cs typeface="Roboto Slab"/>
                <a:sym typeface="Roboto Slab"/>
              </a:rPr>
              <a:t>Contiene vitaminas del grupo B. Éstas intervienen en la producción de glóbulos rojos y </a:t>
            </a: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 panose="020B0604020202020204" charset="0"/>
                <a:ea typeface="Roboto Slab" panose="020B0604020202020204" charset="0"/>
                <a:cs typeface="Roboto Slab"/>
                <a:sym typeface="Roboto Slab"/>
              </a:rPr>
              <a:t>blancos </a:t>
            </a: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 panose="020B0604020202020204" charset="0"/>
                <a:ea typeface="Roboto Slab" panose="020B0604020202020204" charset="0"/>
                <a:cs typeface="Roboto Slab"/>
                <a:sym typeface="Roboto Slab"/>
              </a:rPr>
              <a:t>y de los anticuerpos. La vitamina B3 actúa en distintas fases del metabolismo y la B6 es fundamental para el correcto funcionamiento de las enzimas (proteínas que actúan como catalizadores de los procesos químicos).</a:t>
            </a:r>
          </a:p>
          <a:p>
            <a:pPr lvl="0" algn="just">
              <a:lnSpc>
                <a:spcPct val="120000"/>
              </a:lnSpc>
            </a:pPr>
            <a:endParaRPr lang="es-ES" sz="800" dirty="0">
              <a:solidFill>
                <a:schemeClr val="dk1"/>
              </a:solidFill>
              <a:highlight>
                <a:srgbClr val="FFFFFF"/>
              </a:highlight>
              <a:latin typeface="Roboto Slab" panose="020B0604020202020204" charset="0"/>
              <a:ea typeface="Roboto Slab" panose="020B0604020202020204" charset="0"/>
              <a:cs typeface="Roboto Slab"/>
              <a:sym typeface="Roboto Slab"/>
            </a:endParaRPr>
          </a:p>
          <a:p>
            <a:pPr lvl="0" algn="just">
              <a:lnSpc>
                <a:spcPct val="120000"/>
              </a:lnSpc>
            </a:pP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 panose="020B0604020202020204" charset="0"/>
                <a:ea typeface="Roboto Slab" panose="020B0604020202020204" charset="0"/>
                <a:cs typeface="Roboto Slab"/>
                <a:sym typeface="Roboto Slab"/>
              </a:rPr>
              <a:t>Sin embargo, las principales propiedades benéficas para nuestra salud, las deben a los antioxidantes, </a:t>
            </a: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 panose="020B0604020202020204" charset="0"/>
                <a:ea typeface="Roboto Slab" panose="020B0604020202020204" charset="0"/>
                <a:cs typeface="Roboto Slab"/>
                <a:sym typeface="Roboto Slab"/>
              </a:rPr>
              <a:t>en los que son ricas</a:t>
            </a: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 panose="020B0604020202020204" charset="0"/>
                <a:ea typeface="Roboto Slab" panose="020B0604020202020204" charset="0"/>
                <a:cs typeface="Roboto Slab"/>
                <a:sym typeface="Roboto Slab"/>
              </a:rPr>
              <a:t>. Éstos frenan las reacciones de oxidación, a partir de las cuales se generan los radicales libres, y ayudan a prevenir enfermedades.</a:t>
            </a:r>
          </a:p>
          <a:p>
            <a:pPr lvl="0" algn="just">
              <a:lnSpc>
                <a:spcPct val="120000"/>
              </a:lnSpc>
            </a:pPr>
            <a:endParaRPr lang="es-ES" sz="800" dirty="0">
              <a:solidFill>
                <a:schemeClr val="dk1"/>
              </a:solidFill>
              <a:highlight>
                <a:srgbClr val="FFFFFF"/>
              </a:highlight>
              <a:latin typeface="Roboto Slab" panose="020B0604020202020204" charset="0"/>
              <a:ea typeface="Roboto Slab" panose="020B0604020202020204" charset="0"/>
              <a:cs typeface="Roboto Slab"/>
              <a:sym typeface="Roboto Slab"/>
            </a:endParaRPr>
          </a:p>
          <a:p>
            <a:pPr lvl="0" algn="just">
              <a:lnSpc>
                <a:spcPct val="120000"/>
              </a:lnSpc>
            </a:pPr>
            <a:endParaRPr lang="es-ES" sz="800" dirty="0">
              <a:solidFill>
                <a:schemeClr val="dk1"/>
              </a:solidFill>
              <a:highlight>
                <a:srgbClr val="FFFFFF"/>
              </a:highlight>
              <a:latin typeface="Roboto Slab" panose="020B0604020202020204" charset="0"/>
              <a:ea typeface="Roboto Slab" panose="020B0604020202020204" charset="0"/>
              <a:cs typeface="Roboto Slab"/>
              <a:sym typeface="Roboto Slab"/>
            </a:endParaRPr>
          </a:p>
          <a:p>
            <a:pPr lvl="0" algn="just">
              <a:lnSpc>
                <a:spcPct val="120000"/>
              </a:lnSpc>
            </a:pPr>
            <a:endParaRPr lang="es-ES" sz="800" b="1" dirty="0">
              <a:solidFill>
                <a:schemeClr val="dk1"/>
              </a:solidFill>
              <a:highlight>
                <a:srgbClr val="FFFFFF"/>
              </a:highlight>
              <a:latin typeface="Roboto Slab" panose="020B0604020202020204" charset="0"/>
              <a:ea typeface="Roboto Slab" panose="020B0604020202020204" charset="0"/>
              <a:cs typeface="Roboto Slab"/>
              <a:sym typeface="Roboto Slab"/>
            </a:endParaRPr>
          </a:p>
        </p:txBody>
      </p:sp>
      <p:pic>
        <p:nvPicPr>
          <p:cNvPr id="1026" name="Picture 2" descr="Onion Free Stock Photo - Public Domain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16" y="2312185"/>
            <a:ext cx="3266051" cy="2177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898450" y="973127"/>
            <a:ext cx="343406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dirty="0" smtClean="0">
                <a:solidFill>
                  <a:schemeClr val="accent4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Cebolla</a:t>
            </a:r>
            <a:endParaRPr sz="3100" dirty="0">
              <a:solidFill>
                <a:schemeClr val="accent4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98450" y="1503530"/>
            <a:ext cx="3762040" cy="423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538135"/>
                </a:solidFill>
                <a:highlight>
                  <a:srgbClr val="FFFFFF"/>
                </a:highlight>
                <a:latin typeface="Roboto Slab ExtraBold"/>
                <a:ea typeface="Roboto Slab ExtraBold"/>
                <a:cs typeface="Roboto Slab ExtraBold"/>
                <a:sym typeface="Roboto Slab ExtraBold"/>
              </a:rPr>
              <a:t>¿COMÓ PODEMOS </a:t>
            </a:r>
            <a:br>
              <a:rPr lang="es" sz="1200" dirty="0">
                <a:solidFill>
                  <a:srgbClr val="538135"/>
                </a:solidFill>
                <a:highlight>
                  <a:srgbClr val="FFFFFF"/>
                </a:highlight>
                <a:latin typeface="Roboto Slab ExtraBold"/>
                <a:ea typeface="Roboto Slab ExtraBold"/>
                <a:cs typeface="Roboto Slab ExtraBold"/>
                <a:sym typeface="Roboto Slab ExtraBold"/>
              </a:rPr>
            </a:br>
            <a:r>
              <a:rPr lang="es" sz="1200" dirty="0">
                <a:solidFill>
                  <a:srgbClr val="538135"/>
                </a:solidFill>
                <a:highlight>
                  <a:srgbClr val="FFFFFF"/>
                </a:highlight>
                <a:latin typeface="Roboto Slab ExtraBold"/>
                <a:ea typeface="Roboto Slab ExtraBold"/>
                <a:cs typeface="Roboto Slab ExtraBold"/>
                <a:sym typeface="Roboto Slab ExtraBold"/>
              </a:rPr>
              <a:t>INTRODUCIRLA EN NUESTRA DIETA</a:t>
            </a:r>
            <a:r>
              <a:rPr lang="es" b="1" dirty="0" smtClean="0">
                <a:solidFill>
                  <a:srgbClr val="53813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538135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16800" indent="-1372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  <a:buFont typeface="Roboto Slab"/>
              <a:buChar char="●"/>
            </a:pP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Debido a su facilidad de almacenamiento, las cebollas se pueden consumir durante todo el año. </a:t>
            </a:r>
          </a:p>
          <a:p>
            <a:pPr marL="316800" indent="-1372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  <a:buFont typeface="Roboto Slab"/>
              <a:buChar char="●"/>
            </a:pP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Es una hortaliza muy versátil. La podemos consumir cruda, hervirla, freírla, etc..</a:t>
            </a:r>
            <a:endParaRPr lang="es-ES" sz="800" dirty="0">
              <a:solidFill>
                <a:schemeClr val="dk1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316800" indent="-1372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  <a:buFont typeface="Roboto Slab"/>
              <a:buChar char="●"/>
            </a:pP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En verano, la cebolla roja se puede consumir en ensaladas, con lechugas, legumbres</a:t>
            </a:r>
            <a:r>
              <a:rPr lang="es-ES" sz="80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es-ES" sz="80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zanahorias…</a:t>
            </a:r>
            <a:endParaRPr lang="es-ES" sz="800" dirty="0" smtClean="0">
              <a:solidFill>
                <a:schemeClr val="dk1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316800" indent="-1372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  <a:buFont typeface="Roboto Slab"/>
              <a:buChar char="●"/>
            </a:pP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Se utiliza sobretodo como condimento, para preparar otros platos, como tortillas y platos de verduras.</a:t>
            </a:r>
          </a:p>
          <a:p>
            <a:pPr marL="316800" indent="-1372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  <a:buFont typeface="Roboto Slab"/>
              <a:buChar char="●"/>
            </a:pP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Algunos tipos de cebolla, como los </a:t>
            </a:r>
            <a:r>
              <a:rPr lang="es-ES" sz="8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calçots</a:t>
            </a: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, se prestan </a:t>
            </a:r>
            <a:r>
              <a:rPr lang="es-ES" sz="800" dirty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también a </a:t>
            </a: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ser preparados en barbacoa.</a:t>
            </a:r>
          </a:p>
          <a:p>
            <a:pPr marL="316800" indent="-1372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  <a:buFont typeface="Roboto Slab"/>
              <a:buChar char="●"/>
            </a:pP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La hojas frescas se pueden utilizar en sofritos, estofados o salteadas al final de la cocción para que no se quemen. También se pueden tomar crudas en ensaladas o bocadillos.</a:t>
            </a:r>
          </a:p>
          <a:p>
            <a:pPr marL="316800" indent="-1372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  <a:buFont typeface="Roboto Slab"/>
              <a:buChar char="●"/>
            </a:pPr>
            <a:r>
              <a:rPr lang="es-ES" sz="800" dirty="0" smtClean="0">
                <a:solidFill>
                  <a:schemeClr val="dk1"/>
                </a:solidFill>
                <a:highlight>
                  <a:srgbClr val="FFFFFF"/>
                </a:highlight>
                <a:latin typeface="Roboto Slab"/>
                <a:ea typeface="Roboto Slab"/>
                <a:cs typeface="Roboto Slab"/>
                <a:sym typeface="Roboto Slab"/>
              </a:rPr>
              <a:t>Podemos utilizarla para acompañar casi todo tipo de platos.</a:t>
            </a:r>
          </a:p>
          <a:p>
            <a:pPr marL="316800" indent="-1372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  <a:buFont typeface="Roboto Slab"/>
              <a:buChar char="●"/>
            </a:pPr>
            <a:endParaRPr lang="es-ES" sz="800" dirty="0">
              <a:solidFill>
                <a:schemeClr val="dk1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316800" indent="-1372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  <a:buFont typeface="Roboto Slab"/>
              <a:buChar char="●"/>
            </a:pPr>
            <a:endParaRPr lang="es-ES" sz="800" dirty="0" smtClean="0">
              <a:solidFill>
                <a:schemeClr val="dk1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316800" indent="-1372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  <a:buFont typeface="Roboto Slab"/>
              <a:buChar char="●"/>
            </a:pPr>
            <a:endParaRPr lang="es-ES" sz="800" dirty="0">
              <a:solidFill>
                <a:schemeClr val="dk1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316800" indent="-1372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  <a:buFont typeface="Roboto Slab"/>
              <a:buChar char="●"/>
            </a:pPr>
            <a:endParaRPr lang="es-ES" sz="800" dirty="0" smtClean="0">
              <a:solidFill>
                <a:schemeClr val="dk1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179600" algn="just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SzPts val="800"/>
            </a:pPr>
            <a:endParaRPr lang="es-ES" sz="800" dirty="0" smtClean="0">
              <a:solidFill>
                <a:schemeClr val="dk1"/>
              </a:solidFill>
              <a:highlight>
                <a:srgbClr val="FFFFFF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" name="Picture 2" descr="Free photo: Onion, Chopped Onion, Red Onion - Free Image on Pixaba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35" y="2376004"/>
            <a:ext cx="3059574" cy="195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rtaliza-mes-fresa-junio-2023-red-huertos-madrid" id="{87B21983-4E21-4AAC-AAD2-27F95AC0F1E6}" vid="{4B380DBA-7C0F-421B-A8EE-9A836CF5BE5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5ab785-7481-4369-b082-5131a4632a6d" xsi:nil="true"/>
    <lcf76f155ced4ddcb4097134ff3c332f xmlns="adc74184-b74b-49e5-b6cb-e5776c1e485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18D7D1800BDA4A91D59D0C28BCB233" ma:contentTypeVersion="15" ma:contentTypeDescription="Crear nuevo documento." ma:contentTypeScope="" ma:versionID="d641bf6548bef3f562fd8dbf37080a1a">
  <xsd:schema xmlns:xsd="http://www.w3.org/2001/XMLSchema" xmlns:xs="http://www.w3.org/2001/XMLSchema" xmlns:p="http://schemas.microsoft.com/office/2006/metadata/properties" xmlns:ns2="adc74184-b74b-49e5-b6cb-e5776c1e4859" xmlns:ns3="c75ab785-7481-4369-b082-5131a4632a6d" targetNamespace="http://schemas.microsoft.com/office/2006/metadata/properties" ma:root="true" ma:fieldsID="3809c2cbf54fa6c64be7e422f29a1158" ns2:_="" ns3:_="">
    <xsd:import namespace="adc74184-b74b-49e5-b6cb-e5776c1e4859"/>
    <xsd:import namespace="c75ab785-7481-4369-b082-5131a4632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74184-b74b-49e5-b6cb-e5776c1e48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4eec92e9-d780-41b2-b6be-c4306697fe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ab785-7481-4369-b082-5131a4632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55be77e-e994-4e4e-8a93-33a11ed417d5}" ma:internalName="TaxCatchAll" ma:showField="CatchAllData" ma:web="c75ab785-7481-4369-b082-5131a4632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22E292-7A0C-4398-9828-8FE6DDF51B25}">
  <ds:schemaRefs>
    <ds:schemaRef ds:uri="c75ab785-7481-4369-b082-5131a4632a6d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adc74184-b74b-49e5-b6cb-e5776c1e4859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F62B98-39F9-4D91-9985-3D48010F6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87C379-2FED-4EE1-971A-172F27D3AFAB}"/>
</file>

<file path=docProps/app.xml><?xml version="1.0" encoding="utf-8"?>
<Properties xmlns="http://schemas.openxmlformats.org/officeDocument/2006/extended-properties" xmlns:vt="http://schemas.openxmlformats.org/officeDocument/2006/docPropsVTypes">
  <Template>Hortaliza-mes</Template>
  <TotalTime>107</TotalTime>
  <Words>187</Words>
  <Application>Microsoft Office PowerPoint</Application>
  <PresentationFormat>Presentación en pantalla (16:9)</PresentationFormat>
  <Paragraphs>24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Calibri</vt:lpstr>
      <vt:lpstr>Arial</vt:lpstr>
      <vt:lpstr>Roboto Slab ExtraBold</vt:lpstr>
      <vt:lpstr>Roboto Slab</vt:lpstr>
      <vt:lpstr>Simple Light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Marello, Mattia</dc:creator>
  <cp:lastModifiedBy>Lopez Garcia, Maria Jose</cp:lastModifiedBy>
  <cp:revision>18</cp:revision>
  <dcterms:created xsi:type="dcterms:W3CDTF">2023-07-03T11:36:10Z</dcterms:created>
  <dcterms:modified xsi:type="dcterms:W3CDTF">2023-09-13T12:28:03Z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0x010100A918D7D1800BDA4A91D59D0C28BCB233</vt:lpwstr>
  </property>
</Properties>
</file>